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87" r:id="rId5"/>
    <p:sldId id="261" r:id="rId6"/>
    <p:sldId id="279" r:id="rId7"/>
    <p:sldId id="286" r:id="rId8"/>
    <p:sldId id="260" r:id="rId9"/>
    <p:sldId id="273" r:id="rId10"/>
    <p:sldId id="281" r:id="rId11"/>
    <p:sldId id="278" r:id="rId12"/>
    <p:sldId id="274" r:id="rId13"/>
    <p:sldId id="275" r:id="rId14"/>
    <p:sldId id="282" r:id="rId15"/>
    <p:sldId id="283" r:id="rId16"/>
    <p:sldId id="276" r:id="rId17"/>
  </p:sldIdLst>
  <p:sldSz cx="9144000" cy="6858000" type="screen4x3"/>
  <p:notesSz cx="6858000" cy="9144000"/>
  <p:custDataLst>
    <p:tags r:id="rId1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FAEC"/>
    <a:srgbClr val="D3EBF9"/>
    <a:srgbClr val="C8325D"/>
    <a:srgbClr val="660033"/>
    <a:srgbClr val="CC66FF"/>
    <a:srgbClr val="00CC99"/>
    <a:srgbClr val="FF9999"/>
    <a:srgbClr val="AE6FB9"/>
    <a:srgbClr val="61649D"/>
    <a:srgbClr val="FF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02" autoAdjust="0"/>
  </p:normalViewPr>
  <p:slideViewPr>
    <p:cSldViewPr snapToObjects="1"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21029-AAF8-4A62-9ECD-902103F0D013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8FD3F6C0-C0DB-42BF-AB41-67E6CB2ED311}">
      <dgm:prSet phldrT="[Текст]" custT="1"/>
      <dgm:spPr>
        <a:solidFill>
          <a:srgbClr val="FF9966"/>
        </a:solidFill>
      </dgm:spPr>
      <dgm:t>
        <a:bodyPr/>
        <a:lstStyle/>
        <a:p>
          <a:r>
            <a:rPr lang="uk-UA" sz="1800" b="1" dirty="0" smtClean="0">
              <a:solidFill>
                <a:srgbClr val="FF0066"/>
              </a:solidFill>
            </a:rPr>
            <a:t>Моє педагогічне кредо:</a:t>
          </a:r>
        </a:p>
        <a:p>
          <a:r>
            <a:rPr lang="uk-UA" sz="1800" dirty="0" smtClean="0">
              <a:solidFill>
                <a:schemeClr val="accent6">
                  <a:lumMod val="75000"/>
                </a:schemeClr>
              </a:solidFill>
            </a:rPr>
            <a:t>Вміння знаходити обдарованих та здібних дітей – талант, </a:t>
          </a:r>
        </a:p>
        <a:p>
          <a:r>
            <a:rPr lang="uk-UA" sz="1800" dirty="0" smtClean="0">
              <a:solidFill>
                <a:schemeClr val="accent6">
                  <a:lumMod val="75000"/>
                </a:schemeClr>
              </a:solidFill>
            </a:rPr>
            <a:t>Вміння їх вирощувати – мистецтво, </a:t>
          </a:r>
        </a:p>
        <a:p>
          <a:r>
            <a:rPr lang="uk-UA" sz="1800" dirty="0" smtClean="0">
              <a:solidFill>
                <a:schemeClr val="accent6">
                  <a:lumMod val="75000"/>
                </a:schemeClr>
              </a:solidFill>
            </a:rPr>
            <a:t>Але найважливішим є любов до дитини!</a:t>
          </a:r>
          <a:endParaRPr lang="ru-RU" sz="1800" dirty="0">
            <a:solidFill>
              <a:schemeClr val="accent6">
                <a:lumMod val="75000"/>
              </a:schemeClr>
            </a:solidFill>
          </a:endParaRPr>
        </a:p>
      </dgm:t>
    </dgm:pt>
    <dgm:pt modelId="{73833DBE-6582-4E17-9915-46173FEFD75D}" type="parTrans" cxnId="{0C69FB64-572D-45DD-9CE6-618441479806}">
      <dgm:prSet/>
      <dgm:spPr/>
      <dgm:t>
        <a:bodyPr/>
        <a:lstStyle/>
        <a:p>
          <a:endParaRPr lang="ru-RU"/>
        </a:p>
      </dgm:t>
    </dgm:pt>
    <dgm:pt modelId="{28128A37-D184-40BC-96D1-86ECC9009959}" type="sibTrans" cxnId="{0C69FB64-572D-45DD-9CE6-618441479806}">
      <dgm:prSet/>
      <dgm:spPr>
        <a:solidFill>
          <a:srgbClr val="00CC99"/>
        </a:solidFill>
      </dgm:spPr>
      <dgm:t>
        <a:bodyPr/>
        <a:lstStyle/>
        <a:p>
          <a:endParaRPr lang="ru-RU"/>
        </a:p>
      </dgm:t>
    </dgm:pt>
    <dgm:pt modelId="{4A4F7875-5159-4266-A0FF-E58A1B00BCD6}">
      <dgm:prSet phldrT="[Текст]"/>
      <dgm:spPr>
        <a:solidFill>
          <a:srgbClr val="C8325D"/>
        </a:solidFill>
      </dgm:spPr>
      <dgm:t>
        <a:bodyPr/>
        <a:lstStyle/>
        <a:p>
          <a:r>
            <a:rPr lang="uk-UA" b="1" dirty="0" smtClean="0">
              <a:solidFill>
                <a:srgbClr val="92D050"/>
              </a:solidFill>
            </a:rPr>
            <a:t>МОЄ ЖИТТЄВЕ КРЕДО:</a:t>
          </a:r>
        </a:p>
        <a:p>
          <a:r>
            <a:rPr lang="uk-UA" dirty="0" smtClean="0">
              <a:solidFill>
                <a:srgbClr val="FFFF00"/>
              </a:solidFill>
            </a:rPr>
            <a:t>ЗАВЖДИ ДОСЯГАЙ ПОСТАВЛЕНОЇ МЕТИ НЕ   ЗВАЖАЮЧИ НА ЖИТТЄВІ ПЕРЕШКОДИ</a:t>
          </a:r>
          <a:endParaRPr lang="ru-RU" dirty="0">
            <a:solidFill>
              <a:srgbClr val="FFFF00"/>
            </a:solidFill>
          </a:endParaRPr>
        </a:p>
      </dgm:t>
    </dgm:pt>
    <dgm:pt modelId="{EB5DB929-F210-41B6-B8ED-193755F721B6}" type="parTrans" cxnId="{0662A772-2E52-448C-8347-BF62344D6447}">
      <dgm:prSet/>
      <dgm:spPr/>
      <dgm:t>
        <a:bodyPr/>
        <a:lstStyle/>
        <a:p>
          <a:endParaRPr lang="ru-RU"/>
        </a:p>
      </dgm:t>
    </dgm:pt>
    <dgm:pt modelId="{69CF5397-5DFC-41C6-AC97-BA187DEF8EEF}" type="sibTrans" cxnId="{0662A772-2E52-448C-8347-BF62344D6447}">
      <dgm:prSet/>
      <dgm:spPr>
        <a:solidFill>
          <a:srgbClr val="00CC99"/>
        </a:solidFill>
      </dgm:spPr>
      <dgm:t>
        <a:bodyPr/>
        <a:lstStyle/>
        <a:p>
          <a:endParaRPr lang="ru-RU"/>
        </a:p>
      </dgm:t>
    </dgm:pt>
    <dgm:pt modelId="{E9F0F6AB-2143-487B-8C3F-31FF59624C74}" type="pres">
      <dgm:prSet presAssocID="{05A21029-AAF8-4A62-9ECD-902103F0D01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EDBC5C5-A351-4C98-8816-AC43E4AA1C12}" type="pres">
      <dgm:prSet presAssocID="{8FD3F6C0-C0DB-42BF-AB41-67E6CB2ED311}" presName="gear1" presStyleLbl="node1" presStyleIdx="0" presStyleCnt="2" custScaleX="131146" custScaleY="123981" custLinFactNeighborX="3814" custLinFactNeighborY="13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87EBE-6CEE-40F7-BA45-7381CF56A72D}" type="pres">
      <dgm:prSet presAssocID="{8FD3F6C0-C0DB-42BF-AB41-67E6CB2ED311}" presName="gear1srcNode" presStyleLbl="node1" presStyleIdx="0" presStyleCnt="2"/>
      <dgm:spPr/>
      <dgm:t>
        <a:bodyPr/>
        <a:lstStyle/>
        <a:p>
          <a:endParaRPr lang="ru-RU"/>
        </a:p>
      </dgm:t>
    </dgm:pt>
    <dgm:pt modelId="{E41309E2-B3A8-4DFF-8F3B-ABF4C789E57A}" type="pres">
      <dgm:prSet presAssocID="{8FD3F6C0-C0DB-42BF-AB41-67E6CB2ED311}" presName="gear1dstNode" presStyleLbl="node1" presStyleIdx="0" presStyleCnt="2"/>
      <dgm:spPr/>
      <dgm:t>
        <a:bodyPr/>
        <a:lstStyle/>
        <a:p>
          <a:endParaRPr lang="ru-RU"/>
        </a:p>
      </dgm:t>
    </dgm:pt>
    <dgm:pt modelId="{59710C09-3FDC-4839-A50F-093852EF182F}" type="pres">
      <dgm:prSet presAssocID="{4A4F7875-5159-4266-A0FF-E58A1B00BCD6}" presName="gear2" presStyleLbl="node1" presStyleIdx="1" presStyleCnt="2" custScaleX="134777" custScaleY="128472" custLinFactNeighborX="-16817" custLinFactNeighborY="-149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FF469-FF84-435B-A756-9D3332DCD091}" type="pres">
      <dgm:prSet presAssocID="{4A4F7875-5159-4266-A0FF-E58A1B00BCD6}" presName="gear2srcNode" presStyleLbl="node1" presStyleIdx="1" presStyleCnt="2"/>
      <dgm:spPr/>
      <dgm:t>
        <a:bodyPr/>
        <a:lstStyle/>
        <a:p>
          <a:endParaRPr lang="ru-RU"/>
        </a:p>
      </dgm:t>
    </dgm:pt>
    <dgm:pt modelId="{40FA6608-30EA-402C-920B-13597B522081}" type="pres">
      <dgm:prSet presAssocID="{4A4F7875-5159-4266-A0FF-E58A1B00BCD6}" presName="gear2dstNode" presStyleLbl="node1" presStyleIdx="1" presStyleCnt="2"/>
      <dgm:spPr/>
      <dgm:t>
        <a:bodyPr/>
        <a:lstStyle/>
        <a:p>
          <a:endParaRPr lang="ru-RU"/>
        </a:p>
      </dgm:t>
    </dgm:pt>
    <dgm:pt modelId="{4C90CBEB-987B-4F48-B58E-D4EF53524E20}" type="pres">
      <dgm:prSet presAssocID="{28128A37-D184-40BC-96D1-86ECC9009959}" presName="connector1" presStyleLbl="sibTrans2D1" presStyleIdx="0" presStyleCnt="2" custAng="879205" custLinFactNeighborX="9685" custLinFactNeighborY="198"/>
      <dgm:spPr/>
      <dgm:t>
        <a:bodyPr/>
        <a:lstStyle/>
        <a:p>
          <a:endParaRPr lang="ru-RU"/>
        </a:p>
      </dgm:t>
    </dgm:pt>
    <dgm:pt modelId="{04348109-D5CE-4F77-9D65-5580A9E80979}" type="pres">
      <dgm:prSet presAssocID="{69CF5397-5DFC-41C6-AC97-BA187DEF8EEF}" presName="connector2" presStyleLbl="sibTrans2D1" presStyleIdx="1" presStyleCnt="2" custLinFactNeighborX="-28607" custLinFactNeighborY="-18935"/>
      <dgm:spPr/>
      <dgm:t>
        <a:bodyPr/>
        <a:lstStyle/>
        <a:p>
          <a:endParaRPr lang="ru-RU"/>
        </a:p>
      </dgm:t>
    </dgm:pt>
  </dgm:ptLst>
  <dgm:cxnLst>
    <dgm:cxn modelId="{0B63D148-16A1-48E8-BC0D-E0D04797570C}" type="presOf" srcId="{8FD3F6C0-C0DB-42BF-AB41-67E6CB2ED311}" destId="{E41309E2-B3A8-4DFF-8F3B-ABF4C789E57A}" srcOrd="2" destOrd="0" presId="urn:microsoft.com/office/officeart/2005/8/layout/gear1"/>
    <dgm:cxn modelId="{0662A772-2E52-448C-8347-BF62344D6447}" srcId="{05A21029-AAF8-4A62-9ECD-902103F0D013}" destId="{4A4F7875-5159-4266-A0FF-E58A1B00BCD6}" srcOrd="1" destOrd="0" parTransId="{EB5DB929-F210-41B6-B8ED-193755F721B6}" sibTransId="{69CF5397-5DFC-41C6-AC97-BA187DEF8EEF}"/>
    <dgm:cxn modelId="{0C69FB64-572D-45DD-9CE6-618441479806}" srcId="{05A21029-AAF8-4A62-9ECD-902103F0D013}" destId="{8FD3F6C0-C0DB-42BF-AB41-67E6CB2ED311}" srcOrd="0" destOrd="0" parTransId="{73833DBE-6582-4E17-9915-46173FEFD75D}" sibTransId="{28128A37-D184-40BC-96D1-86ECC9009959}"/>
    <dgm:cxn modelId="{FE3E7079-2753-4B90-B348-9782E0C61C03}" type="presOf" srcId="{4A4F7875-5159-4266-A0FF-E58A1B00BCD6}" destId="{40FA6608-30EA-402C-920B-13597B522081}" srcOrd="2" destOrd="0" presId="urn:microsoft.com/office/officeart/2005/8/layout/gear1"/>
    <dgm:cxn modelId="{FEDA4FC5-4D89-44C7-8135-56BD79669AEF}" type="presOf" srcId="{8FD3F6C0-C0DB-42BF-AB41-67E6CB2ED311}" destId="{0EDBC5C5-A351-4C98-8816-AC43E4AA1C12}" srcOrd="0" destOrd="0" presId="urn:microsoft.com/office/officeart/2005/8/layout/gear1"/>
    <dgm:cxn modelId="{0F96FECE-FBF2-4D3D-BA63-0F52E943DB88}" type="presOf" srcId="{69CF5397-5DFC-41C6-AC97-BA187DEF8EEF}" destId="{04348109-D5CE-4F77-9D65-5580A9E80979}" srcOrd="0" destOrd="0" presId="urn:microsoft.com/office/officeart/2005/8/layout/gear1"/>
    <dgm:cxn modelId="{758194F2-882A-4338-B175-3C09E8E8807A}" type="presOf" srcId="{05A21029-AAF8-4A62-9ECD-902103F0D013}" destId="{E9F0F6AB-2143-487B-8C3F-31FF59624C74}" srcOrd="0" destOrd="0" presId="urn:microsoft.com/office/officeart/2005/8/layout/gear1"/>
    <dgm:cxn modelId="{1E0FB0B0-0DEC-4D60-B5AC-9DF19712DB75}" type="presOf" srcId="{4A4F7875-5159-4266-A0FF-E58A1B00BCD6}" destId="{ECCFF469-FF84-435B-A756-9D3332DCD091}" srcOrd="1" destOrd="0" presId="urn:microsoft.com/office/officeart/2005/8/layout/gear1"/>
    <dgm:cxn modelId="{C2B57799-942C-4EEB-B073-87E2561356F9}" type="presOf" srcId="{28128A37-D184-40BC-96D1-86ECC9009959}" destId="{4C90CBEB-987B-4F48-B58E-D4EF53524E20}" srcOrd="0" destOrd="0" presId="urn:microsoft.com/office/officeart/2005/8/layout/gear1"/>
    <dgm:cxn modelId="{DE8E10DB-B6E2-49B7-88F5-0B6B7B223276}" type="presOf" srcId="{8FD3F6C0-C0DB-42BF-AB41-67E6CB2ED311}" destId="{5D687EBE-6CEE-40F7-BA45-7381CF56A72D}" srcOrd="1" destOrd="0" presId="urn:microsoft.com/office/officeart/2005/8/layout/gear1"/>
    <dgm:cxn modelId="{5C67DD6C-E89F-4CA8-B9BB-1C05F829A6B3}" type="presOf" srcId="{4A4F7875-5159-4266-A0FF-E58A1B00BCD6}" destId="{59710C09-3FDC-4839-A50F-093852EF182F}" srcOrd="0" destOrd="0" presId="urn:microsoft.com/office/officeart/2005/8/layout/gear1"/>
    <dgm:cxn modelId="{C7307FAE-4739-48B2-B1D5-BC7170F07768}" type="presParOf" srcId="{E9F0F6AB-2143-487B-8C3F-31FF59624C74}" destId="{0EDBC5C5-A351-4C98-8816-AC43E4AA1C12}" srcOrd="0" destOrd="0" presId="urn:microsoft.com/office/officeart/2005/8/layout/gear1"/>
    <dgm:cxn modelId="{B8F0DACE-E1F1-4A54-A9DF-6B20A5153D48}" type="presParOf" srcId="{E9F0F6AB-2143-487B-8C3F-31FF59624C74}" destId="{5D687EBE-6CEE-40F7-BA45-7381CF56A72D}" srcOrd="1" destOrd="0" presId="urn:microsoft.com/office/officeart/2005/8/layout/gear1"/>
    <dgm:cxn modelId="{6146F77C-0790-4062-8B95-7495046B95A5}" type="presParOf" srcId="{E9F0F6AB-2143-487B-8C3F-31FF59624C74}" destId="{E41309E2-B3A8-4DFF-8F3B-ABF4C789E57A}" srcOrd="2" destOrd="0" presId="urn:microsoft.com/office/officeart/2005/8/layout/gear1"/>
    <dgm:cxn modelId="{4B268A89-184F-4637-B67E-9D4B8C6AD66B}" type="presParOf" srcId="{E9F0F6AB-2143-487B-8C3F-31FF59624C74}" destId="{59710C09-3FDC-4839-A50F-093852EF182F}" srcOrd="3" destOrd="0" presId="urn:microsoft.com/office/officeart/2005/8/layout/gear1"/>
    <dgm:cxn modelId="{14336D97-3DA2-4CEC-A928-26BCFB85B696}" type="presParOf" srcId="{E9F0F6AB-2143-487B-8C3F-31FF59624C74}" destId="{ECCFF469-FF84-435B-A756-9D3332DCD091}" srcOrd="4" destOrd="0" presId="urn:microsoft.com/office/officeart/2005/8/layout/gear1"/>
    <dgm:cxn modelId="{FB2816DC-1632-4B4C-A587-BD2D5BC72F89}" type="presParOf" srcId="{E9F0F6AB-2143-487B-8C3F-31FF59624C74}" destId="{40FA6608-30EA-402C-920B-13597B522081}" srcOrd="5" destOrd="0" presId="urn:microsoft.com/office/officeart/2005/8/layout/gear1"/>
    <dgm:cxn modelId="{0C22BE2D-C992-4210-8BD6-588F9C9655D6}" type="presParOf" srcId="{E9F0F6AB-2143-487B-8C3F-31FF59624C74}" destId="{4C90CBEB-987B-4F48-B58E-D4EF53524E20}" srcOrd="6" destOrd="0" presId="urn:microsoft.com/office/officeart/2005/8/layout/gear1"/>
    <dgm:cxn modelId="{EA5B976A-E243-4FA3-B0E1-0B126EB72DCC}" type="presParOf" srcId="{E9F0F6AB-2143-487B-8C3F-31FF59624C74}" destId="{04348109-D5CE-4F77-9D65-5580A9E80979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DBC5C5-A351-4C98-8816-AC43E4AA1C12}">
      <dsp:nvSpPr>
        <dsp:cNvPr id="0" name=""/>
        <dsp:cNvSpPr/>
      </dsp:nvSpPr>
      <dsp:spPr>
        <a:xfrm>
          <a:off x="3491863" y="1772816"/>
          <a:ext cx="4946695" cy="4676439"/>
        </a:xfrm>
        <a:prstGeom prst="gear9">
          <a:avLst/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0066"/>
              </a:solidFill>
            </a:rPr>
            <a:t>Моє педагогічне кредо: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accent6">
                  <a:lumMod val="75000"/>
                </a:schemeClr>
              </a:solidFill>
            </a:rPr>
            <a:t>Вміння знаходити обдарованих та здібних дітей – талант,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accent6">
                  <a:lumMod val="75000"/>
                </a:schemeClr>
              </a:solidFill>
            </a:rPr>
            <a:t>Вміння їх вирощувати – мистецтво,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accent6">
                  <a:lumMod val="75000"/>
                </a:schemeClr>
              </a:solidFill>
            </a:rPr>
            <a:t>Але найважливішим є любов до дитини!</a:t>
          </a:r>
          <a:endParaRPr lang="ru-RU" sz="1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3491863" y="1772816"/>
        <a:ext cx="4946695" cy="4676439"/>
      </dsp:txXfrm>
    </dsp:sp>
    <dsp:sp modelId="{59710C09-3FDC-4839-A50F-093852EF182F}">
      <dsp:nvSpPr>
        <dsp:cNvPr id="0" name=""/>
        <dsp:cNvSpPr/>
      </dsp:nvSpPr>
      <dsp:spPr>
        <a:xfrm>
          <a:off x="802515" y="480815"/>
          <a:ext cx="3697202" cy="3524243"/>
        </a:xfrm>
        <a:prstGeom prst="gear6">
          <a:avLst/>
        </a:prstGeom>
        <a:solidFill>
          <a:srgbClr val="C832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rgbClr val="92D050"/>
              </a:solidFill>
            </a:rPr>
            <a:t>МОЄ ЖИТТЄВЕ КРЕДО: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rgbClr val="FFFF00"/>
              </a:solidFill>
            </a:rPr>
            <a:t>ЗАВЖДИ ДОСЯГАЙ ПОСТАВЛЕНОЇ МЕТИ НЕ   ЗВАЖАЮЧИ НА ЖИТТЄВІ ПЕРЕШКОДИ</a:t>
          </a:r>
          <a:endParaRPr lang="ru-RU" sz="1500" kern="1200" dirty="0">
            <a:solidFill>
              <a:srgbClr val="FFFF00"/>
            </a:solidFill>
          </a:endParaRPr>
        </a:p>
      </dsp:txBody>
      <dsp:txXfrm>
        <a:off x="802515" y="480815"/>
        <a:ext cx="3697202" cy="3524243"/>
      </dsp:txXfrm>
    </dsp:sp>
    <dsp:sp modelId="{4C90CBEB-987B-4F48-B58E-D4EF53524E20}">
      <dsp:nvSpPr>
        <dsp:cNvPr id="0" name=""/>
        <dsp:cNvSpPr/>
      </dsp:nvSpPr>
      <dsp:spPr>
        <a:xfrm rot="879205">
          <a:off x="4651301" y="1492102"/>
          <a:ext cx="4639437" cy="4639437"/>
        </a:xfrm>
        <a:prstGeom prst="circularArrow">
          <a:avLst>
            <a:gd name="adj1" fmla="val 4878"/>
            <a:gd name="adj2" fmla="val 312630"/>
            <a:gd name="adj3" fmla="val 3300409"/>
            <a:gd name="adj4" fmla="val 15019214"/>
            <a:gd name="adj5" fmla="val 5691"/>
          </a:avLst>
        </a:prstGeom>
        <a:solidFill>
          <a:srgbClr val="00CC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48109-D5CE-4F77-9D65-5580A9E80979}">
      <dsp:nvSpPr>
        <dsp:cNvPr id="0" name=""/>
        <dsp:cNvSpPr/>
      </dsp:nvSpPr>
      <dsp:spPr>
        <a:xfrm>
          <a:off x="251530" y="12"/>
          <a:ext cx="3507867" cy="35078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CC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549275"/>
            <a:ext cx="7772400" cy="792163"/>
          </a:xfrm>
        </p:spPr>
        <p:txBody>
          <a:bodyPr/>
          <a:lstStyle>
            <a:lvl1pPr>
              <a:defRPr sz="36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484313"/>
            <a:ext cx="6400800" cy="720725"/>
          </a:xfrm>
        </p:spPr>
        <p:txBody>
          <a:bodyPr/>
          <a:lstStyle>
            <a:lvl1pPr marL="0" indent="0">
              <a:buFontTx/>
              <a:buNone/>
              <a:defRPr sz="3000"/>
            </a:lvl1pPr>
          </a:lstStyle>
          <a:p>
            <a:r>
              <a:rPr lang="zh-CN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C23B2-FF75-433D-99E7-66CAB329D7C7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62D4-6669-4223-9602-371B2D3A4AF3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F70FE-F644-4BF0-8D4E-C977F2B2922C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700FB-E080-47D6-BD34-A4CF1C3E1BB9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37951-DFD6-41AD-A25B-CCF17C8DA4A3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96F44-C6AE-477A-9037-D5812C78A388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6E55-5C80-43B7-949C-3F78F54CCEAC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651C3-99F8-44B7-AB6D-B4A0491C3969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9244-D691-4D5E-9FEE-7A08C087419E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5407-E361-4710-BF95-E38C736102C8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55368-DA4B-44B1-8320-6BB0780A367C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ru-RU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宋体" charset="-122"/>
              </a:defRPr>
            </a:lvl1pPr>
          </a:lstStyle>
          <a:p>
            <a:pPr>
              <a:defRPr/>
            </a:pPr>
            <a:fld id="{9E7ECED7-1034-48F5-9E62-C6868DEBEEAE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icrosoft YaHei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Microsoft YaHei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Microsoft YaHei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Microsoft YaHei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Microsoft YaHei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微软雅黑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微软雅黑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微软雅黑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微软雅黑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Microsoft YaHei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icrosoft YaHei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Microsoft YaHei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icrosoft YaHei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icrosoft YaHei" pitchFamily="34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ятно 1 4"/>
          <p:cNvSpPr/>
          <p:nvPr/>
        </p:nvSpPr>
        <p:spPr>
          <a:xfrm>
            <a:off x="1857400" y="2420888"/>
            <a:ext cx="7035080" cy="3456384"/>
          </a:xfrm>
          <a:prstGeom prst="irregularSeal1">
            <a:avLst/>
          </a:prstGeom>
          <a:solidFill>
            <a:srgbClr val="CC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uk-UA" sz="2000" dirty="0" smtClean="0">
                <a:solidFill>
                  <a:srgbClr val="660033"/>
                </a:solidFill>
              </a:rPr>
              <a:t>вчителя фізичної культури </a:t>
            </a:r>
          </a:p>
          <a:p>
            <a:pPr eaLnBrk="1" hangingPunct="1"/>
            <a:r>
              <a:rPr lang="uk-UA" sz="2000" b="1" dirty="0" smtClean="0">
                <a:solidFill>
                  <a:srgbClr val="660033"/>
                </a:solidFill>
              </a:rPr>
              <a:t>        </a:t>
            </a:r>
            <a:r>
              <a:rPr lang="uk-UA" sz="2000" b="1" dirty="0" err="1" smtClean="0">
                <a:solidFill>
                  <a:srgbClr val="660033"/>
                </a:solidFill>
              </a:rPr>
              <a:t>Дацько</a:t>
            </a:r>
            <a:r>
              <a:rPr lang="uk-UA" sz="2000" b="1" dirty="0" smtClean="0">
                <a:solidFill>
                  <a:srgbClr val="660033"/>
                </a:solidFill>
              </a:rPr>
              <a:t> Наталії </a:t>
            </a:r>
          </a:p>
          <a:p>
            <a:pPr eaLnBrk="1" hangingPunct="1"/>
            <a:r>
              <a:rPr lang="uk-UA" sz="2000" b="1" dirty="0" smtClean="0">
                <a:solidFill>
                  <a:srgbClr val="660033"/>
                </a:solidFill>
              </a:rPr>
              <a:t>           Михайлівни   </a:t>
            </a:r>
            <a:endParaRPr lang="ru-RU" sz="2000" b="1" dirty="0" smtClean="0">
              <a:solidFill>
                <a:srgbClr val="660033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54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8325D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Портфоліо</a:t>
            </a:r>
            <a:endParaRPr lang="ru-RU" sz="5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8325D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58f4f94fd6d8615b7cede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-45673"/>
            <a:ext cx="9144002" cy="6903673"/>
          </a:xfrm>
          <a:prstGeom prst="rect">
            <a:avLst/>
          </a:prstGeom>
        </p:spPr>
      </p:pic>
      <p:pic>
        <p:nvPicPr>
          <p:cNvPr id="9218" name="Picture 2" descr="C:\Users\SuperPC\Pictures\Camera Roll\букв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2236" y="3509657"/>
            <a:ext cx="2281114" cy="3041485"/>
          </a:xfrm>
          <a:prstGeom prst="rect">
            <a:avLst/>
          </a:prstGeom>
          <a:noFill/>
        </p:spPr>
      </p:pic>
      <p:pic>
        <p:nvPicPr>
          <p:cNvPr id="9220" name="Picture 4" descr="C:\Users\SuperPC\Pictures\Camera Roll\ртол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34982">
            <a:off x="6326686" y="261931"/>
            <a:ext cx="2131741" cy="3096344"/>
          </a:xfrm>
          <a:prstGeom prst="rect">
            <a:avLst/>
          </a:prstGeom>
          <a:noFill/>
        </p:spPr>
      </p:pic>
      <p:pic>
        <p:nvPicPr>
          <p:cNvPr id="9221" name="Picture 5" descr="C:\Users\SuperPC\Pictures\Camera Roll\рнтто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9757" y="-45673"/>
            <a:ext cx="2448648" cy="3020072"/>
          </a:xfrm>
          <a:prstGeom prst="rect">
            <a:avLst/>
          </a:prstGeom>
          <a:noFill/>
        </p:spPr>
      </p:pic>
      <p:pic>
        <p:nvPicPr>
          <p:cNvPr id="9222" name="Picture 6" descr="C:\Users\SuperPC\Pictures\Camera Roll\ол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53505">
            <a:off x="455553" y="3273708"/>
            <a:ext cx="2233594" cy="2978125"/>
          </a:xfrm>
          <a:prstGeom prst="rect">
            <a:avLst/>
          </a:prstGeom>
          <a:noFill/>
        </p:spPr>
      </p:pic>
      <p:pic>
        <p:nvPicPr>
          <p:cNvPr id="9223" name="Picture 7" descr="C:\Users\SuperPC\Desktop\фото\IMG_20190909_1033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32780">
            <a:off x="5975728" y="4047324"/>
            <a:ext cx="2649711" cy="1987284"/>
          </a:xfrm>
          <a:prstGeom prst="rect">
            <a:avLst/>
          </a:prstGeom>
          <a:noFill/>
        </p:spPr>
      </p:pic>
      <p:pic>
        <p:nvPicPr>
          <p:cNvPr id="1026" name="Picture 2" descr="C:\Users\SuperPC\Desktop\фото\IMG_20190912_1225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60799">
            <a:off x="337834" y="445530"/>
            <a:ext cx="235296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perPC\Desktop\Дацко Н\звіт олімп 2019\фото\IMG-e4e0217d427520770252478d2814d95c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933056"/>
            <a:ext cx="3665380" cy="27490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490" y="545432"/>
            <a:ext cx="2873962" cy="338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SuperPC\Pictures\Camera Roll\рг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959" y="274638"/>
            <a:ext cx="3529411" cy="2647058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959" y="2921696"/>
            <a:ext cx="3970500" cy="29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Users\SuperPC\Pictures\Camera Roll\лррн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74638"/>
            <a:ext cx="2651024" cy="3534699"/>
          </a:xfrm>
          <a:prstGeom prst="rect">
            <a:avLst/>
          </a:prstGeom>
          <a:noFill/>
        </p:spPr>
      </p:pic>
      <p:pic>
        <p:nvPicPr>
          <p:cNvPr id="5126" name="Picture 6" descr="C:\Users\SuperPC\Pictures\Camera Roll\ол танець памп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429000"/>
            <a:ext cx="2286884" cy="3049178"/>
          </a:xfrm>
          <a:prstGeom prst="rect">
            <a:avLst/>
          </a:prstGeom>
          <a:noFill/>
        </p:spPr>
      </p:pic>
      <p:sp>
        <p:nvSpPr>
          <p:cNvPr id="9" name="Волна 8"/>
          <p:cNvSpPr/>
          <p:nvPr/>
        </p:nvSpPr>
        <p:spPr>
          <a:xfrm>
            <a:off x="1115616" y="5733256"/>
            <a:ext cx="4752528" cy="948835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CC3300"/>
                </a:solidFill>
              </a:rPr>
              <a:t>Олімпійський урок</a:t>
            </a:r>
            <a:endParaRPr lang="ru-RU" sz="20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спорт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7268"/>
          <a:stretch>
            <a:fillRect/>
          </a:stretch>
        </p:blipFill>
        <p:spPr bwMode="auto">
          <a:xfrm>
            <a:off x="3563888" y="3573016"/>
            <a:ext cx="3672408" cy="30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вело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7616" y="332656"/>
            <a:ext cx="3033507" cy="40446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784" y="2361107"/>
            <a:ext cx="3024336" cy="403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Блок-схема: решение 5"/>
          <p:cNvSpPr/>
          <p:nvPr/>
        </p:nvSpPr>
        <p:spPr>
          <a:xfrm>
            <a:off x="0" y="0"/>
            <a:ext cx="5436096" cy="2060848"/>
          </a:xfrm>
          <a:prstGeom prst="flowChartDecision">
            <a:avLst/>
          </a:prstGeom>
          <a:solidFill>
            <a:srgbClr val="AE6FB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CC99"/>
                </a:solidFill>
              </a:rPr>
              <a:t>Позакласна робота</a:t>
            </a:r>
            <a:endParaRPr lang="ru-RU" sz="2400" b="1" dirty="0">
              <a:solidFill>
                <a:srgbClr val="00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8f4f94fd6d8615b7cede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нумо ді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88640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коз.jpg"/>
          <p:cNvPicPr>
            <a:picLocks noChangeAspect="1"/>
          </p:cNvPicPr>
          <p:nvPr/>
        </p:nvPicPr>
        <p:blipFill>
          <a:blip r:embed="rId4" cstate="print"/>
          <a:srcRect t="18160" b="11409"/>
          <a:stretch>
            <a:fillRect/>
          </a:stretch>
        </p:blipFill>
        <p:spPr>
          <a:xfrm>
            <a:off x="611560" y="3527630"/>
            <a:ext cx="3217135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27630"/>
            <a:ext cx="3881405" cy="29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SuperPC\Pictures\Camera Roll\рпвч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769" y="1052736"/>
            <a:ext cx="3721191" cy="2790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лім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SuperPC\Pictures\Camera Roll\спорт сім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684" y="44624"/>
            <a:ext cx="2993380" cy="3991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SuperPC\Pictures\Camera Roll\дщолп.jpg"/>
          <p:cNvPicPr>
            <a:picLocks noChangeAspect="1" noChangeArrowheads="1"/>
          </p:cNvPicPr>
          <p:nvPr/>
        </p:nvPicPr>
        <p:blipFill>
          <a:blip r:embed="rId4" cstate="print"/>
          <a:srcRect b="22496"/>
          <a:stretch>
            <a:fillRect/>
          </a:stretch>
        </p:blipFill>
        <p:spPr bwMode="auto">
          <a:xfrm>
            <a:off x="899592" y="3429000"/>
            <a:ext cx="2843496" cy="2938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SuperPC\Pictures\Camera Roll\рмма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4624"/>
            <a:ext cx="4896544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SuperPC\Pictures\Camera Roll\тим.jpg"/>
          <p:cNvPicPr>
            <a:picLocks noChangeAspect="1" noChangeArrowheads="1"/>
          </p:cNvPicPr>
          <p:nvPr/>
        </p:nvPicPr>
        <p:blipFill>
          <a:blip r:embed="rId6" cstate="print"/>
          <a:srcRect b="25858"/>
          <a:stretch>
            <a:fillRect/>
          </a:stretch>
        </p:blipFill>
        <p:spPr bwMode="auto">
          <a:xfrm>
            <a:off x="4211960" y="3429000"/>
            <a:ext cx="3131840" cy="3096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uperPC\Pictures\Camera Roll\ло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4638"/>
            <a:ext cx="2746400" cy="3661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 descr="C:\Users\SuperPC\Pictures\Camera Roll\дль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4638"/>
            <a:ext cx="3957059" cy="2967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CeZBy_-lTk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123530"/>
            <a:ext cx="4598291" cy="3448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DSCF35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110" y="3936505"/>
            <a:ext cx="3216826" cy="2412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CC9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ertikalnaya-ramka2-kopi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1784"/>
            <a:ext cx="6851104" cy="2455168"/>
          </a:xfrm>
        </p:spPr>
        <p:txBody>
          <a:bodyPr/>
          <a:lstStyle/>
          <a:p>
            <a:pPr>
              <a:buNone/>
            </a:pPr>
            <a:r>
              <a:rPr lang="uk-UA" sz="2800" b="1" i="1" dirty="0" smtClean="0">
                <a:solidFill>
                  <a:srgbClr val="C00000"/>
                </a:solidFill>
                <a:latin typeface="Book Antiqua" pitchFamily="18" charset="0"/>
              </a:rPr>
              <a:t>   </a:t>
            </a:r>
            <a:r>
              <a:rPr lang="uk-UA" sz="3200" b="1" i="1" dirty="0" smtClean="0">
                <a:solidFill>
                  <a:srgbClr val="C00000"/>
                </a:solidFill>
                <a:latin typeface="Book Antiqua" pitchFamily="18" charset="0"/>
              </a:rPr>
              <a:t>« Хто здоровий - той сміється,</a:t>
            </a:r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3200" b="1" i="1" dirty="0" smtClean="0">
                <a:solidFill>
                  <a:srgbClr val="C00000"/>
                </a:solidFill>
                <a:latin typeface="Book Antiqua" pitchFamily="18" charset="0"/>
              </a:rPr>
              <a:t>все йому в житті вдається.</a:t>
            </a:r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3200" b="1" i="1" dirty="0" smtClean="0">
                <a:solidFill>
                  <a:srgbClr val="C00000"/>
                </a:solidFill>
                <a:latin typeface="Book Antiqua" pitchFamily="18" charset="0"/>
              </a:rPr>
              <a:t>Хто здоровий - той не плаче,</a:t>
            </a:r>
            <a: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3200" b="1" i="1" dirty="0" smtClean="0">
                <a:solidFill>
                  <a:srgbClr val="C00000"/>
                </a:solidFill>
                <a:latin typeface="Book Antiqua" pitchFamily="18" charset="0"/>
              </a:rPr>
              <a:t>жде його в житті удача…»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Рисунок 3" descr="ecb9552ebbed78225d2505df2056b6dbca8f422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933056"/>
            <a:ext cx="3888432" cy="2602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llo_html_19fa37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098" name="Picture 2" descr="C:\Users\SuperPC\Pictures\Camera Roll\ор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755251"/>
            <a:ext cx="3754759" cy="4180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6AFAE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499992" y="476672"/>
            <a:ext cx="4454153" cy="38164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C8325D"/>
                </a:solidFill>
              </a:rPr>
              <a:t>Дацько</a:t>
            </a:r>
            <a:r>
              <a:rPr lang="uk-UA" sz="2400" b="1" dirty="0" smtClean="0">
                <a:solidFill>
                  <a:srgbClr val="C8325D"/>
                </a:solidFill>
              </a:rPr>
              <a:t> Наталія Михайлівна</a:t>
            </a:r>
          </a:p>
          <a:p>
            <a:endParaRPr lang="uk-UA" dirty="0" smtClean="0"/>
          </a:p>
          <a:p>
            <a:r>
              <a:rPr lang="uk-UA" sz="2000" dirty="0" smtClean="0">
                <a:solidFill>
                  <a:srgbClr val="002060"/>
                </a:solidFill>
              </a:rPr>
              <a:t>Вчитель фізичної культури </a:t>
            </a:r>
            <a:r>
              <a:rPr lang="uk-UA" sz="2000" dirty="0" err="1" smtClean="0">
                <a:solidFill>
                  <a:srgbClr val="002060"/>
                </a:solidFill>
              </a:rPr>
              <a:t>Воскресенської</a:t>
            </a:r>
            <a:r>
              <a:rPr lang="uk-UA" sz="2000" dirty="0" smtClean="0">
                <a:solidFill>
                  <a:srgbClr val="002060"/>
                </a:solidFill>
              </a:rPr>
              <a:t> ЗОШ І-ІІІ ступенів</a:t>
            </a:r>
          </a:p>
          <a:p>
            <a:endParaRPr lang="uk-UA" sz="2000" dirty="0" smtClean="0">
              <a:solidFill>
                <a:srgbClr val="002060"/>
              </a:solidFill>
            </a:endParaRPr>
          </a:p>
          <a:p>
            <a:r>
              <a:rPr lang="uk-UA" sz="2000" dirty="0" smtClean="0">
                <a:solidFill>
                  <a:srgbClr val="002060"/>
                </a:solidFill>
              </a:rPr>
              <a:t>Дата народження: 13.02.1978</a:t>
            </a:r>
          </a:p>
          <a:p>
            <a:endParaRPr lang="uk-UA" sz="2000" dirty="0" smtClean="0">
              <a:solidFill>
                <a:srgbClr val="002060"/>
              </a:solidFill>
            </a:endParaRPr>
          </a:p>
          <a:p>
            <a:r>
              <a:rPr lang="uk-UA" sz="2000" dirty="0" smtClean="0">
                <a:solidFill>
                  <a:srgbClr val="002060"/>
                </a:solidFill>
              </a:rPr>
              <a:t>Закінчила Миколаївський </a:t>
            </a:r>
            <a:r>
              <a:rPr lang="uk-UA" sz="2000" dirty="0" err="1" smtClean="0">
                <a:solidFill>
                  <a:srgbClr val="002060"/>
                </a:solidFill>
              </a:rPr>
              <a:t>педагогічнй</a:t>
            </a:r>
            <a:r>
              <a:rPr lang="uk-UA" sz="2000" dirty="0" smtClean="0">
                <a:solidFill>
                  <a:srgbClr val="002060"/>
                </a:solidFill>
              </a:rPr>
              <a:t> університет ім. Сухомлинського у 2000 році.</a:t>
            </a:r>
          </a:p>
          <a:p>
            <a:endParaRPr lang="uk-UA" sz="2000" dirty="0" smtClean="0">
              <a:solidFill>
                <a:srgbClr val="002060"/>
              </a:solidFill>
            </a:endParaRPr>
          </a:p>
          <a:p>
            <a:r>
              <a:rPr lang="uk-UA" sz="2000" dirty="0" smtClean="0">
                <a:solidFill>
                  <a:srgbClr val="002060"/>
                </a:solidFill>
              </a:rPr>
              <a:t>Педагогічний стаж: 19 років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д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8387" y="0"/>
            <a:ext cx="9800774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548680"/>
            <a:ext cx="8229600" cy="5361459"/>
          </a:xfrm>
        </p:spPr>
        <p:txBody>
          <a:bodyPr/>
          <a:lstStyle/>
          <a:p>
            <a:pPr>
              <a:lnSpc>
                <a:spcPct val="115000"/>
              </a:lnSpc>
              <a:buNone/>
            </a:pPr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lang="ru-RU" dirty="0" smtClean="0"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404648" y="458112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043608" y="1899394"/>
            <a:ext cx="7272808" cy="4481933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buNone/>
            </a:pP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uk-UA" sz="32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Формування  ключових </a:t>
            </a:r>
            <a:r>
              <a:rPr lang="uk-UA" sz="3200" dirty="0" err="1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компетентностей</a:t>
            </a:r>
            <a:r>
              <a:rPr lang="uk-UA" sz="32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учнів засобами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фізкультурно-оздоровчої роботи»</a:t>
            </a:r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uk-UA" b="1" u="sng" dirty="0" smtClean="0">
              <a:cs typeface="Times New Roman" pitchFamily="18" charset="0"/>
            </a:endParaRPr>
          </a:p>
        </p:txBody>
      </p:sp>
      <p:sp>
        <p:nvSpPr>
          <p:cNvPr id="7" name="Лента лицом вверх 6"/>
          <p:cNvSpPr/>
          <p:nvPr/>
        </p:nvSpPr>
        <p:spPr>
          <a:xfrm>
            <a:off x="323528" y="260648"/>
            <a:ext cx="8424936" cy="144016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B050"/>
                </a:solidFill>
              </a:rPr>
              <a:t>Навчально-методична проблема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8f4f94fd6d8615b7cede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Содержимое 3"/>
          <p:cNvGrpSpPr>
            <a:grpSpLocks noGrp="1"/>
          </p:cNvGrpSpPr>
          <p:nvPr>
            <p:ph idx="1"/>
          </p:nvPr>
        </p:nvGrpSpPr>
        <p:grpSpPr bwMode="auto">
          <a:xfrm>
            <a:off x="457200" y="274638"/>
            <a:ext cx="8435280" cy="6322714"/>
            <a:chOff x="179512" y="1196752"/>
            <a:chExt cx="3744416" cy="3312368"/>
          </a:xfrm>
        </p:grpSpPr>
        <p:sp>
          <p:nvSpPr>
            <p:cNvPr id="5" name="Блок-схема: подготовка 4"/>
            <p:cNvSpPr/>
            <p:nvPr/>
          </p:nvSpPr>
          <p:spPr>
            <a:xfrm>
              <a:off x="179512" y="1740574"/>
              <a:ext cx="1440160" cy="1080120"/>
            </a:xfrm>
            <a:prstGeom prst="flowChartPreparation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b="1" i="1" dirty="0">
                  <a:solidFill>
                    <a:schemeClr val="accent6">
                      <a:lumMod val="50000"/>
                    </a:schemeClr>
                  </a:solidFill>
                  <a:latin typeface="Book Antiqua" pitchFamily="18" charset="0"/>
                </a:rPr>
                <a:t>Ігровий метод</a:t>
              </a:r>
              <a:endParaRPr lang="ru-RU" b="1" i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endParaRPr>
            </a:p>
          </p:txBody>
        </p:sp>
        <p:sp>
          <p:nvSpPr>
            <p:cNvPr id="6" name="Блок-схема: подготовка 5"/>
            <p:cNvSpPr/>
            <p:nvPr/>
          </p:nvSpPr>
          <p:spPr>
            <a:xfrm>
              <a:off x="1331349" y="2300487"/>
              <a:ext cx="1440743" cy="1104897"/>
            </a:xfrm>
            <a:prstGeom prst="flowChartPreparation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sz="3200" b="1" i="1" dirty="0">
                  <a:solidFill>
                    <a:srgbClr val="C00000"/>
                  </a:solidFill>
                  <a:latin typeface="Book Antiqua" pitchFamily="18" charset="0"/>
                </a:rPr>
                <a:t>Урок</a:t>
              </a:r>
              <a:endParaRPr lang="ru-RU" sz="3200" b="1" i="1" dirty="0">
                <a:solidFill>
                  <a:srgbClr val="C00000"/>
                </a:solidFill>
                <a:latin typeface="Book Antiqua" pitchFamily="18" charset="0"/>
              </a:endParaRPr>
            </a:p>
          </p:txBody>
        </p:sp>
        <p:sp>
          <p:nvSpPr>
            <p:cNvPr id="7" name="Блок-схема: подготовка 6"/>
            <p:cNvSpPr/>
            <p:nvPr/>
          </p:nvSpPr>
          <p:spPr>
            <a:xfrm>
              <a:off x="179512" y="2816132"/>
              <a:ext cx="1440160" cy="1104123"/>
            </a:xfrm>
            <a:prstGeom prst="flowChartPreparation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b="1" i="1" dirty="0" err="1">
                  <a:solidFill>
                    <a:srgbClr val="FF0000"/>
                  </a:solidFill>
                  <a:latin typeface="Book Antiqua" pitchFamily="18" charset="0"/>
                </a:rPr>
                <a:t>Фронталь-ний</a:t>
              </a:r>
              <a:r>
                <a:rPr lang="uk-UA" b="1" i="1" dirty="0">
                  <a:solidFill>
                    <a:srgbClr val="FF0000"/>
                  </a:solidFill>
                  <a:latin typeface="Book Antiqua" pitchFamily="18" charset="0"/>
                </a:rPr>
                <a:t> метод</a:t>
              </a:r>
              <a:endParaRPr lang="ru-RU" b="1" i="1" dirty="0">
                <a:solidFill>
                  <a:srgbClr val="FF0000"/>
                </a:solidFill>
                <a:latin typeface="Book Antiqua" pitchFamily="18" charset="0"/>
              </a:endParaRPr>
            </a:p>
          </p:txBody>
        </p:sp>
        <p:sp>
          <p:nvSpPr>
            <p:cNvPr id="8" name="Блок-схема: подготовка 7"/>
            <p:cNvSpPr/>
            <p:nvPr/>
          </p:nvSpPr>
          <p:spPr>
            <a:xfrm>
              <a:off x="1331640" y="1196752"/>
              <a:ext cx="1440160" cy="1104123"/>
            </a:xfrm>
            <a:prstGeom prst="flowChartPreparation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b="1" i="1" dirty="0" smtClean="0">
                  <a:solidFill>
                    <a:srgbClr val="6600CC"/>
                  </a:solidFill>
                  <a:latin typeface="Book Antiqua" pitchFamily="18" charset="0"/>
                </a:rPr>
                <a:t>Поточний</a:t>
              </a:r>
            </a:p>
            <a:p>
              <a:pPr algn="ctr">
                <a:defRPr/>
              </a:pPr>
              <a:r>
                <a:rPr lang="uk-UA" b="1" i="1" dirty="0" smtClean="0">
                  <a:solidFill>
                    <a:srgbClr val="6600CC"/>
                  </a:solidFill>
                  <a:latin typeface="Book Antiqua" pitchFamily="18" charset="0"/>
                </a:rPr>
                <a:t>метод</a:t>
              </a:r>
              <a:endParaRPr lang="uk-UA" b="1" i="1" dirty="0">
                <a:solidFill>
                  <a:srgbClr val="6600CC"/>
                </a:solidFill>
                <a:latin typeface="Book Antiqua" pitchFamily="18" charset="0"/>
              </a:endParaRPr>
            </a:p>
          </p:txBody>
        </p:sp>
        <p:sp>
          <p:nvSpPr>
            <p:cNvPr id="9" name="Блок-схема: подготовка 8"/>
            <p:cNvSpPr/>
            <p:nvPr/>
          </p:nvSpPr>
          <p:spPr>
            <a:xfrm>
              <a:off x="2483768" y="1712009"/>
              <a:ext cx="1440160" cy="1104123"/>
            </a:xfrm>
            <a:prstGeom prst="flowChartPreparation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sz="1600" b="1" i="1" dirty="0" smtClean="0">
                  <a:solidFill>
                    <a:srgbClr val="116359"/>
                  </a:solidFill>
                  <a:latin typeface="Book Antiqua" pitchFamily="18" charset="0"/>
                </a:rPr>
                <a:t>Круговий</a:t>
              </a:r>
            </a:p>
            <a:p>
              <a:pPr algn="ctr">
                <a:defRPr/>
              </a:pPr>
              <a:r>
                <a:rPr lang="uk-UA" sz="1600" b="1" i="1" dirty="0" smtClean="0">
                  <a:solidFill>
                    <a:srgbClr val="116359"/>
                  </a:solidFill>
                  <a:latin typeface="Book Antiqua" pitchFamily="18" charset="0"/>
                </a:rPr>
                <a:t>метод</a:t>
              </a:r>
              <a:endParaRPr lang="ru-RU" sz="1600" b="1" i="1" dirty="0">
                <a:solidFill>
                  <a:srgbClr val="116359"/>
                </a:solidFill>
                <a:latin typeface="Book Antiqua" pitchFamily="18" charset="0"/>
              </a:endParaRPr>
            </a:p>
          </p:txBody>
        </p:sp>
        <p:sp>
          <p:nvSpPr>
            <p:cNvPr id="10" name="Блок-схема: подготовка 9"/>
            <p:cNvSpPr/>
            <p:nvPr/>
          </p:nvSpPr>
          <p:spPr>
            <a:xfrm>
              <a:off x="1331640" y="3404997"/>
              <a:ext cx="1440160" cy="1104123"/>
            </a:xfrm>
            <a:prstGeom prst="flowChartPreparation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i="1" dirty="0" smtClean="0">
                  <a:solidFill>
                    <a:srgbClr val="0000CC"/>
                  </a:solidFill>
                  <a:latin typeface="Book Antiqua" pitchFamily="18" charset="0"/>
                </a:rPr>
                <a:t>Поз</a:t>
              </a:r>
              <a:r>
                <a:rPr lang="uk-UA" sz="1600" b="1" i="1" dirty="0" smtClean="0">
                  <a:solidFill>
                    <a:srgbClr val="0000CC"/>
                  </a:solidFill>
                  <a:latin typeface="Book Antiqua" pitchFamily="18" charset="0"/>
                </a:rPr>
                <a:t>мінний</a:t>
              </a:r>
            </a:p>
            <a:p>
              <a:pPr algn="ctr">
                <a:defRPr/>
              </a:pPr>
              <a:r>
                <a:rPr lang="uk-UA" sz="1600" b="1" i="1" dirty="0" smtClean="0">
                  <a:solidFill>
                    <a:srgbClr val="0000CC"/>
                  </a:solidFill>
                  <a:latin typeface="Book Antiqua" pitchFamily="18" charset="0"/>
                </a:rPr>
                <a:t>метод</a:t>
              </a:r>
              <a:endParaRPr lang="ru-RU" sz="1600" b="1" i="1" dirty="0">
                <a:solidFill>
                  <a:srgbClr val="0000CC"/>
                </a:solidFill>
                <a:latin typeface="Book Antiqua" pitchFamily="18" charset="0"/>
              </a:endParaRPr>
            </a:p>
          </p:txBody>
        </p:sp>
        <p:sp>
          <p:nvSpPr>
            <p:cNvPr id="11" name="Блок-схема: подготовка 10"/>
            <p:cNvSpPr/>
            <p:nvPr/>
          </p:nvSpPr>
          <p:spPr>
            <a:xfrm>
              <a:off x="2483768" y="2816132"/>
              <a:ext cx="1440160" cy="1104123"/>
            </a:xfrm>
            <a:prstGeom prst="flowChartPreparation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b="1" i="1" dirty="0">
                  <a:solidFill>
                    <a:srgbClr val="008000"/>
                  </a:solidFill>
                  <a:latin typeface="Book Antiqua" pitchFamily="18" charset="0"/>
                </a:rPr>
                <a:t>Наочний </a:t>
              </a:r>
            </a:p>
            <a:p>
              <a:pPr algn="ctr">
                <a:defRPr/>
              </a:pPr>
              <a:r>
                <a:rPr lang="uk-UA" b="1" i="1" dirty="0">
                  <a:solidFill>
                    <a:srgbClr val="008000"/>
                  </a:solidFill>
                  <a:latin typeface="Book Antiqua" pitchFamily="18" charset="0"/>
                </a:rPr>
                <a:t>метод</a:t>
              </a:r>
              <a:endParaRPr lang="ru-RU" b="1" i="1" dirty="0">
                <a:solidFill>
                  <a:srgbClr val="008000"/>
                </a:solidFill>
                <a:latin typeface="Book Antiqu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63" cy="68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588498409_17-p-foni-dlya-detskikh-prezentatsii-v-shkolu-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Рисунок 3" descr="к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73498">
            <a:off x="257644" y="2111666"/>
            <a:ext cx="3392561" cy="4523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424668" flipH="1">
            <a:off x="6687390" y="3555322"/>
            <a:ext cx="2376264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Двойная волна 4"/>
          <p:cNvSpPr/>
          <p:nvPr/>
        </p:nvSpPr>
        <p:spPr>
          <a:xfrm>
            <a:off x="1691680" y="404664"/>
            <a:ext cx="6183842" cy="1152128"/>
          </a:xfrm>
          <a:prstGeom prst="doubleWave">
            <a:avLst/>
          </a:prstGeom>
          <a:solidFill>
            <a:srgbClr val="FFC000"/>
          </a:solidFill>
          <a:ln>
            <a:solidFill>
              <a:srgbClr val="C832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6600CC"/>
                </a:solidFill>
              </a:rPr>
              <a:t>Інноваційні технології: </a:t>
            </a:r>
            <a:endParaRPr lang="ru-RU" sz="3200" dirty="0">
              <a:solidFill>
                <a:srgbClr val="6600CC"/>
              </a:solidFill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3347864" y="1757165"/>
            <a:ext cx="4095609" cy="2808313"/>
          </a:xfrm>
          <a:prstGeom prst="hexagon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uk-UA" sz="2000" dirty="0" smtClean="0">
                <a:solidFill>
                  <a:srgbClr val="0070C0"/>
                </a:solidFill>
              </a:rPr>
              <a:t>нестандартні уроки інтегровані уроки сюжетні уроки</a:t>
            </a:r>
          </a:p>
          <a:p>
            <a:pPr algn="ctr"/>
            <a:r>
              <a:rPr lang="uk-UA" sz="2000" dirty="0" err="1" smtClean="0">
                <a:solidFill>
                  <a:srgbClr val="0070C0"/>
                </a:solidFill>
              </a:rPr>
              <a:t>здоров’язберігаючі</a:t>
            </a:r>
            <a:r>
              <a:rPr lang="uk-UA" sz="2000" dirty="0" smtClean="0">
                <a:solidFill>
                  <a:srgbClr val="0070C0"/>
                </a:solidFill>
              </a:rPr>
              <a:t> технології</a:t>
            </a:r>
          </a:p>
          <a:p>
            <a:pPr algn="ctr">
              <a:buNone/>
            </a:pPr>
            <a:r>
              <a:rPr lang="uk-UA" sz="2000" dirty="0" err="1" smtClean="0">
                <a:solidFill>
                  <a:srgbClr val="0070C0"/>
                </a:solidFill>
              </a:rPr>
              <a:t>уроки-квести</a:t>
            </a:r>
            <a:endParaRPr lang="uk-UA" sz="2000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uk-UA" sz="2000" dirty="0" smtClean="0">
                <a:solidFill>
                  <a:srgbClr val="0070C0"/>
                </a:solidFill>
              </a:rPr>
              <a:t>комп’ютерні технології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озм з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6223" y="4303297"/>
            <a:ext cx="3384376" cy="2284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C:\Users\SuperPC\Pictures\Camera Roll\зал лес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4412"/>
            <a:ext cx="2980447" cy="397392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7435" y="4537976"/>
            <a:ext cx="2864645" cy="214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SuperPC\Pictures\Camera Roll\огрмс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658" y="82939"/>
            <a:ext cx="3415399" cy="2561549"/>
          </a:xfrm>
          <a:prstGeom prst="rect">
            <a:avLst/>
          </a:prstGeom>
          <a:noFill/>
        </p:spPr>
      </p:pic>
      <p:pic>
        <p:nvPicPr>
          <p:cNvPr id="2052" name="Picture 4" descr="C:\Users\SuperPC\Pictures\Camera Roll\к7ш8а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6344" y="2644488"/>
            <a:ext cx="2509879" cy="1882409"/>
          </a:xfrm>
          <a:prstGeom prst="rect">
            <a:avLst/>
          </a:prstGeom>
          <a:noFill/>
        </p:spPr>
      </p:pic>
      <p:pic>
        <p:nvPicPr>
          <p:cNvPr id="2053" name="Picture 5" descr="C:\Users\SuperPC\Pictures\Camera Roll\ува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658" y="2829445"/>
            <a:ext cx="2210777" cy="2947703"/>
          </a:xfrm>
          <a:prstGeom prst="rect">
            <a:avLst/>
          </a:prstGeom>
          <a:noFill/>
        </p:spPr>
      </p:pic>
      <p:sp>
        <p:nvSpPr>
          <p:cNvPr id="10" name="Пятно 1 9"/>
          <p:cNvSpPr/>
          <p:nvPr/>
        </p:nvSpPr>
        <p:spPr>
          <a:xfrm>
            <a:off x="2427435" y="0"/>
            <a:ext cx="5040560" cy="31376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CC0000"/>
                </a:solidFill>
              </a:rPr>
              <a:t>Наші уроки</a:t>
            </a:r>
            <a:endParaRPr lang="ru-RU" sz="32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a9740512e722090bf51cbaa26297620891b7c9b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157256239</TotalTime>
  <Pages>0</Pages>
  <Words>132</Words>
  <Characters>0</Characters>
  <Application>Microsoft Office PowerPoint</Application>
  <DocSecurity>0</DocSecurity>
  <PresentationFormat>Экран (4:3)</PresentationFormat>
  <Lines>0</Lines>
  <Paragraphs>42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默认设计模板</vt:lpstr>
      <vt:lpstr>Портфоліо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Administrator</dc:creator>
  <cp:lastModifiedBy>RePack by SPecialiST</cp:lastModifiedBy>
  <cp:revision>100</cp:revision>
  <cp:lastPrinted>1899-12-30T00:00:00Z</cp:lastPrinted>
  <dcterms:created xsi:type="dcterms:W3CDTF">2012-01-05T14:32:30Z</dcterms:created>
  <dcterms:modified xsi:type="dcterms:W3CDTF">2021-03-14T23:30:14Z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1033-8.1.0.3018</vt:lpwstr>
  </property>
</Properties>
</file>