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0" r:id="rId3"/>
    <p:sldMasterId id="2147483696" r:id="rId4"/>
    <p:sldMasterId id="2147483744" r:id="rId5"/>
    <p:sldMasterId id="2147483756" r:id="rId6"/>
    <p:sldMasterId id="2147483780" r:id="rId7"/>
    <p:sldMasterId id="2147483820" r:id="rId8"/>
  </p:sldMasterIdLst>
  <p:sldIdLst>
    <p:sldId id="256" r:id="rId9"/>
    <p:sldId id="262" r:id="rId10"/>
    <p:sldId id="264" r:id="rId11"/>
    <p:sldId id="269" r:id="rId12"/>
    <p:sldId id="270" r:id="rId13"/>
    <p:sldId id="267" r:id="rId14"/>
    <p:sldId id="273" r:id="rId15"/>
    <p:sldId id="271" r:id="rId16"/>
    <p:sldId id="274" r:id="rId17"/>
    <p:sldId id="275" r:id="rId18"/>
    <p:sldId id="276" r:id="rId19"/>
    <p:sldId id="280" r:id="rId20"/>
    <p:sldId id="281" r:id="rId21"/>
    <p:sldId id="284" r:id="rId22"/>
    <p:sldId id="290" r:id="rId23"/>
    <p:sldId id="289" r:id="rId24"/>
    <p:sldId id="296" r:id="rId25"/>
    <p:sldId id="292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DAF3-C922-4696-9932-89FA6DB928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9165-1070-409D-B05B-B59CB98483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165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DAD7-12CC-485A-B014-A6BCFB411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617E-7E89-487C-BFE3-F1FCD2C908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41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6125-3095-4D71-BFE3-1BFD2C72B5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4DBC-39C9-4BBC-8957-22271B5AF7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785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CEA9-5D0A-4DBE-84EB-CBFE0CF35C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3FD5-A1CD-4C65-BCBB-A172DF7764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15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A664-9A22-454F-B757-096FD823CA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3375-37D6-4A2C-B1D4-1662C8250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7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2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5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9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2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0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5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23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86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8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65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8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5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0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10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1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16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34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50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60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1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33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64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23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71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87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4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2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0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1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26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7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6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D86B-365E-48A7-8775-50485D028D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8267-F0BA-4B58-B4FC-2A286C21FB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92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069C-BA8E-4A7A-8A83-DA72F0905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37EB-1247-4D3A-803D-78904068B5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56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6696-9C6E-4C22-B6C1-CCE3E0E421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E4C3-120E-40D0-A4EE-64B86290F0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84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B079-0F32-4F46-A3EB-7326257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62C2-28F0-4EAD-B64B-C07AB1460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99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230F-6ACA-43CA-AF17-86DC6ECE31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1717-D66E-4A66-B7E5-C0F9DB134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307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67BA-61DF-487F-9125-5B8A26486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9AD0-681E-4B37-90D8-7366396676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76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97B44-728F-4A6C-86C1-B714851C0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5106-F35C-4859-BAD8-5F99B67D4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15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5E05-8F20-4468-882A-43943E90A2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CD5-5AE0-4078-B14F-AED5238667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3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8667-B2FF-49E5-B0EC-46D1D585BB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39F0-84E4-4DAD-87D7-E4AA57886F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355C-EC8E-47D3-B716-953EC390AF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E9B-0187-4FED-ACD3-338664BE5E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54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71DD-EB76-4B6E-A927-AA78E8B648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1A31-71F9-428E-A712-B230C4296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20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52C7-4E45-4AE3-A536-148B44AC16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1B37-336C-4379-A03F-0BC1353527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9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86EA-78BA-49E7-852E-EB0A9039B7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148C-18AA-49DE-837A-97DB82BDE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95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4845-FE6F-40D1-9D50-44977958B4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664E-942C-4E81-9D1E-F7A0D0954C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190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782C-D395-424D-9A82-EE97093D55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2E1D-62A3-4F9F-97EE-2C3F4019D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7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7FDC-D4EB-445B-B449-3B6B6B437E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143C-6AA9-43A7-9EF4-B39F6C807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3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964B-62B0-418B-A081-4DD7100517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0E95-EA07-42AC-BC67-E75A9A178D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0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311E-5808-4983-9248-09831CD595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2BEA-5C38-497B-A40D-720E37BA5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87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0DDA-738D-41CD-B994-326FBCCD35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E55B-C217-4748-A25E-9A8B52E05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CB40-5AB9-4309-802D-C464AE8FFC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30BC-34F8-4CDA-81CB-18DFF00A19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120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BA0A-1C84-4346-AC64-60B9C94183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BA6-DC88-43B3-BAF4-8D487BAB5B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463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9F6D-90D4-4295-AB17-5DE8530D02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633B-7314-4257-9A75-5D4017FADA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46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C574-2BDB-4547-BFE3-3EA5FC7065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7251-8668-4A95-9254-334B7D821C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4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F62E-9F6D-42A4-9A43-4C8E5AEAE4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6E27-364A-4B7B-BE42-A89080C1DD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5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5932-66AC-44C4-8FF3-2CEB218FDA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A175-545C-49DF-A4A9-8E00B7D4B3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82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793D-2397-4C45-93C8-7131B8FA19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AF00-98CD-48C6-B135-8AC9070F41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5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082F-DAEB-40CF-A755-65B5FB9318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A532-1330-4A0A-9D33-3FF2980FAF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75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00E3-E68F-43DE-8740-95D7CFE73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C33B9-BE98-4672-941A-17249DB8A9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94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564D-A14C-4CBD-926A-7AF924B0B7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4331-712A-4878-A676-5D21AAD394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39C-CD9E-448B-A3E4-C7180DA9D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FACD-ED45-449F-B8B8-EFA978BB19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29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3D5F-5099-4B32-863E-983891670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7DE7-1AA6-48F5-86AF-9E5B144D25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2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AEA3-F86A-4411-9F73-56529A4D64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4509-7FF4-4500-9292-197045DD24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69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FA10-77FB-462C-9E23-22F604DF70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E1A4-0878-4548-AB8B-D6A3999624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92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1599-8B42-4068-AEBA-0376F5749D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73B5-B351-4E1E-8365-C0E74D5C5B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6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72CC-BA4F-4689-A957-10E2FB3E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27AF-B620-4658-9B40-BD74A4DA3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757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BA69-2511-4DDD-9A4F-65528C7723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9AED-5F46-49C7-9E52-C1E4A2045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73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0C6CC-7DE7-4426-92FB-641637B5B4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6FDE-84F7-46DC-BAAA-35FCF83E7D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19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1D28-5972-4A98-9F9F-58EC0882DC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497E-4AAF-4F1E-A6CF-4AC0D95E82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38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98F5-3D4C-47E2-A96F-E5890C5EDC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A704-2F17-495A-8D77-DB0FF0177D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6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2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D40D3-CCD0-41B8-A3F1-25A586063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4B78F-E2B0-4AF9-8FB6-7624A608D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CADBC-39EF-41A7-9078-D813B9B0F4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52E8A-4BE1-4749-89CD-DEA0CB362F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BDD72-E528-426C-9D64-D1CBF9A7A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3BD29-67D2-4A2F-A952-0AEB64B010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3ADDF-49BA-41B0-A4CB-D751D2887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7E67F7-2712-4664-A17B-D39347E94F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813689" y="1128327"/>
            <a:ext cx="5987484" cy="4386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Портфоліо</a:t>
            </a:r>
            <a:endParaRPr kumimoji="0" lang="uk-UA" sz="4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i="1" dirty="0">
                <a:solidFill>
                  <a:srgbClr val="002060"/>
                </a:solidFill>
                <a:ea typeface="+mj-ea"/>
                <a:cs typeface="+mj-cs"/>
              </a:rPr>
              <a:t>в</a:t>
            </a:r>
            <a:r>
              <a:rPr lang="uk-UA" sz="3600" i="1" dirty="0" smtClean="0">
                <a:solidFill>
                  <a:srgbClr val="002060"/>
                </a:solidFill>
                <a:ea typeface="+mj-ea"/>
                <a:cs typeface="+mj-cs"/>
              </a:rPr>
              <a:t>чителя початкових класів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uk-UA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ЗОШ </a:t>
            </a:r>
            <a:r>
              <a:rPr lang="el-GR" sz="3600" i="1" dirty="0" smtClean="0">
                <a:solidFill>
                  <a:srgbClr val="002060"/>
                </a:solidFill>
              </a:rPr>
              <a:t>Ι</a:t>
            </a:r>
            <a:r>
              <a:rPr lang="uk-UA" sz="3600" i="1" dirty="0">
                <a:solidFill>
                  <a:srgbClr val="002060"/>
                </a:solidFill>
              </a:rPr>
              <a:t>-</a:t>
            </a:r>
            <a:r>
              <a:rPr lang="el-GR" sz="3600" i="1" dirty="0">
                <a:solidFill>
                  <a:srgbClr val="002060"/>
                </a:solidFill>
              </a:rPr>
              <a:t>ΙΙΙ</a:t>
            </a:r>
            <a:r>
              <a:rPr lang="uk-UA" sz="3600" i="1" dirty="0">
                <a:solidFill>
                  <a:srgbClr val="002060"/>
                </a:solidFill>
              </a:rPr>
              <a:t>  </a:t>
            </a:r>
            <a:r>
              <a:rPr lang="uk-UA" sz="3600" i="1" dirty="0" smtClean="0">
                <a:solidFill>
                  <a:srgbClr val="002060"/>
                </a:solidFill>
              </a:rPr>
              <a:t>ступенів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i="1" dirty="0">
                <a:solidFill>
                  <a:srgbClr val="002060"/>
                </a:solidFill>
              </a:rPr>
              <a:t>с</a:t>
            </a:r>
            <a:r>
              <a:rPr lang="uk-UA" sz="3600" i="1" dirty="0" smtClean="0">
                <a:solidFill>
                  <a:srgbClr val="002060"/>
                </a:solidFill>
              </a:rPr>
              <a:t>. </a:t>
            </a:r>
            <a:r>
              <a:rPr lang="uk-UA" sz="3600" i="1" dirty="0" err="1" smtClean="0">
                <a:solidFill>
                  <a:srgbClr val="002060"/>
                </a:solidFill>
              </a:rPr>
              <a:t>Воскресенське</a:t>
            </a:r>
            <a:r>
              <a:rPr lang="uk-UA" sz="3600" i="1" dirty="0" smtClean="0">
                <a:solidFill>
                  <a:srgbClr val="002060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3600" i="1" dirty="0" err="1" smtClean="0">
                <a:solidFill>
                  <a:srgbClr val="002060"/>
                </a:solidFill>
              </a:rPr>
              <a:t>Барибіної</a:t>
            </a:r>
            <a:r>
              <a:rPr lang="uk-UA" sz="3600" i="1" dirty="0" smtClean="0">
                <a:solidFill>
                  <a:srgbClr val="002060"/>
                </a:solidFill>
              </a:rPr>
              <a:t> Л.А.</a:t>
            </a:r>
            <a:endParaRPr lang="ru-RU" sz="3600" i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323"/>
            <a:ext cx="8496944" cy="1872208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           </a:t>
            </a:r>
            <a:r>
              <a:rPr lang="uk-UA" b="1" i="1" dirty="0" smtClean="0">
                <a:latin typeface="+mn-lt"/>
              </a:rPr>
              <a:t>Типи ігор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</a:t>
            </a:r>
            <a:r>
              <a:rPr lang="uk-UA" sz="3100" i="1" dirty="0" smtClean="0">
                <a:latin typeface="+mn-lt"/>
              </a:rPr>
              <a:t>творчі </a:t>
            </a:r>
            <a:r>
              <a:rPr lang="uk-UA" sz="3100" dirty="0" smtClean="0">
                <a:latin typeface="+mn-lt"/>
              </a:rPr>
              <a:t>                                            </a:t>
            </a:r>
            <a:r>
              <a:rPr lang="uk-UA" sz="3100" i="1" dirty="0" smtClean="0">
                <a:latin typeface="+mn-lt"/>
              </a:rPr>
              <a:t>за готовими </a:t>
            </a:r>
            <a:br>
              <a:rPr lang="uk-UA" sz="3100" i="1" dirty="0" smtClean="0">
                <a:latin typeface="+mn-lt"/>
              </a:rPr>
            </a:br>
            <a:r>
              <a:rPr lang="uk-UA" sz="3100" i="1" dirty="0" smtClean="0">
                <a:latin typeface="+mn-lt"/>
              </a:rPr>
              <a:t>                                                                  правилами</a:t>
            </a:r>
            <a:endParaRPr lang="ru-RU" sz="3100" i="1" dirty="0">
              <a:latin typeface="+mn-lt"/>
            </a:endParaRP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6417972" y="36198"/>
            <a:ext cx="556527" cy="18002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6200000" flipH="1">
            <a:off x="2300110" y="-55908"/>
            <a:ext cx="556525" cy="1895753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10633" y="1520076"/>
            <a:ext cx="138199" cy="2160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1600" y="1736100"/>
            <a:ext cx="2376263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Сюжетно-рольові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82256" y="2952125"/>
            <a:ext cx="2376264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Театралізовані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2256" y="4209315"/>
            <a:ext cx="237626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Конструктивно-будівельні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82256" y="5397016"/>
            <a:ext cx="2376264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З елементами праці та художньо-творчої діяльності</a:t>
            </a:r>
            <a:endParaRPr lang="ru-RU" sz="14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242652" y="1953192"/>
            <a:ext cx="144016" cy="2153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26529" y="2168503"/>
            <a:ext cx="2376262" cy="7836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Дидактичні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126529" y="3131164"/>
            <a:ext cx="2376262" cy="7940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Ігри-подорожі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126529" y="4066311"/>
            <a:ext cx="2376262" cy="8274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Народні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126529" y="4993239"/>
            <a:ext cx="2376262" cy="6840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Рухливі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126529" y="5735353"/>
            <a:ext cx="237626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Інтелектуальні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0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« Жодного уроку без гри. У грі розкривається перед дітьми світ. Розкриваються творчі здібності особистості. Без гри нема і не може бути повноцінного розвитку дитини»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0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27784" y="404664"/>
            <a:ext cx="6190456" cy="4536504"/>
          </a:xfrm>
        </p:spPr>
        <p:txBody>
          <a:bodyPr/>
          <a:lstStyle/>
          <a:p>
            <a:pPr eaLnBrk="1" hangingPunct="1"/>
            <a:r>
              <a:rPr lang="uk-UA" alt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 життя збережене у фотографіях:</a:t>
            </a:r>
            <a:endParaRPr lang="ru-RU" altLang="ru-RU" sz="6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0733" y="1"/>
            <a:ext cx="6980312" cy="1268760"/>
          </a:xfrm>
        </p:spPr>
        <p:txBody>
          <a:bodyPr/>
          <a:lstStyle/>
          <a:p>
            <a:r>
              <a:rPr lang="uk-UA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 уроків</a:t>
            </a:r>
            <a:endParaRPr lang="ru-RU" altLang="ru-RU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1233"/>
            <a:ext cx="3384376" cy="1844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56992"/>
            <a:ext cx="4896544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04797" y="-272"/>
            <a:ext cx="7052320" cy="6381599"/>
          </a:xfrm>
        </p:spPr>
        <p:txBody>
          <a:bodyPr/>
          <a:lstStyle/>
          <a:p>
            <a:pPr eaLnBrk="1" hangingPunct="1"/>
            <a:r>
              <a:rPr lang="ru-RU" altLang="ru-RU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alt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робота: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з </a:t>
            </a: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класом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uk-UA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не менше значення, ніж навчальна діяльність. Діти з великим задоволенням приймають участь у позакласних заходах. Але всім виступам передує велика підготовча робота, розвиток творчих здібностей учнів на уроках, під час виховних заходів. Учням класу дуже подобаються класні години пов'язані з творчими завданнями, різноманітні змагання, вікторини, виступи. Вони завжди із задоволенням беруть у них участь, весь час дуже активні. 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53554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502657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класного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систематично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класних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заходах.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полюбляють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незабутні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5024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0712" y="260648"/>
            <a:ext cx="7772400" cy="1440160"/>
          </a:xfrm>
        </p:spPr>
        <p:txBody>
          <a:bodyPr/>
          <a:lstStyle/>
          <a:p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Наше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2592288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2952328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3386770"/>
            <a:ext cx="50760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267744" y="348228"/>
            <a:ext cx="6779096" cy="567306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«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Учитись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учить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зупинятись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усе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й сам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сягнеш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alt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451777"/>
            <a:ext cx="7772400" cy="1971650"/>
          </a:xfrm>
        </p:spPr>
        <p:txBody>
          <a:bodyPr/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Учитель – це людина , котра вирощує дві думки там, де раніше зростала одна!»</a:t>
            </a: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8000" b="1" i="1" dirty="0" smtClean="0">
                <a:solidFill>
                  <a:srgbClr val="002060"/>
                </a:solidFill>
                <a:latin typeface="+mn-lt"/>
              </a:rPr>
              <a:t>Дякую за увагу</a:t>
            </a:r>
            <a:endParaRPr lang="ru-RU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9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336704" cy="6381328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b="1" dirty="0" smtClean="0">
                <a:solidFill>
                  <a:srgbClr val="C00000"/>
                </a:solidFill>
                <a:latin typeface="+mn-lt"/>
              </a:rPr>
              <a:t>      </a:t>
            </a:r>
            <a:r>
              <a:rPr lang="uk-UA" b="1" dirty="0" smtClean="0">
                <a:solidFill>
                  <a:srgbClr val="002060"/>
                </a:solidFill>
                <a:latin typeface="+mn-lt"/>
              </a:rPr>
              <a:t>Загальні відомості</a:t>
            </a:r>
            <a:r>
              <a:rPr lang="uk-UA" sz="4800" dirty="0">
                <a:solidFill>
                  <a:srgbClr val="002060"/>
                </a:solidFill>
                <a:latin typeface="+mn-lt"/>
              </a:rPr>
              <a:t/>
            </a:r>
            <a:br>
              <a:rPr lang="uk-UA" sz="4800" dirty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Прізвище, ім'я, по батькові: </a:t>
            </a:r>
            <a:r>
              <a:rPr lang="uk-UA" sz="2700" dirty="0" err="1" smtClean="0">
                <a:solidFill>
                  <a:srgbClr val="002060"/>
                </a:solidFill>
                <a:latin typeface="+mn-lt"/>
              </a:rPr>
              <a:t>Барибіна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 Лариса Анатоліївна 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Дата народження: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17 жовтня 1973 року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Освіта: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Вища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Закінчила: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Миколаївський державний педагогічний інститут ім. В.Г.</a:t>
            </a:r>
            <a:r>
              <a:rPr lang="uk-UA" sz="2700" dirty="0" err="1" smtClean="0">
                <a:solidFill>
                  <a:srgbClr val="002060"/>
                </a:solidFill>
                <a:latin typeface="+mn-lt"/>
              </a:rPr>
              <a:t>Белінського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Спеціальність за дипломом: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Вчитель початкових класів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Педагогічний стаж роботи: 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>25 років</a:t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700" b="1" dirty="0" smtClean="0">
                <a:solidFill>
                  <a:srgbClr val="002060"/>
                </a:solidFill>
                <a:latin typeface="+mn-lt"/>
              </a:rPr>
              <a:t>Категорія:Вища</a:t>
            </a:r>
            <a:r>
              <a:rPr lang="uk-UA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rgbClr val="00206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r>
              <a:rPr lang="uk-UA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20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84784"/>
            <a:ext cx="2304256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6817">
            <a:off x="4102956" y="1511341"/>
            <a:ext cx="5065200" cy="340474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 Розвиток  критичного мислення молодших школярів »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975838">
            <a:off x="765189" y="1548668"/>
            <a:ext cx="3454036" cy="261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800" b="1" i="1" dirty="0" smtClean="0">
                <a:solidFill>
                  <a:srgbClr val="002060"/>
                </a:solidFill>
              </a:rPr>
              <a:t>Проблема над якою працюю: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Життєве кредо:                               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 Донести до серця кожної дитини </a:t>
            </a:r>
            <a:r>
              <a:rPr lang="uk-UA" sz="5300" i="1" dirty="0" err="1" smtClean="0">
                <a:solidFill>
                  <a:srgbClr val="002060"/>
                </a:solidFill>
                <a:latin typeface="+mn-lt"/>
              </a:rPr>
              <a:t>дитини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 знання,досвід і практичні вміння»</a:t>
            </a: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5300" dirty="0" smtClean="0">
                <a:solidFill>
                  <a:srgbClr val="C00000"/>
                </a:solidFill>
                <a:latin typeface="+mn-lt"/>
              </a:rPr>
            </a:b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5300" dirty="0" smtClean="0">
                <a:solidFill>
                  <a:srgbClr val="C00000"/>
                </a:solidFill>
                <a:latin typeface="+mn-lt"/>
              </a:rPr>
            </a:br>
            <a:r>
              <a:rPr lang="uk-UA" sz="5300" dirty="0" smtClean="0">
                <a:solidFill>
                  <a:srgbClr val="C00000"/>
                </a:solidFill>
                <a:latin typeface="+mn-lt"/>
              </a:rPr>
              <a:t>               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uk-UA" sz="5300" b="1" i="1" dirty="0" smtClean="0">
                <a:solidFill>
                  <a:srgbClr val="002060"/>
                </a:solidFill>
                <a:latin typeface="+mn-lt"/>
              </a:rPr>
              <a:t>Педагогічне кредо: </a:t>
            </a:r>
            <a:r>
              <a:rPr lang="uk-UA" sz="5300" i="1" dirty="0" smtClean="0">
                <a:solidFill>
                  <a:srgbClr val="002060"/>
                </a:solidFill>
                <a:latin typeface="+mn-lt"/>
              </a:rPr>
              <a:t>« Робити свою справу професійно і результативно»</a:t>
            </a:r>
            <a:r>
              <a:rPr lang="uk-UA" sz="48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+mn-lt"/>
              </a:rPr>
            </a:b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73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328592"/>
          </a:xfrm>
        </p:spPr>
        <p:txBody>
          <a:bodyPr>
            <a:normAutofit fontScale="90000"/>
          </a:bodyPr>
          <a:lstStyle/>
          <a:p>
            <a:pPr algn="l"/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uk-UA" sz="3100" b="1" i="1" dirty="0" smtClean="0">
                <a:solidFill>
                  <a:srgbClr val="002060"/>
                </a:solidFill>
                <a:latin typeface="+mn-lt"/>
              </a:rPr>
              <a:t>« </a:t>
            </a:r>
            <a:r>
              <a:rPr lang="uk-UA" sz="3100" b="1" i="1" dirty="0" err="1" smtClean="0">
                <a:solidFill>
                  <a:srgbClr val="002060"/>
                </a:solidFill>
                <a:latin typeface="+mn-lt"/>
              </a:rPr>
              <a:t>Гра-</a:t>
            </a:r>
            <a:r>
              <a:rPr lang="uk-UA" sz="3100" b="1" i="1" dirty="0" smtClean="0">
                <a:solidFill>
                  <a:srgbClr val="002060"/>
                </a:solidFill>
                <a:latin typeface="+mn-lt"/>
              </a:rPr>
              <a:t> це можливість віднайти себе у людському оточенні»</a:t>
            </a:r>
            <a:r>
              <a:rPr lang="uk-UA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uk-UA" sz="3100" dirty="0" smtClean="0">
                <a:solidFill>
                  <a:srgbClr val="002060"/>
                </a:solidFill>
                <a:latin typeface="+mn-lt"/>
              </a:rPr>
            </a:br>
            <a:r>
              <a:rPr lang="uk-UA" sz="3100" dirty="0" smtClean="0">
                <a:latin typeface="+mn-lt"/>
              </a:rPr>
              <a:t>     </a:t>
            </a:r>
            <a:r>
              <a:rPr lang="uk-UA" sz="3100" i="1" dirty="0" err="1" smtClean="0">
                <a:latin typeface="+mn-lt"/>
              </a:rPr>
              <a:t>Януш</a:t>
            </a:r>
            <a:r>
              <a:rPr lang="uk-UA" sz="3100" i="1" dirty="0" smtClean="0">
                <a:latin typeface="+mn-lt"/>
              </a:rPr>
              <a:t> Корчак</a:t>
            </a:r>
            <a:br>
              <a:rPr lang="uk-UA" sz="3100" i="1" dirty="0" smtClean="0">
                <a:latin typeface="+mn-lt"/>
              </a:rPr>
            </a:br>
            <a:r>
              <a:rPr lang="uk-UA" sz="3100" dirty="0" smtClean="0">
                <a:latin typeface="+mn-lt"/>
              </a:rPr>
              <a:t/>
            </a:r>
            <a:br>
              <a:rPr lang="uk-UA" sz="3100" dirty="0" smtClean="0">
                <a:latin typeface="+mn-lt"/>
              </a:rPr>
            </a:br>
            <a:r>
              <a:rPr lang="uk-UA" sz="3100" b="1" dirty="0" smtClean="0">
                <a:solidFill>
                  <a:srgbClr val="C00000"/>
                </a:solidFill>
                <a:latin typeface="+mn-lt"/>
              </a:rPr>
              <a:t>          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У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дитячому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віці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гра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це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норма, і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дитина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повинна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завжди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гратися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навіть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коли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робить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серйозну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 справу.»</a:t>
            </a:r>
            <a:r>
              <a:rPr lang="ru-RU" sz="31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 smtClean="0">
                <a:latin typeface="+mn-lt"/>
              </a:rPr>
              <a:t>      </a:t>
            </a:r>
            <a:r>
              <a:rPr lang="ru-RU" sz="3100" i="1" dirty="0" err="1" smtClean="0">
                <a:solidFill>
                  <a:srgbClr val="000000"/>
                </a:solidFill>
                <a:latin typeface="+mn-lt"/>
              </a:rPr>
              <a:t>А.С.Макаренко</a:t>
            </a: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3100" i="1" dirty="0" smtClean="0">
                <a:solidFill>
                  <a:srgbClr val="000000"/>
                </a:solidFill>
                <a:latin typeface="+mn-lt"/>
              </a:rPr>
              <a:t>    </a:t>
            </a:r>
            <a:r>
              <a:rPr lang="ru-RU" sz="3100" b="1" i="1" dirty="0" smtClean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smtClean="0">
                <a:solidFill>
                  <a:srgbClr val="003300"/>
                </a:solidFill>
                <a:latin typeface="+mn-lt"/>
              </a:rPr>
              <a:t>«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Гра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–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це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іскра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, яка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запалює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003300"/>
                </a:solidFill>
                <a:latin typeface="+mn-lt"/>
              </a:rPr>
              <a:t>вогник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3100" b="1" dirty="0" err="1" smtClean="0">
                <a:solidFill>
                  <a:srgbClr val="003300"/>
                </a:solidFill>
                <a:latin typeface="+mn-lt"/>
              </a:rPr>
              <a:t>допитливості</a:t>
            </a:r>
            <a:r>
              <a:rPr lang="ru-RU" sz="3100" b="1" dirty="0" smtClean="0">
                <a:solidFill>
                  <a:srgbClr val="003300"/>
                </a:solidFill>
                <a:latin typeface="+mn-lt"/>
              </a:rPr>
              <a:t>, </a:t>
            </a:r>
            <a:r>
              <a:rPr lang="ru-RU" sz="3100" b="1" dirty="0" err="1" smtClean="0">
                <a:solidFill>
                  <a:srgbClr val="003300"/>
                </a:solidFill>
                <a:latin typeface="+mn-lt"/>
              </a:rPr>
              <a:t>цікавості</a:t>
            </a:r>
            <a:r>
              <a:rPr lang="ru-RU" sz="3100" b="1" dirty="0">
                <a:solidFill>
                  <a:srgbClr val="003300"/>
                </a:solidFill>
                <a:latin typeface="+mn-lt"/>
              </a:rPr>
              <a:t>»  </a:t>
            </a:r>
            <a:r>
              <a:rPr lang="ru-RU" sz="3100" dirty="0">
                <a:solidFill>
                  <a:srgbClr val="000000"/>
                </a:solidFill>
                <a:latin typeface="+mn-lt"/>
              </a:rPr>
              <a:t>  </a:t>
            </a:r>
            <a:r>
              <a:rPr lang="ru-RU" sz="3100" dirty="0" smtClean="0">
                <a:solidFill>
                  <a:srgbClr val="000000"/>
                </a:solidFill>
                <a:latin typeface="+mn-lt"/>
              </a:rPr>
              <a:t>                                                                                   </a:t>
            </a:r>
            <a:r>
              <a:rPr lang="ru-RU" sz="3100" i="1" dirty="0" err="1" smtClean="0">
                <a:solidFill>
                  <a:srgbClr val="000000"/>
                </a:solidFill>
                <a:latin typeface="+mn-lt"/>
              </a:rPr>
              <a:t>В.О.Сухомлинський</a:t>
            </a:r>
            <a:endParaRPr lang="ru-RU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9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uk-UA" sz="4800" b="1" i="1" dirty="0" smtClean="0">
                <a:latin typeface="+mn-lt"/>
              </a:rPr>
              <a:t>Актуальність проблеми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329098" y="2282736"/>
            <a:ext cx="244827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У грі дитина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Активно діє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4208" y="1196752"/>
            <a:ext cx="2304256" cy="12708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Комбінує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509120"/>
            <a:ext cx="216024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Будує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4499959"/>
            <a:ext cx="2232248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Моделює людські взаємини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4509120"/>
            <a:ext cx="230425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Мислить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7650839">
            <a:off x="2991147" y="1497308"/>
            <a:ext cx="360040" cy="10987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6751">
            <a:off x="2401527" y="3496141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1020">
            <a:off x="5605822" y="3538278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1955">
            <a:off x="5400010" y="1644571"/>
            <a:ext cx="102393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4137">
            <a:off x="4338525" y="4035549"/>
            <a:ext cx="429418" cy="3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0060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00024" y="2564904"/>
            <a:ext cx="345638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Цінність гри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548680"/>
            <a:ext cx="223224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Емоційна розрядка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79938" y="561999"/>
            <a:ext cx="2436478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Запобігає втомі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4509120"/>
            <a:ext cx="2880320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Зароджує інтерес до розумової праці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79938" y="4520479"/>
            <a:ext cx="2868526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Знижує гіподинамію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7538785">
            <a:off x="3533828" y="1441568"/>
            <a:ext cx="360040" cy="1152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132">
            <a:off x="4637178" y="1599520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5617">
            <a:off x="3133981" y="4063826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20318" y="4075859"/>
            <a:ext cx="11525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uk-UA" sz="4900" b="1" i="1" dirty="0" smtClean="0">
                <a:latin typeface="+mn-lt"/>
              </a:rPr>
              <a:t>                 </a:t>
            </a:r>
            <a:r>
              <a:rPr lang="uk-UA" sz="6000" b="1" i="1" dirty="0" smtClean="0">
                <a:latin typeface="+mn-lt"/>
              </a:rPr>
              <a:t>Функції гри:</a:t>
            </a:r>
            <a:br>
              <a:rPr lang="uk-UA" sz="6000" b="1" i="1" dirty="0" smtClean="0">
                <a:latin typeface="+mn-lt"/>
              </a:rPr>
            </a:b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i="1" dirty="0" smtClean="0">
                <a:solidFill>
                  <a:srgbClr val="002060"/>
                </a:solidFill>
              </a:rPr>
              <a:t>- </a:t>
            </a:r>
            <a:r>
              <a:rPr lang="uk-UA" i="1" dirty="0" smtClean="0">
                <a:solidFill>
                  <a:srgbClr val="002060"/>
                </a:solidFill>
                <a:latin typeface="+mn-lt"/>
              </a:rPr>
              <a:t>Навчальна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- Розважальна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- Комунікативна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- Психологічна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- Розвивальна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    - Релаксаційна</a:t>
            </a:r>
            <a:br>
              <a:rPr lang="uk-UA" i="1" dirty="0" smtClean="0">
                <a:solidFill>
                  <a:srgbClr val="002060"/>
                </a:solidFill>
                <a:latin typeface="+mn-lt"/>
              </a:rPr>
            </a:br>
            <a:r>
              <a:rPr lang="uk-UA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+mn-lt"/>
              </a:rPr>
              <a:t>                       - Виховна</a:t>
            </a:r>
            <a:r>
              <a:rPr lang="uk-UA" sz="3600" dirty="0" smtClean="0">
                <a:latin typeface="+mn-lt"/>
              </a:rPr>
              <a:t/>
            </a:r>
            <a:br>
              <a:rPr lang="uk-UA" sz="3600" dirty="0" smtClean="0">
                <a:latin typeface="+mn-lt"/>
              </a:rPr>
            </a:br>
            <a:r>
              <a:rPr lang="uk-UA" sz="3600" dirty="0" smtClean="0">
                <a:latin typeface="+mn-lt"/>
              </a:rPr>
              <a:t/>
            </a:r>
            <a:br>
              <a:rPr lang="uk-UA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1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172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6_Тема Office</vt:lpstr>
      <vt:lpstr>4_Тема Office</vt:lpstr>
      <vt:lpstr>8_Тема Office</vt:lpstr>
      <vt:lpstr>11_Тема Office</vt:lpstr>
      <vt:lpstr>Презентация PowerPoint</vt:lpstr>
      <vt:lpstr>      Загальні відомості Прізвище, ім'я, по батькові: Барибіна Лариса Анатоліївна  Дата народження: 17 жовтня 1973 року Освіта: Вища Закінчила: Миколаївський державний педагогічний інститут ім. В.Г.Белінського Спеціальність за дипломом: Вчитель початкових класів Педагогічний стаж роботи: 25 років Категорія:Вища    </vt:lpstr>
      <vt:lpstr>Презентация PowerPoint</vt:lpstr>
      <vt:lpstr>Презентация PowerPoint</vt:lpstr>
      <vt:lpstr>Життєве кредо:                                « Донести до серця кожної дитини дитини знання,досвід і практичні вміння»                     Педагогічне кредо: « Робити свою справу професійно і результативно» </vt:lpstr>
      <vt:lpstr>  « Гра- це можливість віднайти себе у людському оточенні»      Януш Корчак             «У дитячому віці гра – це норма, і дитина повинна завжди гратися, навіть коли робить серйозну справу.»        А.С.Макаренко       «Гра – це іскра, яка запалює вогник допитливості, цікавості»                                                                                       В.О.Сухомлинський</vt:lpstr>
      <vt:lpstr>Актуальність проблеми  </vt:lpstr>
      <vt:lpstr>    </vt:lpstr>
      <vt:lpstr>                 Функції гри:     - Навчальна        - Розважальна           - Комунікативна              - Психологічна                  - Розвивальна                      - Релаксаційна                         - Виховна  </vt:lpstr>
      <vt:lpstr>                     Типи ігор      творчі                                             за готовими                                                                    правилами</vt:lpstr>
      <vt:lpstr>  « Жодного уроку без гри. У грі розкривається перед дітьми світ. Розкриваються творчі здібності особистості. Без гри нема і не може бути повноцінного розвитку дитини» </vt:lpstr>
      <vt:lpstr>Шкільне життя збережене у фотографіях:</vt:lpstr>
      <vt:lpstr>Сторінками уроків</vt:lpstr>
      <vt:lpstr>Виховна робота: Виховна робота з класом має не менше значення, ніж навчальна діяльність. Діти з великим задоволенням приймають участь у позакласних заходах. Але всім виступам передує велика підготовча робота, розвиток творчих здібностей учнів на уроках, під час виховних заходів. Учням класу дуже подобаються класні години пов'язані з творчими завданнями, різноманітні змагання, вікторини, виступи. Вони завжди із задоволенням беруть у них участь, весь час дуже активні.   </vt:lpstr>
      <vt:lpstr> Виконання функцій класного керівника: Як класний керівник приділяю багато уваги формуванню та розвитку колективу. Учні класу активні в суспільному житті класу та школи, систематично приймають участь у класних виступах та заходах.  Дуже полюбляють учні подорожі та екскурсії, після яких залишаються незабутні враження. </vt:lpstr>
      <vt:lpstr>« Наше шкільне цікаве життя…»</vt:lpstr>
      <vt:lpstr> «Учитись важко, а учить ще важче, але не мусиш зупинятись ти, як учням віддаєш усе найкраще, то й сам сягнеш нової висоти!»</vt:lpstr>
      <vt:lpstr>« Учитель – це людина , котра вирощує дві думки там, де раніше зростала одна!»</vt:lpstr>
      <vt:lpstr>  Дякую за увагу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57</cp:revision>
  <dcterms:created xsi:type="dcterms:W3CDTF">2013-07-29T17:42:42Z</dcterms:created>
  <dcterms:modified xsi:type="dcterms:W3CDTF">2021-03-29T20:49:47Z</dcterms:modified>
</cp:coreProperties>
</file>