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5"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sz="2200" b="1" dirty="0" smtClean="0">
                <a:latin typeface="Times New Roman" pitchFamily="18" charset="0"/>
                <a:cs typeface="Times New Roman" pitchFamily="18" charset="0"/>
              </a:rPr>
              <a:t/>
            </a:r>
            <a:br>
              <a:rPr lang="uk-UA" sz="2200" b="1" dirty="0" smtClean="0">
                <a:latin typeface="Times New Roman" pitchFamily="18" charset="0"/>
                <a:cs typeface="Times New Roman" pitchFamily="18" charset="0"/>
              </a:rPr>
            </a:br>
            <a:r>
              <a:rPr lang="uk-UA" sz="3100" b="1" dirty="0" smtClean="0">
                <a:solidFill>
                  <a:srgbClr val="FFC000"/>
                </a:solidFill>
                <a:latin typeface="Times New Roman" pitchFamily="18" charset="0"/>
                <a:cs typeface="Times New Roman" pitchFamily="18" charset="0"/>
              </a:rPr>
              <a:t>«Розвиток пізнавальної активності молодших школярів як один із аспектів реалізації </a:t>
            </a:r>
            <a:r>
              <a:rPr lang="uk-UA" sz="3100" b="1" dirty="0" err="1" smtClean="0">
                <a:solidFill>
                  <a:srgbClr val="FFC000"/>
                </a:solidFill>
                <a:latin typeface="Times New Roman" pitchFamily="18" charset="0"/>
                <a:cs typeface="Times New Roman" pitchFamily="18" charset="0"/>
              </a:rPr>
              <a:t>компетентнісно-орієнтованого</a:t>
            </a:r>
            <a:r>
              <a:rPr lang="uk-UA" sz="3100" b="1" dirty="0" smtClean="0">
                <a:solidFill>
                  <a:srgbClr val="FFC000"/>
                </a:solidFill>
                <a:latin typeface="Times New Roman" pitchFamily="18" charset="0"/>
                <a:cs typeface="Times New Roman" pitchFamily="18" charset="0"/>
              </a:rPr>
              <a:t> підходу на уроках»</a:t>
            </a:r>
            <a:r>
              <a:rPr lang="uk-UA" dirty="0" smtClean="0">
                <a:solidFill>
                  <a:srgbClr val="FFC000"/>
                </a:solidFill>
              </a:rPr>
              <a:t/>
            </a:r>
            <a:br>
              <a:rPr lang="uk-UA" dirty="0" smtClean="0">
                <a:solidFill>
                  <a:srgbClr val="FFC000"/>
                </a:solidFill>
              </a:rPr>
            </a:br>
            <a:endParaRPr lang="uk-UA" dirty="0">
              <a:solidFill>
                <a:srgbClr val="FFC000"/>
              </a:solidFill>
            </a:endParaRPr>
          </a:p>
        </p:txBody>
      </p:sp>
      <p:pic>
        <p:nvPicPr>
          <p:cNvPr id="6" name="Содержимое 5" descr="Результат пошуку зображень за запитом &quot;школа&quot;"/>
          <p:cNvPicPr>
            <a:picLocks noGrp="1"/>
          </p:cNvPicPr>
          <p:nvPr>
            <p:ph idx="1"/>
          </p:nvPr>
        </p:nvPicPr>
        <p:blipFill>
          <a:blip r:embed="rId2" cstate="print"/>
          <a:stretch>
            <a:fillRect/>
          </a:stretch>
        </p:blipFill>
        <p:spPr bwMode="auto">
          <a:xfrm>
            <a:off x="1514475" y="2024856"/>
            <a:ext cx="6115050"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200" b="1" dirty="0" err="1" smtClean="0">
                <a:solidFill>
                  <a:srgbClr val="FFC000"/>
                </a:solidFill>
                <a:latin typeface="Times New Roman" pitchFamily="18" charset="0"/>
                <a:cs typeface="Times New Roman" pitchFamily="18" charset="0"/>
              </a:rPr>
              <a:t>Проблемна</a:t>
            </a:r>
            <a:r>
              <a:rPr lang="ru-RU" sz="2200" b="1" dirty="0" smtClean="0">
                <a:solidFill>
                  <a:srgbClr val="FFC000"/>
                </a:solidFill>
                <a:latin typeface="Times New Roman" pitchFamily="18" charset="0"/>
                <a:cs typeface="Times New Roman" pitchFamily="18" charset="0"/>
              </a:rPr>
              <a:t> </a:t>
            </a:r>
            <a:r>
              <a:rPr lang="ru-RU" sz="2200" b="1" dirty="0">
                <a:solidFill>
                  <a:srgbClr val="FFC000"/>
                </a:solidFill>
                <a:latin typeface="Times New Roman" pitchFamily="18" charset="0"/>
                <a:cs typeface="Times New Roman" pitchFamily="18" charset="0"/>
              </a:rPr>
              <a:t>тема</a:t>
            </a:r>
            <a:r>
              <a:rPr lang="uk-UA" sz="2200" b="1" dirty="0">
                <a:solidFill>
                  <a:srgbClr val="FFC000"/>
                </a:solidFill>
                <a:latin typeface="Times New Roman" pitchFamily="18" charset="0"/>
                <a:cs typeface="Times New Roman" pitchFamily="18" charset="0"/>
              </a:rPr>
              <a:t>:</a:t>
            </a:r>
            <a:r>
              <a:rPr lang="uk-UA" sz="2200" dirty="0">
                <a:solidFill>
                  <a:srgbClr val="FFC000"/>
                </a:solidFill>
                <a:latin typeface="Times New Roman" pitchFamily="18" charset="0"/>
                <a:cs typeface="Times New Roman" pitchFamily="18" charset="0"/>
              </a:rPr>
              <a:t/>
            </a:r>
            <a:br>
              <a:rPr lang="uk-UA" sz="2200" dirty="0">
                <a:solidFill>
                  <a:srgbClr val="FFC000"/>
                </a:solidFill>
                <a:latin typeface="Times New Roman" pitchFamily="18" charset="0"/>
                <a:cs typeface="Times New Roman" pitchFamily="18" charset="0"/>
              </a:rPr>
            </a:br>
            <a:r>
              <a:rPr lang="uk-UA" sz="2200" b="1" dirty="0">
                <a:solidFill>
                  <a:srgbClr val="FFC000"/>
                </a:solidFill>
                <a:latin typeface="Times New Roman" pitchFamily="18" charset="0"/>
                <a:cs typeface="Times New Roman" pitchFamily="18" charset="0"/>
              </a:rPr>
              <a:t>«Розвиток пізнавальної активності молодших школярів як один із аспектів реалізації </a:t>
            </a:r>
            <a:r>
              <a:rPr lang="uk-UA" sz="2200" b="1" dirty="0" err="1">
                <a:solidFill>
                  <a:srgbClr val="FFC000"/>
                </a:solidFill>
                <a:latin typeface="Times New Roman" pitchFamily="18" charset="0"/>
                <a:cs typeface="Times New Roman" pitchFamily="18" charset="0"/>
              </a:rPr>
              <a:t>компетентнісно-орієнтованого</a:t>
            </a:r>
            <a:r>
              <a:rPr lang="uk-UA" sz="2200" b="1" dirty="0">
                <a:solidFill>
                  <a:srgbClr val="FFC000"/>
                </a:solidFill>
                <a:latin typeface="Times New Roman" pitchFamily="18" charset="0"/>
                <a:cs typeface="Times New Roman" pitchFamily="18" charset="0"/>
              </a:rPr>
              <a:t> підходу на уроках</a:t>
            </a:r>
            <a:r>
              <a:rPr lang="uk-UA" sz="2200" b="1" dirty="0">
                <a:solidFill>
                  <a:srgbClr val="002060"/>
                </a:solidFill>
                <a:latin typeface="Times New Roman" pitchFamily="18" charset="0"/>
                <a:cs typeface="Times New Roman" pitchFamily="18" charset="0"/>
              </a:rPr>
              <a:t>»</a:t>
            </a:r>
            <a:r>
              <a:rPr lang="uk-UA" dirty="0">
                <a:solidFill>
                  <a:srgbClr val="002060"/>
                </a:solidFill>
              </a:rPr>
              <a:t/>
            </a:r>
            <a:br>
              <a:rPr lang="uk-UA" dirty="0">
                <a:solidFill>
                  <a:srgbClr val="002060"/>
                </a:solidFill>
              </a:rPr>
            </a:br>
            <a:endParaRPr lang="uk-UA" dirty="0">
              <a:solidFill>
                <a:srgbClr val="002060"/>
              </a:solidFill>
            </a:endParaRPr>
          </a:p>
        </p:txBody>
      </p:sp>
      <p:sp>
        <p:nvSpPr>
          <p:cNvPr id="3" name="Содержимое 2"/>
          <p:cNvSpPr>
            <a:spLocks noGrp="1"/>
          </p:cNvSpPr>
          <p:nvPr>
            <p:ph idx="1"/>
          </p:nvPr>
        </p:nvSpPr>
        <p:spPr/>
        <p:txBody>
          <a:bodyPr>
            <a:normAutofit fontScale="47500" lnSpcReduction="20000"/>
          </a:bodyPr>
          <a:lstStyle/>
          <a:p>
            <a:pPr indent="342900">
              <a:buNone/>
            </a:pPr>
            <a:r>
              <a:rPr lang="uk-UA" sz="4600" b="1" dirty="0">
                <a:solidFill>
                  <a:srgbClr val="FFC000"/>
                </a:solidFill>
                <a:latin typeface="Times New Roman" pitchFamily="18" charset="0"/>
                <a:cs typeface="Times New Roman" pitchFamily="18" charset="0"/>
              </a:rPr>
              <a:t>Актуальність досвіду</a:t>
            </a:r>
            <a:r>
              <a:rPr lang="uk-UA" sz="4600" dirty="0">
                <a:solidFill>
                  <a:srgbClr val="FFC000"/>
                </a:solidFill>
                <a:latin typeface="Times New Roman" pitchFamily="18" charset="0"/>
                <a:cs typeface="Times New Roman" pitchFamily="18" charset="0"/>
              </a:rPr>
              <a:t> ґрунтується на ефективному поєднанні різноманітних форм і методів включення учнів у пізнавальну діяльність на основі:</a:t>
            </a:r>
          </a:p>
          <a:p>
            <a:pPr indent="342900">
              <a:buNone/>
            </a:pPr>
            <a:r>
              <a:rPr lang="uk-UA" sz="4600" dirty="0">
                <a:solidFill>
                  <a:srgbClr val="FFC000"/>
                </a:solidFill>
                <a:latin typeface="Times New Roman" pitchFamily="18" charset="0"/>
                <a:cs typeface="Times New Roman" pitchFamily="18" charset="0"/>
              </a:rPr>
              <a:t>• розвитку пізнавальної активності молодших школярів з використанням інтерактивних методів навчання;</a:t>
            </a:r>
          </a:p>
          <a:p>
            <a:pPr indent="342900">
              <a:buNone/>
            </a:pPr>
            <a:r>
              <a:rPr lang="uk-UA" sz="4600" dirty="0">
                <a:solidFill>
                  <a:srgbClr val="FFC000"/>
                </a:solidFill>
                <a:latin typeface="Times New Roman" pitchFamily="18" charset="0"/>
                <a:cs typeface="Times New Roman" pitchFamily="18" charset="0"/>
              </a:rPr>
              <a:t>• застосування нових інформаційних технологій в початковій школі як засіб розвитку пізнавальної активності учнів;</a:t>
            </a:r>
          </a:p>
          <a:p>
            <a:pPr indent="342900">
              <a:buNone/>
            </a:pPr>
            <a:r>
              <a:rPr lang="uk-UA" sz="4600" dirty="0">
                <a:solidFill>
                  <a:srgbClr val="FFC000"/>
                </a:solidFill>
                <a:latin typeface="Times New Roman" pitchFamily="18" charset="0"/>
                <a:cs typeface="Times New Roman" pitchFamily="18" charset="0"/>
              </a:rPr>
              <a:t>• проблемного  навчання як засобу активізації пізнавальних інтересів учнів на уроках;</a:t>
            </a:r>
          </a:p>
          <a:p>
            <a:pPr indent="342900">
              <a:buNone/>
            </a:pPr>
            <a:r>
              <a:rPr lang="uk-UA" sz="4600" dirty="0">
                <a:solidFill>
                  <a:srgbClr val="FFC000"/>
                </a:solidFill>
                <a:latin typeface="Times New Roman" pitchFamily="18" charset="0"/>
                <a:cs typeface="Times New Roman" pitchFamily="18" charset="0"/>
              </a:rPr>
              <a:t>• формування творчих та пізнавальних здібностей учнів з використанням технології розвитку критичного мислення;</a:t>
            </a:r>
          </a:p>
          <a:p>
            <a:pPr indent="342900">
              <a:buNone/>
            </a:pPr>
            <a:r>
              <a:rPr lang="uk-UA" sz="4600" dirty="0">
                <a:solidFill>
                  <a:srgbClr val="FFC000"/>
                </a:solidFill>
                <a:latin typeface="Times New Roman" pitchFamily="18" charset="0"/>
                <a:cs typeface="Times New Roman" pitchFamily="18" charset="0"/>
              </a:rPr>
              <a:t>• проектно-дослідницька діяльність молодших </a:t>
            </a:r>
            <a:r>
              <a:rPr lang="uk-UA" sz="4600" dirty="0" err="1">
                <a:solidFill>
                  <a:srgbClr val="FFC000"/>
                </a:solidFill>
                <a:latin typeface="Times New Roman" pitchFamily="18" charset="0"/>
                <a:cs typeface="Times New Roman" pitchFamily="18" charset="0"/>
              </a:rPr>
              <a:t>шк</a:t>
            </a:r>
            <a:r>
              <a:rPr lang="ru-RU" sz="4600" dirty="0" err="1">
                <a:solidFill>
                  <a:srgbClr val="FFC000"/>
                </a:solidFill>
                <a:latin typeface="Times New Roman" pitchFamily="18" charset="0"/>
                <a:cs typeface="Times New Roman" pitchFamily="18" charset="0"/>
              </a:rPr>
              <a:t>оляр</a:t>
            </a:r>
            <a:r>
              <a:rPr lang="uk-UA" sz="4600" dirty="0" err="1">
                <a:solidFill>
                  <a:srgbClr val="FFC000"/>
                </a:solidFill>
                <a:latin typeface="Times New Roman" pitchFamily="18" charset="0"/>
                <a:cs typeface="Times New Roman" pitchFamily="18" charset="0"/>
              </a:rPr>
              <a:t>ів</a:t>
            </a:r>
            <a:r>
              <a:rPr lang="uk-UA" sz="4600" dirty="0">
                <a:solidFill>
                  <a:srgbClr val="FFC000"/>
                </a:solidFill>
                <a:latin typeface="Times New Roman" pitchFamily="18" charset="0"/>
                <a:cs typeface="Times New Roman" pitchFamily="18" charset="0"/>
              </a:rPr>
              <a:t>.</a:t>
            </a:r>
          </a:p>
          <a:p>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a:bodyPr>
          <a:lstStyle/>
          <a:p>
            <a:pPr algn="l"/>
            <a:r>
              <a:rPr lang="uk-UA" sz="3200" b="1" u="sng" dirty="0" smtClean="0">
                <a:solidFill>
                  <a:srgbClr val="FFC000"/>
                </a:solidFill>
                <a:latin typeface="Times New Roman" pitchFamily="18" charset="0"/>
                <a:cs typeface="Times New Roman" pitchFamily="18" charset="0"/>
              </a:rPr>
              <a:t>Актуальність даної теми</a:t>
            </a:r>
            <a:endParaRPr lang="uk-UA" sz="3200" dirty="0"/>
          </a:p>
        </p:txBody>
      </p:sp>
      <p:sp>
        <p:nvSpPr>
          <p:cNvPr id="5" name="Содержимое 4"/>
          <p:cNvSpPr>
            <a:spLocks noGrp="1"/>
          </p:cNvSpPr>
          <p:nvPr>
            <p:ph idx="1"/>
          </p:nvPr>
        </p:nvSpPr>
        <p:spPr>
          <a:xfrm>
            <a:off x="457200" y="1785926"/>
            <a:ext cx="8229600" cy="4340237"/>
          </a:xfrm>
        </p:spPr>
        <p:txBody>
          <a:bodyPr>
            <a:normAutofit fontScale="55000" lnSpcReduction="20000"/>
          </a:bodyPr>
          <a:lstStyle/>
          <a:p>
            <a:pPr indent="342900">
              <a:buNone/>
            </a:pPr>
            <a:r>
              <a:rPr lang="uk-UA" sz="3600" dirty="0" smtClean="0">
                <a:solidFill>
                  <a:srgbClr val="FFC000"/>
                </a:solidFill>
                <a:latin typeface="Times New Roman" pitchFamily="18" charset="0"/>
                <a:cs typeface="Times New Roman" pitchFamily="18" charset="0"/>
              </a:rPr>
              <a:t>полягає </a:t>
            </a:r>
            <a:r>
              <a:rPr lang="uk-UA" sz="3600" dirty="0">
                <a:solidFill>
                  <a:srgbClr val="FFC000"/>
                </a:solidFill>
                <a:latin typeface="Times New Roman" pitchFamily="18" charset="0"/>
                <a:cs typeface="Times New Roman" pitchFamily="18" charset="0"/>
              </a:rPr>
              <a:t>в тому, що навчання людини не може бути успішним, якщо в того,  якого навчають, немає бажання учитися. Людина має право робити або не робити те, що від неї вимагають, тому успіх справи значною мірою залежить від бажання (прагнення) робити. Зокрема, чим сильніше бажання навчитися, тим успішніше йде навчання, а без бажання, проти волі, воно не піде – насильно не навчиш. Впевнена, що навчання не буде успішним, якщо в учня не пробуджене бажання учитися.</a:t>
            </a:r>
          </a:p>
          <a:p>
            <a:pPr indent="342900">
              <a:buNone/>
            </a:pPr>
            <a:r>
              <a:rPr lang="uk-UA" sz="3600" dirty="0">
                <a:solidFill>
                  <a:srgbClr val="FFC000"/>
                </a:solidFill>
                <a:latin typeface="Times New Roman" pitchFamily="18" charset="0"/>
                <a:cs typeface="Times New Roman" pitchFamily="18" charset="0"/>
              </a:rPr>
              <a:t>Найголовнішим завданням педагога на кожному уроці є активізація пізнавальної діяльності учнів.</a:t>
            </a:r>
          </a:p>
          <a:p>
            <a:pPr indent="342900">
              <a:buNone/>
            </a:pPr>
            <a:r>
              <a:rPr lang="uk-UA" sz="3600" dirty="0">
                <a:solidFill>
                  <a:srgbClr val="FFC000"/>
                </a:solidFill>
                <a:latin typeface="Times New Roman" pitchFamily="18" charset="0"/>
                <a:cs typeface="Times New Roman" pitchFamily="18" charset="0"/>
              </a:rPr>
              <a:t>Тому</a:t>
            </a:r>
            <a:r>
              <a:rPr lang="uk-UA" sz="3600" b="1" dirty="0">
                <a:solidFill>
                  <a:srgbClr val="FFC000"/>
                </a:solidFill>
                <a:latin typeface="Times New Roman" pitchFamily="18" charset="0"/>
                <a:cs typeface="Times New Roman" pitchFamily="18" charset="0"/>
              </a:rPr>
              <a:t> метою</a:t>
            </a:r>
            <a:r>
              <a:rPr lang="uk-UA" sz="3600" dirty="0">
                <a:solidFill>
                  <a:srgbClr val="FFC000"/>
                </a:solidFill>
                <a:latin typeface="Times New Roman" pitchFamily="18" charset="0"/>
                <a:cs typeface="Times New Roman" pitchFamily="18" charset="0"/>
              </a:rPr>
              <a:t> своєї діяльності вважаю створення організаційних та педагогічних умов для формування успішної особистості, реалізації природних інтелектуальних здібностей школярів, розвитку їхніх талантів, самореалізації, готовності до творчої праці.</a:t>
            </a:r>
          </a:p>
          <a:p>
            <a:endParaRPr lang="uk-UA" sz="3300" dirty="0">
              <a:latin typeface="Times New Roman" pitchFamily="18" charset="0"/>
              <a:cs typeface="Times New Roman" pitchFamily="18" charset="0"/>
            </a:endParaRPr>
          </a:p>
        </p:txBody>
      </p:sp>
      <p:pic>
        <p:nvPicPr>
          <p:cNvPr id="7" name="Содержимое 6" descr="Пов’язане зображення"/>
          <p:cNvPicPr>
            <a:picLocks noGrp="1"/>
          </p:cNvPicPr>
          <p:nvPr>
            <p:ph sz="half" idx="4294967295"/>
          </p:nvPr>
        </p:nvPicPr>
        <p:blipFill>
          <a:blip r:embed="rId2" cstate="print"/>
          <a:srcRect/>
          <a:stretch>
            <a:fillRect/>
          </a:stretch>
        </p:blipFill>
        <p:spPr bwMode="auto">
          <a:xfrm>
            <a:off x="5661025" y="-428652"/>
            <a:ext cx="3482975" cy="239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85728"/>
            <a:ext cx="8229600" cy="1143000"/>
          </a:xfrm>
        </p:spPr>
        <p:txBody>
          <a:bodyPr>
            <a:normAutofit fontScale="90000"/>
          </a:bodyPr>
          <a:lstStyle/>
          <a:p>
            <a:r>
              <a:rPr lang="uk-UA" sz="3600" b="1" dirty="0" smtClean="0">
                <a:latin typeface="Times New Roman" pitchFamily="18" charset="0"/>
                <a:cs typeface="Times New Roman" pitchFamily="18" charset="0"/>
              </a:rPr>
              <a:t/>
            </a:r>
            <a:br>
              <a:rPr lang="uk-UA" sz="3600" b="1" dirty="0" smtClean="0">
                <a:latin typeface="Times New Roman" pitchFamily="18" charset="0"/>
                <a:cs typeface="Times New Roman" pitchFamily="18" charset="0"/>
              </a:rPr>
            </a:br>
            <a:r>
              <a:rPr lang="uk-UA" sz="3600" b="1" dirty="0" smtClean="0">
                <a:solidFill>
                  <a:srgbClr val="FFC000"/>
                </a:solidFill>
                <a:latin typeface="Times New Roman" pitchFamily="18" charset="0"/>
                <a:cs typeface="Times New Roman" pitchFamily="18" charset="0"/>
              </a:rPr>
              <a:t>Науково-теоретична </a:t>
            </a:r>
            <a:r>
              <a:rPr lang="uk-UA" sz="3600" b="1" dirty="0">
                <a:solidFill>
                  <a:srgbClr val="FFC000"/>
                </a:solidFill>
                <a:latin typeface="Times New Roman" pitchFamily="18" charset="0"/>
                <a:cs typeface="Times New Roman" pitchFamily="18" charset="0"/>
              </a:rPr>
              <a:t>база  актуальності проблеми </a:t>
            </a:r>
            <a:r>
              <a:rPr lang="uk-UA" dirty="0"/>
              <a:t/>
            </a:r>
            <a:br>
              <a:rPr lang="uk-UA" dirty="0"/>
            </a:br>
            <a:endParaRPr lang="uk-UA" dirty="0"/>
          </a:p>
        </p:txBody>
      </p:sp>
      <p:sp>
        <p:nvSpPr>
          <p:cNvPr id="3" name="Содержимое 2"/>
          <p:cNvSpPr>
            <a:spLocks noGrp="1"/>
          </p:cNvSpPr>
          <p:nvPr>
            <p:ph idx="1"/>
          </p:nvPr>
        </p:nvSpPr>
        <p:spPr/>
        <p:txBody>
          <a:bodyPr>
            <a:normAutofit fontScale="62500" lnSpcReduction="20000"/>
          </a:bodyPr>
          <a:lstStyle/>
          <a:p>
            <a:pPr indent="342900">
              <a:buNone/>
            </a:pPr>
            <a:r>
              <a:rPr lang="uk-UA" dirty="0">
                <a:solidFill>
                  <a:srgbClr val="FFC000"/>
                </a:solidFill>
                <a:latin typeface="Times New Roman" pitchFamily="18" charset="0"/>
                <a:cs typeface="Times New Roman" pitchFamily="18" charset="0"/>
              </a:rPr>
              <a:t>У своїй роботі намагаюся дотримуватися загально прийнятих правил дидактики та методик у поєднанні з сучасними, новітніми технологіями. Про важливість пізнавального інтересу в процесі навчання учнів вказували  Я. </a:t>
            </a:r>
            <a:r>
              <a:rPr lang="uk-UA" dirty="0" err="1">
                <a:solidFill>
                  <a:srgbClr val="FFC000"/>
                </a:solidFill>
                <a:latin typeface="Times New Roman" pitchFamily="18" charset="0"/>
                <a:cs typeface="Times New Roman" pitchFamily="18" charset="0"/>
              </a:rPr>
              <a:t>Коменський</a:t>
            </a:r>
            <a:r>
              <a:rPr lang="uk-UA" dirty="0">
                <a:solidFill>
                  <a:srgbClr val="FFC000"/>
                </a:solidFill>
                <a:latin typeface="Times New Roman" pitchFamily="18" charset="0"/>
                <a:cs typeface="Times New Roman" pitchFamily="18" charset="0"/>
              </a:rPr>
              <a:t>, І. </a:t>
            </a:r>
            <a:r>
              <a:rPr lang="uk-UA" dirty="0" err="1">
                <a:solidFill>
                  <a:srgbClr val="FFC000"/>
                </a:solidFill>
                <a:latin typeface="Times New Roman" pitchFamily="18" charset="0"/>
                <a:cs typeface="Times New Roman" pitchFamily="18" charset="0"/>
              </a:rPr>
              <a:t>Песталоці</a:t>
            </a:r>
            <a:r>
              <a:rPr lang="uk-UA" dirty="0">
                <a:solidFill>
                  <a:srgbClr val="FFC000"/>
                </a:solidFill>
                <a:latin typeface="Times New Roman" pitchFamily="18" charset="0"/>
                <a:cs typeface="Times New Roman" pitchFamily="18" charset="0"/>
              </a:rPr>
              <a:t>, А. </a:t>
            </a:r>
            <a:r>
              <a:rPr lang="uk-UA" dirty="0" err="1">
                <a:solidFill>
                  <a:srgbClr val="FFC000"/>
                </a:solidFill>
                <a:latin typeface="Times New Roman" pitchFamily="18" charset="0"/>
                <a:cs typeface="Times New Roman" pitchFamily="18" charset="0"/>
              </a:rPr>
              <a:t>Дістервег</a:t>
            </a:r>
            <a:r>
              <a:rPr lang="uk-UA" dirty="0">
                <a:solidFill>
                  <a:srgbClr val="FFC000"/>
                </a:solidFill>
                <a:latin typeface="Times New Roman" pitchFamily="18" charset="0"/>
                <a:cs typeface="Times New Roman" pitchFamily="18" charset="0"/>
              </a:rPr>
              <a:t>, К. Ушинський та ін. </a:t>
            </a:r>
          </a:p>
          <a:p>
            <a:pPr indent="342900">
              <a:buNone/>
            </a:pPr>
            <a:r>
              <a:rPr lang="uk-UA" dirty="0">
                <a:solidFill>
                  <a:srgbClr val="FFC000"/>
                </a:solidFill>
                <a:latin typeface="Times New Roman" pitchFamily="18" charset="0"/>
                <a:cs typeface="Times New Roman" pitchFamily="18" charset="0"/>
              </a:rPr>
              <a:t>    Різноманітні аспекти формування пізнавальних інтересів досліджували Л. Виготський, О. </a:t>
            </a:r>
            <a:r>
              <a:rPr lang="uk-UA" dirty="0" err="1">
                <a:solidFill>
                  <a:srgbClr val="FFC000"/>
                </a:solidFill>
                <a:latin typeface="Times New Roman" pitchFamily="18" charset="0"/>
                <a:cs typeface="Times New Roman" pitchFamily="18" charset="0"/>
              </a:rPr>
              <a:t>Дусавицький</a:t>
            </a:r>
            <a:r>
              <a:rPr lang="uk-UA" dirty="0">
                <a:solidFill>
                  <a:srgbClr val="FFC000"/>
                </a:solidFill>
                <a:latin typeface="Times New Roman" pitchFamily="18" charset="0"/>
                <a:cs typeface="Times New Roman" pitchFamily="18" charset="0"/>
              </a:rPr>
              <a:t>, О. Киричук, Н. Морозова, Г. </a:t>
            </a:r>
            <a:r>
              <a:rPr lang="uk-UA" dirty="0" err="1">
                <a:solidFill>
                  <a:srgbClr val="FFC000"/>
                </a:solidFill>
                <a:latin typeface="Times New Roman" pitchFamily="18" charset="0"/>
                <a:cs typeface="Times New Roman" pitchFamily="18" charset="0"/>
              </a:rPr>
              <a:t>Щукіна</a:t>
            </a:r>
            <a:r>
              <a:rPr lang="uk-UA" dirty="0">
                <a:solidFill>
                  <a:srgbClr val="FFC000"/>
                </a:solidFill>
                <a:latin typeface="Times New Roman" pitchFamily="18" charset="0"/>
                <a:cs typeface="Times New Roman" pitchFamily="18" charset="0"/>
              </a:rPr>
              <a:t> та ін. Значення інтересу в навчально-виховному процесі розкривається у працях Н.М. </a:t>
            </a:r>
            <a:r>
              <a:rPr lang="uk-UA" dirty="0" err="1">
                <a:solidFill>
                  <a:srgbClr val="FFC000"/>
                </a:solidFill>
                <a:latin typeface="Times New Roman" pitchFamily="18" charset="0"/>
                <a:cs typeface="Times New Roman" pitchFamily="18" charset="0"/>
              </a:rPr>
              <a:t>Бібік</a:t>
            </a:r>
            <a:r>
              <a:rPr lang="uk-UA" dirty="0">
                <a:solidFill>
                  <a:srgbClr val="FFC000"/>
                </a:solidFill>
                <a:latin typeface="Times New Roman" pitchFamily="18" charset="0"/>
                <a:cs typeface="Times New Roman" pitchFamily="18" charset="0"/>
              </a:rPr>
              <a:t>, О.Я. Савченко, М.В. </a:t>
            </a:r>
            <a:r>
              <a:rPr lang="uk-UA" dirty="0" err="1">
                <a:solidFill>
                  <a:srgbClr val="FFC000"/>
                </a:solidFill>
                <a:latin typeface="Times New Roman" pitchFamily="18" charset="0"/>
                <a:cs typeface="Times New Roman" pitchFamily="18" charset="0"/>
              </a:rPr>
              <a:t>Савчин</a:t>
            </a:r>
            <a:r>
              <a:rPr lang="uk-UA" dirty="0">
                <a:solidFill>
                  <a:srgbClr val="FFC000"/>
                </a:solidFill>
                <a:latin typeface="Times New Roman" pitchFamily="18" charset="0"/>
                <a:cs typeface="Times New Roman" pitchFamily="18" charset="0"/>
              </a:rPr>
              <a:t>, О.В. </a:t>
            </a:r>
            <a:r>
              <a:rPr lang="uk-UA" dirty="0" err="1">
                <a:solidFill>
                  <a:srgbClr val="FFC000"/>
                </a:solidFill>
                <a:latin typeface="Times New Roman" pitchFamily="18" charset="0"/>
                <a:cs typeface="Times New Roman" pitchFamily="18" charset="0"/>
              </a:rPr>
              <a:t>Скрипченко</a:t>
            </a:r>
            <a:r>
              <a:rPr lang="uk-UA" dirty="0">
                <a:solidFill>
                  <a:srgbClr val="FFC000"/>
                </a:solidFill>
                <a:latin typeface="Times New Roman" pitchFamily="18" charset="0"/>
                <a:cs typeface="Times New Roman" pitchFamily="18" charset="0"/>
              </a:rPr>
              <a:t> та ін. </a:t>
            </a:r>
          </a:p>
          <a:p>
            <a:pPr indent="342900">
              <a:buNone/>
            </a:pPr>
            <a:r>
              <a:rPr lang="uk-UA" dirty="0">
                <a:solidFill>
                  <a:srgbClr val="FFC000"/>
                </a:solidFill>
                <a:latin typeface="Times New Roman" pitchFamily="18" charset="0"/>
                <a:cs typeface="Times New Roman" pitchFamily="18" charset="0"/>
              </a:rPr>
              <a:t>Провідна наукова ідея: розвиток пізнавальної активності учнів , з метою створення комфортних умов навчання, за яких кожен учень відчує свою успішність, інтелектуальну спроможність, значущість.</a:t>
            </a:r>
          </a:p>
          <a:p>
            <a:pPr indent="342900">
              <a:buNone/>
            </a:pPr>
            <a:r>
              <a:rPr lang="uk-UA" dirty="0">
                <a:solidFill>
                  <a:srgbClr val="FFC000"/>
                </a:solidFill>
                <a:latin typeface="Times New Roman" pitchFamily="18" charset="0"/>
                <a:cs typeface="Times New Roman" pitchFamily="18" charset="0"/>
              </a:rPr>
              <a:t>Інноваційна значущість – конструктивне поєднання , інтеграція сучасних педагогічних технологій та методик, спрямованих на розвиток особистості, що дозволяє вчителю створювати власні комбінації, а не заглиблюватись в суть однієї технології.</a:t>
            </a:r>
          </a:p>
          <a:p>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uk-UA" sz="3600" b="1" dirty="0" smtClean="0">
                <a:solidFill>
                  <a:srgbClr val="FFC000"/>
                </a:solidFill>
                <a:latin typeface="Times New Roman" pitchFamily="18" charset="0"/>
                <a:cs typeface="Times New Roman" pitchFamily="18" charset="0"/>
              </a:rPr>
              <a:t/>
            </a:r>
            <a:br>
              <a:rPr lang="uk-UA" sz="3600" b="1" dirty="0" smtClean="0">
                <a:solidFill>
                  <a:srgbClr val="FFC000"/>
                </a:solidFill>
                <a:latin typeface="Times New Roman" pitchFamily="18" charset="0"/>
                <a:cs typeface="Times New Roman" pitchFamily="18" charset="0"/>
              </a:rPr>
            </a:br>
            <a:r>
              <a:rPr lang="uk-UA" sz="3600" b="1" dirty="0" smtClean="0">
                <a:solidFill>
                  <a:srgbClr val="FFC000"/>
                </a:solidFill>
                <a:latin typeface="Times New Roman" pitchFamily="18" charset="0"/>
                <a:cs typeface="Times New Roman" pitchFamily="18" charset="0"/>
              </a:rPr>
              <a:t>Проектно-дослідницька </a:t>
            </a:r>
            <a:r>
              <a:rPr lang="uk-UA" sz="3600" b="1" dirty="0">
                <a:solidFill>
                  <a:srgbClr val="FFC000"/>
                </a:solidFill>
                <a:latin typeface="Times New Roman" pitchFamily="18" charset="0"/>
                <a:cs typeface="Times New Roman" pitchFamily="18" charset="0"/>
              </a:rPr>
              <a:t>діяльність молодших школярів</a:t>
            </a:r>
            <a:r>
              <a:rPr lang="uk-UA" dirty="0"/>
              <a:t/>
            </a:r>
            <a:br>
              <a:rPr lang="uk-UA" dirty="0"/>
            </a:br>
            <a:endParaRPr lang="uk-UA" dirty="0"/>
          </a:p>
        </p:txBody>
      </p:sp>
      <p:sp>
        <p:nvSpPr>
          <p:cNvPr id="5" name="Содержимое 4"/>
          <p:cNvSpPr>
            <a:spLocks noGrp="1"/>
          </p:cNvSpPr>
          <p:nvPr>
            <p:ph sz="half" idx="1"/>
          </p:nvPr>
        </p:nvSpPr>
        <p:spPr/>
        <p:txBody>
          <a:bodyPr>
            <a:normAutofit fontScale="70000" lnSpcReduction="20000"/>
          </a:bodyPr>
          <a:lstStyle/>
          <a:p>
            <a:pPr indent="342900">
              <a:buNone/>
            </a:pPr>
            <a:r>
              <a:rPr lang="uk-UA" dirty="0">
                <a:solidFill>
                  <a:srgbClr val="FFC000"/>
                </a:solidFill>
                <a:latin typeface="Times New Roman" pitchFamily="18" charset="0"/>
                <a:cs typeface="Times New Roman" pitchFamily="18" charset="0"/>
              </a:rPr>
              <a:t>Залучення молодших школярів до проектної роботи сприяє формуванню в них таких </a:t>
            </a:r>
            <a:r>
              <a:rPr lang="uk-UA" dirty="0" err="1">
                <a:solidFill>
                  <a:srgbClr val="FFC000"/>
                </a:solidFill>
                <a:latin typeface="Times New Roman" pitchFamily="18" charset="0"/>
                <a:cs typeface="Times New Roman" pitchFamily="18" charset="0"/>
              </a:rPr>
              <a:t>компетентностей</a:t>
            </a:r>
            <a:r>
              <a:rPr lang="uk-UA" dirty="0">
                <a:solidFill>
                  <a:srgbClr val="FFC000"/>
                </a:solidFill>
                <a:latin typeface="Times New Roman" pitchFamily="18" charset="0"/>
                <a:cs typeface="Times New Roman" pitchFamily="18" charset="0"/>
              </a:rPr>
              <a:t>:</a:t>
            </a:r>
          </a:p>
          <a:p>
            <a:pPr indent="342900"/>
            <a:r>
              <a:rPr lang="ru-RU" dirty="0" err="1">
                <a:solidFill>
                  <a:srgbClr val="FFC000"/>
                </a:solidFill>
                <a:latin typeface="Times New Roman" pitchFamily="18" charset="0"/>
                <a:cs typeface="Times New Roman" pitchFamily="18" charset="0"/>
              </a:rPr>
              <a:t>уміння</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працювати</a:t>
            </a:r>
            <a:r>
              <a:rPr lang="ru-RU" dirty="0">
                <a:solidFill>
                  <a:srgbClr val="FFC000"/>
                </a:solidFill>
                <a:latin typeface="Times New Roman" pitchFamily="18" charset="0"/>
                <a:cs typeface="Times New Roman" pitchFamily="18" charset="0"/>
              </a:rPr>
              <a:t> в </a:t>
            </a:r>
            <a:r>
              <a:rPr lang="ru-RU" dirty="0" err="1">
                <a:solidFill>
                  <a:srgbClr val="FFC000"/>
                </a:solidFill>
                <a:latin typeface="Times New Roman" pitchFamily="18" charset="0"/>
                <a:cs typeface="Times New Roman" pitchFamily="18" charset="0"/>
              </a:rPr>
              <a:t>колективі</a:t>
            </a:r>
            <a:r>
              <a:rPr lang="ru-RU" dirty="0">
                <a:solidFill>
                  <a:srgbClr val="FFC000"/>
                </a:solidFill>
                <a:latin typeface="Times New Roman" pitchFamily="18" charset="0"/>
                <a:cs typeface="Times New Roman" pitchFamily="18" charset="0"/>
              </a:rPr>
              <a:t>;</a:t>
            </a:r>
            <a:endParaRPr lang="uk-UA" dirty="0">
              <a:solidFill>
                <a:srgbClr val="FFC000"/>
              </a:solidFill>
              <a:latin typeface="Times New Roman" pitchFamily="18" charset="0"/>
              <a:cs typeface="Times New Roman" pitchFamily="18" charset="0"/>
            </a:endParaRPr>
          </a:p>
          <a:p>
            <a:pPr indent="342900"/>
            <a:r>
              <a:rPr lang="ru-RU" dirty="0" err="1">
                <a:solidFill>
                  <a:srgbClr val="FFC000"/>
                </a:solidFill>
                <a:latin typeface="Times New Roman" pitchFamily="18" charset="0"/>
                <a:cs typeface="Times New Roman" pitchFamily="18" charset="0"/>
              </a:rPr>
              <a:t>уміння</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розділяти</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відповідальність</a:t>
            </a:r>
            <a:r>
              <a:rPr lang="ru-RU" dirty="0">
                <a:solidFill>
                  <a:srgbClr val="FFC000"/>
                </a:solidFill>
                <a:latin typeface="Times New Roman" pitchFamily="18" charset="0"/>
                <a:cs typeface="Times New Roman" pitchFamily="18" charset="0"/>
              </a:rPr>
              <a:t>;</a:t>
            </a:r>
            <a:endParaRPr lang="uk-UA" dirty="0">
              <a:solidFill>
                <a:srgbClr val="FFC000"/>
              </a:solidFill>
              <a:latin typeface="Times New Roman" pitchFamily="18" charset="0"/>
              <a:cs typeface="Times New Roman" pitchFamily="18" charset="0"/>
            </a:endParaRPr>
          </a:p>
          <a:p>
            <a:pPr indent="342900"/>
            <a:r>
              <a:rPr lang="ru-RU" dirty="0" err="1">
                <a:solidFill>
                  <a:srgbClr val="FFC000"/>
                </a:solidFill>
                <a:latin typeface="Times New Roman" pitchFamily="18" charset="0"/>
                <a:cs typeface="Times New Roman" pitchFamily="18" charset="0"/>
              </a:rPr>
              <a:t>аналізувати</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результати</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діяльності</a:t>
            </a:r>
            <a:r>
              <a:rPr lang="ru-RU" dirty="0">
                <a:solidFill>
                  <a:srgbClr val="FFC000"/>
                </a:solidFill>
                <a:latin typeface="Times New Roman" pitchFamily="18" charset="0"/>
                <a:cs typeface="Times New Roman" pitchFamily="18" charset="0"/>
              </a:rPr>
              <a:t>;</a:t>
            </a:r>
            <a:endParaRPr lang="uk-UA" dirty="0">
              <a:solidFill>
                <a:srgbClr val="FFC000"/>
              </a:solidFill>
              <a:latin typeface="Times New Roman" pitchFamily="18" charset="0"/>
              <a:cs typeface="Times New Roman" pitchFamily="18" charset="0"/>
            </a:endParaRPr>
          </a:p>
          <a:p>
            <a:pPr indent="342900"/>
            <a:r>
              <a:rPr lang="ru-RU" dirty="0" err="1">
                <a:solidFill>
                  <a:srgbClr val="FFC000"/>
                </a:solidFill>
                <a:latin typeface="Times New Roman" pitchFamily="18" charset="0"/>
                <a:cs typeface="Times New Roman" pitchFamily="18" charset="0"/>
              </a:rPr>
              <a:t>відчувати</a:t>
            </a:r>
            <a:r>
              <a:rPr lang="ru-RU" dirty="0">
                <a:solidFill>
                  <a:srgbClr val="FFC000"/>
                </a:solidFill>
                <a:latin typeface="Times New Roman" pitchFamily="18" charset="0"/>
                <a:cs typeface="Times New Roman" pitchFamily="18" charset="0"/>
              </a:rPr>
              <a:t> себе членом </a:t>
            </a:r>
            <a:r>
              <a:rPr lang="ru-RU" dirty="0" err="1">
                <a:solidFill>
                  <a:srgbClr val="FFC000"/>
                </a:solidFill>
                <a:latin typeface="Times New Roman" pitchFamily="18" charset="0"/>
                <a:cs typeface="Times New Roman" pitchFamily="18" charset="0"/>
              </a:rPr>
              <a:t>команди</a:t>
            </a:r>
            <a:r>
              <a:rPr lang="ru-RU" dirty="0">
                <a:solidFill>
                  <a:srgbClr val="FFC000"/>
                </a:solidFill>
                <a:latin typeface="Times New Roman" pitchFamily="18" charset="0"/>
                <a:cs typeface="Times New Roman" pitchFamily="18" charset="0"/>
              </a:rPr>
              <a:t>;</a:t>
            </a:r>
            <a:endParaRPr lang="uk-UA" dirty="0">
              <a:solidFill>
                <a:srgbClr val="FFC000"/>
              </a:solidFill>
              <a:latin typeface="Times New Roman" pitchFamily="18" charset="0"/>
              <a:cs typeface="Times New Roman" pitchFamily="18" charset="0"/>
            </a:endParaRPr>
          </a:p>
          <a:p>
            <a:pPr indent="342900"/>
            <a:r>
              <a:rPr lang="ru-RU" dirty="0" err="1">
                <a:solidFill>
                  <a:srgbClr val="FFC000"/>
                </a:solidFill>
                <a:latin typeface="Times New Roman" pitchFamily="18" charset="0"/>
                <a:cs typeface="Times New Roman" pitchFamily="18" charset="0"/>
              </a:rPr>
              <a:t>навички</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аналітичного</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погляду</a:t>
            </a:r>
            <a:r>
              <a:rPr lang="ru-RU" dirty="0">
                <a:solidFill>
                  <a:srgbClr val="FFC000"/>
                </a:solidFill>
                <a:latin typeface="Times New Roman" pitchFamily="18" charset="0"/>
                <a:cs typeface="Times New Roman" pitchFamily="18" charset="0"/>
              </a:rPr>
              <a:t> на </a:t>
            </a:r>
            <a:r>
              <a:rPr lang="ru-RU" dirty="0" err="1">
                <a:solidFill>
                  <a:srgbClr val="FFC000"/>
                </a:solidFill>
                <a:latin typeface="Times New Roman" pitchFamily="18" charset="0"/>
                <a:cs typeface="Times New Roman" pitchFamily="18" charset="0"/>
              </a:rPr>
              <a:t>інформацію</a:t>
            </a:r>
            <a:r>
              <a:rPr lang="ru-RU" dirty="0">
                <a:solidFill>
                  <a:srgbClr val="FFC000"/>
                </a:solidFill>
                <a:latin typeface="Times New Roman" pitchFamily="18" charset="0"/>
                <a:cs typeface="Times New Roman" pitchFamily="18" charset="0"/>
              </a:rPr>
              <a:t>;</a:t>
            </a:r>
            <a:endParaRPr lang="uk-UA" dirty="0">
              <a:solidFill>
                <a:srgbClr val="FFC000"/>
              </a:solidFill>
              <a:latin typeface="Times New Roman" pitchFamily="18" charset="0"/>
              <a:cs typeface="Times New Roman" pitchFamily="18" charset="0"/>
            </a:endParaRPr>
          </a:p>
          <a:p>
            <a:pPr indent="342900"/>
            <a:r>
              <a:rPr lang="ru-RU" dirty="0" err="1">
                <a:solidFill>
                  <a:srgbClr val="FFC000"/>
                </a:solidFill>
                <a:latin typeface="Times New Roman" pitchFamily="18" charset="0"/>
                <a:cs typeface="Times New Roman" pitchFamily="18" charset="0"/>
              </a:rPr>
              <a:t>здатність</a:t>
            </a:r>
            <a:r>
              <a:rPr lang="ru-RU" dirty="0">
                <a:solidFill>
                  <a:srgbClr val="FFC000"/>
                </a:solidFill>
                <a:latin typeface="Times New Roman" pitchFamily="18" charset="0"/>
                <a:cs typeface="Times New Roman" pitchFamily="18" charset="0"/>
              </a:rPr>
              <a:t> до </a:t>
            </a:r>
            <a:r>
              <a:rPr lang="ru-RU" dirty="0" err="1">
                <a:solidFill>
                  <a:srgbClr val="FFC000"/>
                </a:solidFill>
                <a:latin typeface="Times New Roman" pitchFamily="18" charset="0"/>
                <a:cs typeface="Times New Roman" pitchFamily="18" charset="0"/>
              </a:rPr>
              <a:t>адекватної</a:t>
            </a:r>
            <a:r>
              <a:rPr lang="ru-RU" dirty="0">
                <a:solidFill>
                  <a:srgbClr val="FFC000"/>
                </a:solidFill>
                <a:latin typeface="Times New Roman" pitchFamily="18" charset="0"/>
                <a:cs typeface="Times New Roman" pitchFamily="18" charset="0"/>
              </a:rPr>
              <a:t> </a:t>
            </a:r>
            <a:r>
              <a:rPr lang="ru-RU" dirty="0" err="1">
                <a:solidFill>
                  <a:srgbClr val="FFC000"/>
                </a:solidFill>
                <a:latin typeface="Times New Roman" pitchFamily="18" charset="0"/>
                <a:cs typeface="Times New Roman" pitchFamily="18" charset="0"/>
              </a:rPr>
              <a:t>самооцінки</a:t>
            </a:r>
            <a:r>
              <a:rPr lang="ru-RU" dirty="0">
                <a:solidFill>
                  <a:srgbClr val="FFC000"/>
                </a:solidFill>
                <a:latin typeface="Times New Roman" pitchFamily="18" charset="0"/>
                <a:cs typeface="Times New Roman" pitchFamily="18" charset="0"/>
              </a:rPr>
              <a:t>.</a:t>
            </a:r>
            <a:endParaRPr lang="uk-UA" dirty="0">
              <a:solidFill>
                <a:srgbClr val="FFC000"/>
              </a:solidFill>
              <a:latin typeface="Times New Roman" pitchFamily="18" charset="0"/>
              <a:cs typeface="Times New Roman" pitchFamily="18" charset="0"/>
            </a:endParaRPr>
          </a:p>
          <a:p>
            <a:endParaRPr lang="uk-UA" dirty="0"/>
          </a:p>
        </p:txBody>
      </p:sp>
      <p:sp>
        <p:nvSpPr>
          <p:cNvPr id="2" name="Объект 1"/>
          <p:cNvSpPr>
            <a:spLocks noGrp="1"/>
          </p:cNvSpPr>
          <p:nvPr>
            <p:ph sz="half" idx="2"/>
          </p:nvPr>
        </p:nvSpPr>
        <p:spPr/>
        <p:txBody>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700808"/>
            <a:ext cx="4084286"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txBody>
          <a:bodyPr>
            <a:normAutofit fontScale="90000"/>
          </a:bodyPr>
          <a:lstStyle/>
          <a:p>
            <a:r>
              <a:rPr lang="uk-UA" sz="3100" b="1" dirty="0" smtClean="0">
                <a:latin typeface="Times New Roman" pitchFamily="18" charset="0"/>
                <a:cs typeface="Times New Roman" pitchFamily="18" charset="0"/>
              </a:rPr>
              <a:t/>
            </a:r>
            <a:br>
              <a:rPr lang="uk-UA" sz="3100" b="1" dirty="0" smtClean="0">
                <a:latin typeface="Times New Roman" pitchFamily="18" charset="0"/>
                <a:cs typeface="Times New Roman" pitchFamily="18" charset="0"/>
              </a:rPr>
            </a:br>
            <a:r>
              <a:rPr lang="uk-UA" sz="3100" b="1" dirty="0" smtClean="0">
                <a:solidFill>
                  <a:srgbClr val="FFC000"/>
                </a:solidFill>
                <a:latin typeface="Times New Roman" pitchFamily="18" charset="0"/>
                <a:cs typeface="Times New Roman" pitchFamily="18" charset="0"/>
              </a:rPr>
              <a:t>Застосування </a:t>
            </a:r>
            <a:r>
              <a:rPr lang="uk-UA" sz="3100" b="1" dirty="0">
                <a:solidFill>
                  <a:srgbClr val="FFC000"/>
                </a:solidFill>
                <a:latin typeface="Times New Roman" pitchFamily="18" charset="0"/>
                <a:cs typeface="Times New Roman" pitchFamily="18" charset="0"/>
              </a:rPr>
              <a:t>проблемного  навчання як засобу активізації пізнавальних інтересів учнів на уроках</a:t>
            </a:r>
            <a:r>
              <a:rPr lang="uk-UA" dirty="0">
                <a:solidFill>
                  <a:srgbClr val="FFC000"/>
                </a:solidFill>
              </a:rPr>
              <a:t/>
            </a:r>
            <a:br>
              <a:rPr lang="uk-UA" dirty="0">
                <a:solidFill>
                  <a:srgbClr val="FFC000"/>
                </a:solidFill>
              </a:rPr>
            </a:br>
            <a:endParaRPr lang="uk-UA" dirty="0">
              <a:solidFill>
                <a:srgbClr val="FFC000"/>
              </a:solidFill>
            </a:endParaRPr>
          </a:p>
        </p:txBody>
      </p:sp>
      <p:sp>
        <p:nvSpPr>
          <p:cNvPr id="3" name="Содержимое 2"/>
          <p:cNvSpPr>
            <a:spLocks noGrp="1"/>
          </p:cNvSpPr>
          <p:nvPr>
            <p:ph sz="half" idx="1"/>
          </p:nvPr>
        </p:nvSpPr>
        <p:spPr>
          <a:xfrm>
            <a:off x="457200" y="1556792"/>
            <a:ext cx="7571184" cy="4569371"/>
          </a:xfrm>
        </p:spPr>
        <p:txBody>
          <a:bodyPr>
            <a:normAutofit fontScale="70000" lnSpcReduction="20000"/>
          </a:bodyPr>
          <a:lstStyle/>
          <a:p>
            <a:pPr indent="342900">
              <a:buNone/>
            </a:pPr>
            <a:r>
              <a:rPr lang="uk-UA" sz="2900" dirty="0">
                <a:solidFill>
                  <a:srgbClr val="FFC000"/>
                </a:solidFill>
                <a:latin typeface="Times New Roman" pitchFamily="18" charset="0"/>
                <a:cs typeface="Times New Roman" pitchFamily="18" charset="0"/>
              </a:rPr>
              <a:t>Вивчення педагогічної літератури та власний педагогічний досвід переконують у тому, що активна розумова діяльність учнів у навчальному процесі забезпечується за умов:</a:t>
            </a:r>
          </a:p>
          <a:p>
            <a:pPr lvl="0" indent="342900">
              <a:buNone/>
            </a:pPr>
            <a:r>
              <a:rPr lang="uk-UA" sz="2900" dirty="0">
                <a:solidFill>
                  <a:srgbClr val="FFC000"/>
                </a:solidFill>
                <a:latin typeface="Times New Roman" pitchFamily="18" charset="0"/>
                <a:cs typeface="Times New Roman" pitchFamily="18" charset="0"/>
              </a:rPr>
              <a:t>високої мотивації школярів на навчальну діяльність;</a:t>
            </a:r>
          </a:p>
          <a:p>
            <a:pPr lvl="0" indent="342900">
              <a:buNone/>
            </a:pPr>
            <a:r>
              <a:rPr lang="uk-UA" sz="2900" dirty="0">
                <a:solidFill>
                  <a:srgbClr val="FFC000"/>
                </a:solidFill>
                <a:latin typeface="Times New Roman" pitchFamily="18" charset="0"/>
                <a:cs typeface="Times New Roman" pitchFamily="18" charset="0"/>
              </a:rPr>
              <a:t>створення відповідного навчального середовища; </a:t>
            </a:r>
          </a:p>
          <a:p>
            <a:pPr lvl="0" indent="342900">
              <a:buNone/>
            </a:pPr>
            <a:r>
              <a:rPr lang="uk-UA" sz="2900" dirty="0">
                <a:solidFill>
                  <a:srgbClr val="FFC000"/>
                </a:solidFill>
                <a:latin typeface="Times New Roman" pitchFamily="18" charset="0"/>
                <a:cs typeface="Times New Roman" pitchFamily="18" charset="0"/>
              </a:rPr>
              <a:t>використання педагогічних технологій та методів відповідно до досягнутого рівня та завдань розвитку планів розумової діяльності учнів;</a:t>
            </a:r>
          </a:p>
          <a:p>
            <a:pPr lvl="0" indent="342900">
              <a:buNone/>
            </a:pPr>
            <a:r>
              <a:rPr lang="uk-UA" sz="2900" dirty="0">
                <a:solidFill>
                  <a:srgbClr val="FFC000"/>
                </a:solidFill>
                <a:latin typeface="Times New Roman" pitchFamily="18" charset="0"/>
                <a:cs typeface="Times New Roman" pitchFamily="18" charset="0"/>
              </a:rPr>
              <a:t>залучення школярів до самостійної діяльності, в тому числі проектної та дослідно-пошукової;</a:t>
            </a:r>
          </a:p>
          <a:p>
            <a:pPr lvl="0" indent="342900">
              <a:buNone/>
            </a:pPr>
            <a:r>
              <a:rPr lang="uk-UA" sz="2900" dirty="0">
                <a:solidFill>
                  <a:srgbClr val="FFC000"/>
                </a:solidFill>
                <a:latin typeface="Times New Roman" pitchFamily="18" charset="0"/>
                <a:cs typeface="Times New Roman" pitchFamily="18" charset="0"/>
              </a:rPr>
              <a:t>створення ситуацій успіху в навчальній діяльності;</a:t>
            </a:r>
          </a:p>
          <a:p>
            <a:pPr lvl="0" indent="342900">
              <a:buNone/>
            </a:pPr>
            <a:r>
              <a:rPr lang="uk-UA" sz="2900" dirty="0">
                <a:solidFill>
                  <a:srgbClr val="FFC000"/>
                </a:solidFill>
                <a:latin typeface="Times New Roman" pitchFamily="18" charset="0"/>
                <a:cs typeface="Times New Roman" pitchFamily="18" charset="0"/>
              </a:rPr>
              <a:t>орієнтації навчального процесу на формування </a:t>
            </a:r>
            <a:r>
              <a:rPr lang="uk-UA" sz="2900" dirty="0" err="1">
                <a:solidFill>
                  <a:srgbClr val="FFC000"/>
                </a:solidFill>
                <a:latin typeface="Times New Roman" pitchFamily="18" charset="0"/>
                <a:cs typeface="Times New Roman" pitchFamily="18" charset="0"/>
              </a:rPr>
              <a:t>компетенцій</a:t>
            </a:r>
            <a:r>
              <a:rPr lang="uk-UA" sz="2900" dirty="0">
                <a:solidFill>
                  <a:srgbClr val="FFC000"/>
                </a:solidFill>
                <a:latin typeface="Times New Roman" pitchFamily="18" charset="0"/>
                <a:cs typeface="Times New Roman" pitchFamily="18" charset="0"/>
              </a:rPr>
              <a:t> та досвіду діяльності;</a:t>
            </a:r>
          </a:p>
          <a:p>
            <a:pPr lvl="0" indent="342900">
              <a:buNone/>
            </a:pPr>
            <a:r>
              <a:rPr lang="uk-UA" sz="2900" dirty="0">
                <a:solidFill>
                  <a:srgbClr val="FFC000"/>
                </a:solidFill>
                <a:latin typeface="Times New Roman" pitchFamily="18" charset="0"/>
                <a:cs typeface="Times New Roman" pitchFamily="18" charset="0"/>
              </a:rPr>
              <a:t>забезпечення активної та інтерактивної взаємодії школярів із педагогом та між собою. </a:t>
            </a:r>
          </a:p>
          <a:p>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700" b="1" dirty="0" smtClean="0">
                <a:latin typeface="Times New Roman" pitchFamily="18" charset="0"/>
                <a:cs typeface="Times New Roman" pitchFamily="18" charset="0"/>
              </a:rPr>
              <a:t/>
            </a:r>
            <a:br>
              <a:rPr lang="uk-UA" sz="2700" b="1" dirty="0" smtClean="0">
                <a:latin typeface="Times New Roman" pitchFamily="18" charset="0"/>
                <a:cs typeface="Times New Roman" pitchFamily="18" charset="0"/>
              </a:rPr>
            </a:br>
            <a:r>
              <a:rPr lang="uk-UA" sz="2700" b="1" dirty="0">
                <a:latin typeface="Times New Roman" pitchFamily="18" charset="0"/>
                <a:cs typeface="Times New Roman" pitchFamily="18" charset="0"/>
              </a:rPr>
              <a:t/>
            </a:r>
            <a:br>
              <a:rPr lang="uk-UA" sz="2700" b="1" dirty="0">
                <a:latin typeface="Times New Roman" pitchFamily="18" charset="0"/>
                <a:cs typeface="Times New Roman" pitchFamily="18" charset="0"/>
              </a:rPr>
            </a:br>
            <a:r>
              <a:rPr lang="uk-UA" sz="2700" b="1" dirty="0" smtClean="0">
                <a:solidFill>
                  <a:srgbClr val="FFC000"/>
                </a:solidFill>
                <a:latin typeface="Times New Roman" pitchFamily="18" charset="0"/>
                <a:cs typeface="Times New Roman" pitchFamily="18" charset="0"/>
              </a:rPr>
              <a:t>Формування </a:t>
            </a:r>
            <a:r>
              <a:rPr lang="uk-UA" sz="2700" b="1" dirty="0">
                <a:solidFill>
                  <a:srgbClr val="FFC000"/>
                </a:solidFill>
                <a:latin typeface="Times New Roman" pitchFamily="18" charset="0"/>
                <a:cs typeface="Times New Roman" pitchFamily="18" charset="0"/>
              </a:rPr>
              <a:t>творчих та пізнавальних здібностей учнів з використанням технології розвитку критичного мислення</a:t>
            </a:r>
            <a:r>
              <a:rPr lang="uk-UA" dirty="0">
                <a:solidFill>
                  <a:srgbClr val="FFC000"/>
                </a:solidFill>
              </a:rPr>
              <a:t/>
            </a:r>
            <a:br>
              <a:rPr lang="uk-UA" dirty="0">
                <a:solidFill>
                  <a:srgbClr val="FFC000"/>
                </a:solidFill>
              </a:rPr>
            </a:br>
            <a:endParaRPr lang="uk-UA" dirty="0">
              <a:solidFill>
                <a:srgbClr val="FFC000"/>
              </a:solidFill>
            </a:endParaRPr>
          </a:p>
        </p:txBody>
      </p:sp>
      <p:sp>
        <p:nvSpPr>
          <p:cNvPr id="3" name="Содержимое 2"/>
          <p:cNvSpPr>
            <a:spLocks noGrp="1"/>
          </p:cNvSpPr>
          <p:nvPr>
            <p:ph idx="1"/>
          </p:nvPr>
        </p:nvSpPr>
        <p:spPr/>
        <p:txBody>
          <a:bodyPr>
            <a:normAutofit fontScale="62500" lnSpcReduction="20000"/>
          </a:bodyPr>
          <a:lstStyle/>
          <a:p>
            <a:pPr indent="342900">
              <a:buNone/>
            </a:pPr>
            <a:r>
              <a:rPr lang="uk-UA" dirty="0">
                <a:solidFill>
                  <a:srgbClr val="FFC000"/>
                </a:solidFill>
                <a:latin typeface="Times New Roman" pitchFamily="18" charset="0"/>
                <a:cs typeface="Times New Roman" pitchFamily="18" charset="0"/>
              </a:rPr>
              <a:t>Щоб мати можливість знайти своє місце в житті, учень повинен володіти певними якостями:</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гнучко адаптуватися у мінливих життєвих ситуаціях;</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самостійно і критично мислити;</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уміти бачити і формулювати проблему, знаходити шляхи раціонального розв'язання;</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усвідомлювати, де і яким чином здобуті знання можуть бути використані в навколишньому середовищі;</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бути здатним генерувати нові ідеї;</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творчо мислити;</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уміти працювати з інформацією;</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бути комунікабельним, контактним, уміти працювати у колективі, різних ситуаціях;</a:t>
            </a:r>
          </a:p>
          <a:p>
            <a:pPr lvl="0" indent="342900">
              <a:buFont typeface="Wingdings" pitchFamily="2" charset="2"/>
              <a:buChar char="Ø"/>
            </a:pPr>
            <a:r>
              <a:rPr lang="uk-UA" dirty="0">
                <a:solidFill>
                  <a:srgbClr val="FFC000"/>
                </a:solidFill>
                <a:latin typeface="Times New Roman" pitchFamily="18" charset="0"/>
                <a:cs typeface="Times New Roman" pitchFamily="18" charset="0"/>
              </a:rPr>
              <a:t>уміти самостійно працювати над розвитком власного інтелекту.</a:t>
            </a:r>
          </a:p>
          <a:p>
            <a:endParaRPr lang="uk-UA" dirty="0" smtClean="0"/>
          </a:p>
          <a:p>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4294967295"/>
          </p:nvPr>
        </p:nvSpPr>
        <p:spPr>
          <a:xfrm>
            <a:off x="0" y="571480"/>
            <a:ext cx="8229600" cy="5554683"/>
          </a:xfrm>
        </p:spPr>
        <p:txBody>
          <a:bodyPr>
            <a:normAutofit/>
          </a:bodyPr>
          <a:lstStyle/>
          <a:p>
            <a:pPr indent="457200">
              <a:buNone/>
            </a:pPr>
            <a:r>
              <a:rPr lang="uk-UA" sz="2800" dirty="0" smtClean="0">
                <a:solidFill>
                  <a:srgbClr val="FFC000"/>
                </a:solidFill>
                <a:latin typeface="Times New Roman" pitchFamily="18" charset="0"/>
                <a:cs typeface="Times New Roman" pitchFamily="18" charset="0"/>
              </a:rPr>
              <a:t>Вважаю</a:t>
            </a:r>
            <a:r>
              <a:rPr lang="uk-UA" sz="2800" dirty="0">
                <a:solidFill>
                  <a:srgbClr val="FFC000"/>
                </a:solidFill>
                <a:latin typeface="Times New Roman" pitchFamily="18" charset="0"/>
                <a:cs typeface="Times New Roman" pitchFamily="18" charset="0"/>
              </a:rPr>
              <a:t>, що актуальним сьогодні є впровадження у навчальний процес таких засобів активізації, як системи пізнавальних і творчих завдань, застосування різних прийомів співробітництва і навчального діалогу, групової та індивідуальної роботи, що сприяє зміцненню інтересів дітей.</a:t>
            </a:r>
          </a:p>
          <a:p>
            <a:pPr indent="342900">
              <a:buNone/>
            </a:pPr>
            <a:endParaRPr lang="uk-UA" sz="3800" dirty="0">
              <a:solidFill>
                <a:srgbClr val="FFC000"/>
              </a:solidFill>
              <a:latin typeface="Times New Roman" pitchFamily="18" charset="0"/>
              <a:cs typeface="Times New Roman" pitchFamily="18" charset="0"/>
            </a:endParaRPr>
          </a:p>
          <a:p>
            <a:endParaRPr lang="uk-UA" dirty="0"/>
          </a:p>
        </p:txBody>
      </p:sp>
      <p:pic>
        <p:nvPicPr>
          <p:cNvPr id="4" name="Рисунок 3" descr="Результат пошуку зображень за запитом &quot;школа&quot;"/>
          <p:cNvPicPr/>
          <p:nvPr/>
        </p:nvPicPr>
        <p:blipFill>
          <a:blip r:embed="rId2" cstate="print"/>
          <a:srcRect/>
          <a:stretch>
            <a:fillRect/>
          </a:stretch>
        </p:blipFill>
        <p:spPr bwMode="auto">
          <a:xfrm>
            <a:off x="2195736" y="3861048"/>
            <a:ext cx="4248471" cy="2592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2">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Template>
  <TotalTime>42</TotalTime>
  <Words>480</Words>
  <Application>Microsoft Office PowerPoint</Application>
  <PresentationFormat>Экран (4:3)</PresentationFormat>
  <Paragraphs>46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Тема2</vt:lpstr>
      <vt:lpstr>  «Розвиток пізнавальної активності молодших школярів як один із аспектів реалізації компетентнісно-орієнтованого підходу на уроках» </vt:lpstr>
      <vt:lpstr> Проблемна тема: «Розвиток пізнавальної активності молодших школярів як один із аспектів реалізації компетентнісно-орієнтованого підходу на уроках» </vt:lpstr>
      <vt:lpstr>Актуальність даної теми</vt:lpstr>
      <vt:lpstr> Науково-теоретична база  актуальності проблеми  </vt:lpstr>
      <vt:lpstr> Проектно-дослідницька діяльність молодших школярів </vt:lpstr>
      <vt:lpstr> Застосування проблемного  навчання як засобу активізації пізнавальних інтересів учнів на уроках </vt:lpstr>
      <vt:lpstr>  Формування творчих та пізнавальних здібностей учнів з використанням технології розвитку критичного мислення </vt:lpstr>
      <vt:lpstr>Слайд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«Розвиток пізнавальної активності молодших школярів як один із аспектів реалізації компетентнісно-орієнтованого підходу на уроках» </dc:title>
  <dc:creator>Пользователь</dc:creator>
  <cp:lastModifiedBy>Vchityel</cp:lastModifiedBy>
  <cp:revision>8</cp:revision>
  <dcterms:created xsi:type="dcterms:W3CDTF">2018-03-11T15:53:41Z</dcterms:created>
  <dcterms:modified xsi:type="dcterms:W3CDTF">2021-03-30T06:46:41Z</dcterms:modified>
</cp:coreProperties>
</file>