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80" r:id="rId5"/>
    <p:sldId id="281" r:id="rId6"/>
    <p:sldId id="282" r:id="rId7"/>
    <p:sldId id="262" r:id="rId8"/>
    <p:sldId id="283" r:id="rId9"/>
    <p:sldId id="263" r:id="rId10"/>
    <p:sldId id="264" r:id="rId11"/>
    <p:sldId id="285" r:id="rId12"/>
    <p:sldId id="284" r:id="rId13"/>
    <p:sldId id="259" r:id="rId14"/>
    <p:sldId id="257" r:id="rId15"/>
    <p:sldId id="273" r:id="rId16"/>
    <p:sldId id="278" r:id="rId17"/>
    <p:sldId id="272" r:id="rId18"/>
  </p:sldIdLst>
  <p:sldSz cx="9144000" cy="6858000" type="screen4x3"/>
  <p:notesSz cx="6858000" cy="9945688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  <a:srgbClr val="009900"/>
    <a:srgbClr val="FEA80E"/>
    <a:srgbClr val="A6311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14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0200" y="6553200"/>
            <a:ext cx="187427" cy="45719"/>
          </a:xfrm>
        </p:spPr>
        <p:txBody>
          <a:bodyPr>
            <a:normAutofit fontScale="2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438400" y="0"/>
            <a:ext cx="6477000" cy="1470025"/>
          </a:xfrm>
          <a:solidFill>
            <a:schemeClr val="bg1"/>
          </a:solidFill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6600" b="1" i="1" u="sng" cap="all" dirty="0" err="1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Портфоліо</a:t>
            </a:r>
            <a:endParaRPr lang="uk-UA" sz="6600" b="1" i="1" u="sng" cap="all" dirty="0">
              <a:ln w="0"/>
              <a:solidFill>
                <a:srgbClr val="0000FF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2800" y="1447800"/>
            <a:ext cx="4876801" cy="12311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8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r>
              <a:rPr lang="uk-UA" sz="28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чителя  російської мови та </a:t>
            </a:r>
            <a:r>
              <a:rPr lang="uk-UA" sz="28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uk-UA" sz="28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арубіжної  літератури</a:t>
            </a:r>
          </a:p>
          <a:p>
            <a:endParaRPr lang="uk-U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7" name="Picture 3" descr="C:\Users\Admin\Desktop\ира.png"/>
          <p:cNvPicPr>
            <a:picLocks noChangeAspect="1" noChangeArrowheads="1"/>
          </p:cNvPicPr>
          <p:nvPr/>
        </p:nvPicPr>
        <p:blipFill>
          <a:blip r:embed="rId2" cstate="print"/>
          <a:srcRect l="4545" t="3829" r="6818"/>
          <a:stretch>
            <a:fillRect/>
          </a:stretch>
        </p:blipFill>
        <p:spPr bwMode="auto">
          <a:xfrm>
            <a:off x="6172200" y="3352800"/>
            <a:ext cx="2667000" cy="321407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438400" y="2819400"/>
            <a:ext cx="3429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4800" b="1" i="1" dirty="0" err="1" smtClean="0">
                <a:solidFill>
                  <a:srgbClr val="FF0000"/>
                </a:solidFill>
              </a:rPr>
              <a:t>Матвійчук</a:t>
            </a:r>
            <a:endParaRPr lang="ru-RU" sz="4800" b="1" i="1" dirty="0" smtClean="0">
              <a:solidFill>
                <a:srgbClr val="FF0000"/>
              </a:solidFill>
            </a:endParaRPr>
          </a:p>
          <a:p>
            <a:pPr algn="ctr"/>
            <a:r>
              <a:rPr lang="uk-UA" sz="4800" b="1" i="1" dirty="0" smtClean="0">
                <a:solidFill>
                  <a:srgbClr val="FF0000"/>
                </a:solidFill>
              </a:rPr>
              <a:t>І</a:t>
            </a:r>
            <a:r>
              <a:rPr lang="uk-UA" sz="4800" b="1" i="1" dirty="0" smtClean="0">
                <a:solidFill>
                  <a:srgbClr val="FF0000"/>
                </a:solidFill>
              </a:rPr>
              <a:t>рини </a:t>
            </a:r>
          </a:p>
          <a:p>
            <a:pPr algn="ctr"/>
            <a:r>
              <a:rPr lang="uk-UA" sz="4800" b="1" i="1" dirty="0" smtClean="0">
                <a:solidFill>
                  <a:srgbClr val="FF0000"/>
                </a:solidFill>
              </a:rPr>
              <a:t>Михайлівни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несколько документов 2"/>
          <p:cNvSpPr/>
          <p:nvPr/>
        </p:nvSpPr>
        <p:spPr>
          <a:xfrm>
            <a:off x="3695700" y="2209800"/>
            <a:ext cx="2971800" cy="1597152"/>
          </a:xfrm>
          <a:prstGeom prst="flowChartMultidocumen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нестандартні </a:t>
            </a:r>
            <a:r>
              <a:rPr lang="uk-UA" dirty="0" smtClean="0"/>
              <a:t>уроки:</a:t>
            </a:r>
            <a:endParaRPr lang="uk-UA" dirty="0"/>
          </a:p>
        </p:txBody>
      </p:sp>
      <p:sp>
        <p:nvSpPr>
          <p:cNvPr id="4" name="Стрелка вниз 3"/>
          <p:cNvSpPr/>
          <p:nvPr/>
        </p:nvSpPr>
        <p:spPr>
          <a:xfrm rot="10800000">
            <a:off x="4964033" y="1202823"/>
            <a:ext cx="267775" cy="9463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Выгнутая вниз стрелка 4"/>
          <p:cNvSpPr/>
          <p:nvPr/>
        </p:nvSpPr>
        <p:spPr>
          <a:xfrm rot="19348888">
            <a:off x="6818356" y="2270506"/>
            <a:ext cx="1221706" cy="68373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6" name="Выгнутая вверх стрелка 5"/>
          <p:cNvSpPr/>
          <p:nvPr/>
        </p:nvSpPr>
        <p:spPr>
          <a:xfrm rot="14410488">
            <a:off x="2343437" y="2638233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>
            <a:off x="3329940" y="3806952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 rot="21436624">
            <a:off x="5299649" y="3710756"/>
            <a:ext cx="304800" cy="1662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Загнутый угол 10"/>
          <p:cNvSpPr/>
          <p:nvPr/>
        </p:nvSpPr>
        <p:spPr>
          <a:xfrm>
            <a:off x="3962400" y="55029"/>
            <a:ext cx="2133600" cy="1025497"/>
          </a:xfrm>
          <a:prstGeom prst="foldedCorner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урок-презентація (</a:t>
            </a:r>
            <a:r>
              <a:rPr lang="uk-UA" dirty="0" smtClean="0"/>
              <a:t>вчителя </a:t>
            </a:r>
            <a:r>
              <a:rPr lang="uk-UA" dirty="0"/>
              <a:t>або учнів</a:t>
            </a:r>
            <a:r>
              <a:rPr lang="uk-UA" dirty="0" smtClean="0"/>
              <a:t>)</a:t>
            </a:r>
            <a:endParaRPr lang="uk-UA" dirty="0"/>
          </a:p>
        </p:txBody>
      </p:sp>
      <p:sp>
        <p:nvSpPr>
          <p:cNvPr id="12" name="Загнутый угол 11"/>
          <p:cNvSpPr/>
          <p:nvPr/>
        </p:nvSpPr>
        <p:spPr>
          <a:xfrm>
            <a:off x="1295400" y="1230705"/>
            <a:ext cx="2331720" cy="1147985"/>
          </a:xfrm>
          <a:prstGeom prst="foldedCorner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урок-мрія</a:t>
            </a:r>
            <a:endParaRPr lang="uk-UA" dirty="0"/>
          </a:p>
        </p:txBody>
      </p:sp>
      <p:sp>
        <p:nvSpPr>
          <p:cNvPr id="13" name="Загнутый угол 12"/>
          <p:cNvSpPr/>
          <p:nvPr/>
        </p:nvSpPr>
        <p:spPr>
          <a:xfrm>
            <a:off x="6553200" y="838200"/>
            <a:ext cx="2215889" cy="1098953"/>
          </a:xfrm>
          <a:prstGeom prst="foldedCorner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урок-театр </a:t>
            </a:r>
          </a:p>
        </p:txBody>
      </p:sp>
      <p:sp>
        <p:nvSpPr>
          <p:cNvPr id="14" name="Загнутый угол 13"/>
          <p:cNvSpPr/>
          <p:nvPr/>
        </p:nvSpPr>
        <p:spPr>
          <a:xfrm>
            <a:off x="2552700" y="5016096"/>
            <a:ext cx="2286000" cy="1072896"/>
          </a:xfrm>
          <a:prstGeom prst="foldedCorner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урок скарг та пропозицій </a:t>
            </a:r>
          </a:p>
        </p:txBody>
      </p:sp>
      <p:sp>
        <p:nvSpPr>
          <p:cNvPr id="15" name="Загнутый угол 14"/>
          <p:cNvSpPr/>
          <p:nvPr/>
        </p:nvSpPr>
        <p:spPr>
          <a:xfrm>
            <a:off x="4964033" y="5410200"/>
            <a:ext cx="2120163" cy="1219200"/>
          </a:xfrm>
          <a:prstGeom prst="foldedCorner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урок “літературна майстерня”;</a:t>
            </a:r>
          </a:p>
        </p:txBody>
      </p:sp>
      <p:sp>
        <p:nvSpPr>
          <p:cNvPr id="17" name="Выгнутая влево стрелка 16"/>
          <p:cNvSpPr/>
          <p:nvPr/>
        </p:nvSpPr>
        <p:spPr>
          <a:xfrm rot="19899147">
            <a:off x="6004796" y="3622842"/>
            <a:ext cx="731520" cy="165005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8" name="Загнутый угол 17"/>
          <p:cNvSpPr/>
          <p:nvPr/>
        </p:nvSpPr>
        <p:spPr>
          <a:xfrm>
            <a:off x="6934200" y="3719515"/>
            <a:ext cx="1984768" cy="1057499"/>
          </a:xfrm>
          <a:prstGeom prst="foldedCorner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урок “літературна </a:t>
            </a:r>
            <a:r>
              <a:rPr lang="uk-UA" dirty="0" err="1"/>
              <a:t>пам’ять”</a:t>
            </a:r>
            <a:r>
              <a:rPr lang="uk-U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48891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04800"/>
            <a:ext cx="64770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00CC00"/>
                </a:solidFill>
              </a:rPr>
              <a:t>Моя </a:t>
            </a:r>
            <a:r>
              <a:rPr lang="ru-RU" sz="4800" dirty="0" err="1" smtClean="0">
                <a:solidFill>
                  <a:srgbClr val="00CC00"/>
                </a:solidFill>
              </a:rPr>
              <a:t>життєва</a:t>
            </a:r>
            <a:r>
              <a:rPr lang="ru-RU" sz="4800" dirty="0" smtClean="0">
                <a:solidFill>
                  <a:srgbClr val="00CC00"/>
                </a:solidFill>
              </a:rPr>
              <a:t> </a:t>
            </a:r>
            <a:r>
              <a:rPr lang="ru-RU" sz="4800" dirty="0" err="1" smtClean="0">
                <a:solidFill>
                  <a:srgbClr val="00CC00"/>
                </a:solidFill>
              </a:rPr>
              <a:t>позиція</a:t>
            </a:r>
            <a:r>
              <a:rPr lang="ru-RU" sz="4800" dirty="0" smtClean="0">
                <a:solidFill>
                  <a:srgbClr val="00CC00"/>
                </a:solidFill>
              </a:rPr>
              <a:t>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i="1" dirty="0" err="1" smtClean="0"/>
              <a:t>Котрий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рік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навчаю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дітей</a:t>
            </a:r>
            <a:r>
              <a:rPr lang="ru-RU" sz="2800" i="1" dirty="0" smtClean="0"/>
              <a:t> та </a:t>
            </a:r>
            <a:r>
              <a:rPr lang="ru-RU" sz="2800" i="1" dirty="0" err="1" smtClean="0"/>
              <a:t>щоразу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навчаюся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від</a:t>
            </a:r>
            <a:r>
              <a:rPr lang="ru-RU" sz="2800" i="1" dirty="0" smtClean="0"/>
              <a:t> них сама. Тому </a:t>
            </a:r>
            <a:r>
              <a:rPr lang="ru-RU" sz="2800" i="1" dirty="0" err="1" smtClean="0"/>
              <a:t>успіх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своєї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педагогічної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праці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вбачаю</a:t>
            </a:r>
            <a:r>
              <a:rPr lang="ru-RU" sz="2800" i="1" dirty="0" smtClean="0"/>
              <a:t> у </a:t>
            </a:r>
            <a:r>
              <a:rPr lang="ru-RU" sz="2800" i="1" dirty="0" err="1" smtClean="0"/>
              <a:t>постійному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спілкуванні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з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дітьми</a:t>
            </a:r>
            <a:r>
              <a:rPr lang="ru-RU" sz="2800" i="1" dirty="0" smtClean="0"/>
              <a:t>, </a:t>
            </a:r>
            <a:r>
              <a:rPr lang="ru-RU" sz="2800" i="1" dirty="0" err="1" smtClean="0"/>
              <a:t>у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взаємній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любові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вчителя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і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учня</a:t>
            </a:r>
            <a:r>
              <a:rPr lang="ru-RU" sz="2800" i="1" dirty="0" smtClean="0"/>
              <a:t>, </a:t>
            </a:r>
            <a:r>
              <a:rPr lang="ru-RU" sz="2800" i="1" dirty="0" err="1" smtClean="0"/>
              <a:t>у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вмінні</a:t>
            </a:r>
            <a:r>
              <a:rPr lang="ru-RU" sz="2800" i="1" dirty="0" smtClean="0"/>
              <a:t> “ </a:t>
            </a:r>
            <a:r>
              <a:rPr lang="ru-RU" sz="2800" i="1" dirty="0" err="1" smtClean="0"/>
              <a:t>запалити</a:t>
            </a:r>
            <a:r>
              <a:rPr lang="ru-RU" sz="2800" i="1" dirty="0" smtClean="0"/>
              <a:t>” </a:t>
            </a:r>
            <a:r>
              <a:rPr lang="ru-RU" sz="2800" i="1" dirty="0" err="1" smtClean="0"/>
              <a:t>дітей</a:t>
            </a:r>
            <a:r>
              <a:rPr lang="ru-RU" sz="2800" i="1" dirty="0" smtClean="0"/>
              <a:t> до </a:t>
            </a:r>
            <a:r>
              <a:rPr lang="ru-RU" sz="2800" i="1" dirty="0" err="1" smtClean="0"/>
              <a:t>роботи</a:t>
            </a:r>
            <a:r>
              <a:rPr lang="ru-RU" sz="2800" i="1" dirty="0" smtClean="0"/>
              <a:t>. </a:t>
            </a:r>
            <a:r>
              <a:rPr lang="ru-RU" sz="2800" i="1" dirty="0" err="1" smtClean="0"/>
              <a:t>Вміння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знаходити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обдарованих</a:t>
            </a:r>
            <a:r>
              <a:rPr lang="ru-RU" sz="2800" i="1" dirty="0" smtClean="0"/>
              <a:t> та </a:t>
            </a:r>
            <a:r>
              <a:rPr lang="ru-RU" sz="2800" i="1" dirty="0" err="1" smtClean="0"/>
              <a:t>здібних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дітей</a:t>
            </a:r>
            <a:r>
              <a:rPr lang="ru-RU" sz="2800" i="1" dirty="0" smtClean="0"/>
              <a:t>, талант</a:t>
            </a:r>
            <a:r>
              <a:rPr lang="ru-RU" sz="2800" i="1" dirty="0" smtClean="0"/>
              <a:t>, </a:t>
            </a:r>
            <a:r>
              <a:rPr lang="ru-RU" sz="2800" i="1" dirty="0" err="1" smtClean="0"/>
              <a:t>вміння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їх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вирощувати</a:t>
            </a:r>
            <a:r>
              <a:rPr lang="ru-RU" sz="2800" i="1" dirty="0" smtClean="0"/>
              <a:t> – </a:t>
            </a:r>
            <a:r>
              <a:rPr lang="ru-RU" sz="2800" i="1" dirty="0" err="1" smtClean="0"/>
              <a:t>це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мистецтво</a:t>
            </a:r>
            <a:r>
              <a:rPr lang="ru-RU" sz="2800" i="1" dirty="0" smtClean="0"/>
              <a:t>. Але </a:t>
            </a:r>
            <a:r>
              <a:rPr lang="ru-RU" sz="2800" i="1" dirty="0" err="1" smtClean="0"/>
              <a:t>найважливішим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є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любов</a:t>
            </a:r>
            <a:r>
              <a:rPr lang="ru-RU" sz="2800" i="1" dirty="0" smtClean="0"/>
              <a:t> до </a:t>
            </a:r>
            <a:r>
              <a:rPr lang="ru-RU" sz="2800" i="1" dirty="0" err="1" smtClean="0"/>
              <a:t>дитини</a:t>
            </a:r>
            <a:r>
              <a:rPr lang="ru-RU" sz="2800" i="1" dirty="0" smtClean="0"/>
              <a:t>. </a:t>
            </a:r>
            <a:r>
              <a:rPr lang="ru-RU" sz="2800" i="1" dirty="0" err="1" smtClean="0"/>
              <a:t>Найвища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цінність</a:t>
            </a:r>
            <a:r>
              <a:rPr lang="ru-RU" sz="2800" i="1" dirty="0" smtClean="0"/>
              <a:t> – </a:t>
            </a:r>
            <a:r>
              <a:rPr lang="ru-RU" sz="2800" i="1" dirty="0" err="1" smtClean="0"/>
              <a:t>особистість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учня</a:t>
            </a:r>
            <a:r>
              <a:rPr lang="ru-RU" i="1" dirty="0" smtClean="0"/>
              <a:t>.</a:t>
            </a:r>
            <a:endParaRPr lang="ru-RU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70C0"/>
                </a:solidFill>
              </a:rPr>
              <a:t>Навчально-методична </a:t>
            </a:r>
            <a:r>
              <a:rPr lang="uk-UA" b="1" dirty="0">
                <a:solidFill>
                  <a:srgbClr val="0070C0"/>
                </a:solidFill>
              </a:rPr>
              <a:t>діяльність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7400" y="1600200"/>
            <a:ext cx="6629400" cy="4525963"/>
          </a:xfrm>
        </p:spPr>
        <p:txBody>
          <a:bodyPr>
            <a:normAutofit fontScale="70000" lnSpcReduction="20000"/>
          </a:bodyPr>
          <a:lstStyle/>
          <a:p>
            <a:r>
              <a:rPr lang="uk-UA" b="1" dirty="0">
                <a:solidFill>
                  <a:srgbClr val="0000FF"/>
                </a:solidFill>
              </a:rPr>
              <a:t>Керівник шкільного методичного об’єднання </a:t>
            </a:r>
            <a:r>
              <a:rPr lang="uk-UA" b="1" dirty="0" smtClean="0">
                <a:solidFill>
                  <a:srgbClr val="0000FF"/>
                </a:solidFill>
              </a:rPr>
              <a:t>вчителів суспільно-гуманітарного циклу</a:t>
            </a:r>
            <a:endParaRPr lang="uk-UA" b="1" dirty="0">
              <a:solidFill>
                <a:srgbClr val="0000FF"/>
              </a:solidFill>
            </a:endParaRPr>
          </a:p>
          <a:p>
            <a:pPr>
              <a:buNone/>
            </a:pPr>
            <a:endParaRPr lang="uk-UA" b="1" dirty="0">
              <a:solidFill>
                <a:srgbClr val="0000FF"/>
              </a:solidFill>
            </a:endParaRPr>
          </a:p>
          <a:p>
            <a:r>
              <a:rPr lang="uk-UA" b="1" dirty="0">
                <a:solidFill>
                  <a:srgbClr val="0000FF"/>
                </a:solidFill>
              </a:rPr>
              <a:t>Робота з обдарованими учнями</a:t>
            </a:r>
          </a:p>
          <a:p>
            <a:endParaRPr lang="uk-UA" b="1" dirty="0">
              <a:solidFill>
                <a:srgbClr val="0000FF"/>
              </a:solidFill>
            </a:endParaRPr>
          </a:p>
          <a:p>
            <a:r>
              <a:rPr lang="uk-UA" b="1" dirty="0">
                <a:solidFill>
                  <a:srgbClr val="0000FF"/>
                </a:solidFill>
              </a:rPr>
              <a:t>Відпрацювання технології методу проектів та методу критичного мислення </a:t>
            </a:r>
            <a:r>
              <a:rPr lang="uk-UA" b="1" dirty="0" smtClean="0">
                <a:solidFill>
                  <a:srgbClr val="0000FF"/>
                </a:solidFill>
              </a:rPr>
              <a:t>у формуванні читацької культури з </a:t>
            </a:r>
            <a:r>
              <a:rPr lang="uk-UA" b="1" dirty="0">
                <a:solidFill>
                  <a:srgbClr val="0000FF"/>
                </a:solidFill>
              </a:rPr>
              <a:t>використанням </a:t>
            </a:r>
            <a:r>
              <a:rPr lang="uk-UA" b="1" dirty="0" smtClean="0">
                <a:solidFill>
                  <a:srgbClr val="0000FF"/>
                </a:solidFill>
              </a:rPr>
              <a:t>ІКТ</a:t>
            </a:r>
            <a:endParaRPr lang="uk-UA" b="1" dirty="0">
              <a:solidFill>
                <a:srgbClr val="0000FF"/>
              </a:solidFill>
            </a:endParaRPr>
          </a:p>
          <a:p>
            <a:endParaRPr lang="uk-UA" b="1" dirty="0">
              <a:solidFill>
                <a:srgbClr val="0000FF"/>
              </a:solidFill>
            </a:endParaRPr>
          </a:p>
          <a:p>
            <a:r>
              <a:rPr lang="uk-UA" b="1" dirty="0">
                <a:solidFill>
                  <a:srgbClr val="0000FF"/>
                </a:solidFill>
              </a:rPr>
              <a:t>Підготовка учнів до участі у предметних </a:t>
            </a:r>
            <a:r>
              <a:rPr lang="uk-UA" b="1" dirty="0" smtClean="0">
                <a:solidFill>
                  <a:srgbClr val="0000FF"/>
                </a:solidFill>
              </a:rPr>
              <a:t>олімпіадах</a:t>
            </a:r>
            <a:endParaRPr lang="uk-UA" b="1" dirty="0">
              <a:solidFill>
                <a:srgbClr val="0000FF"/>
              </a:solidFill>
            </a:endParaRPr>
          </a:p>
          <a:p>
            <a:endParaRPr lang="uk-UA" b="1" dirty="0">
              <a:solidFill>
                <a:srgbClr val="0000FF"/>
              </a:solidFill>
            </a:endParaRPr>
          </a:p>
          <a:p>
            <a:r>
              <a:rPr lang="uk-UA" b="1" dirty="0">
                <a:solidFill>
                  <a:srgbClr val="0000FF"/>
                </a:solidFill>
              </a:rPr>
              <a:t>Застосування мультимедійних засобів </a:t>
            </a:r>
            <a:r>
              <a:rPr lang="uk-UA" b="1" dirty="0" smtClean="0">
                <a:solidFill>
                  <a:srgbClr val="0000FF"/>
                </a:solidFill>
              </a:rPr>
              <a:t>навчання</a:t>
            </a:r>
            <a:endParaRPr lang="uk-UA" b="1" dirty="0">
              <a:solidFill>
                <a:srgbClr val="0000FF"/>
              </a:solidFill>
            </a:endParaRPr>
          </a:p>
          <a:p>
            <a:endParaRPr lang="uk-UA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844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0" y="228600"/>
            <a:ext cx="6096000" cy="1162050"/>
          </a:xfrm>
        </p:spPr>
        <p:txBody>
          <a:bodyPr/>
          <a:lstStyle/>
          <a:p>
            <a:pPr algn="ctr"/>
            <a:r>
              <a:rPr lang="ru-RU" dirty="0" err="1"/>
              <a:t>Працюючи</a:t>
            </a:r>
            <a:r>
              <a:rPr lang="ru-RU" dirty="0"/>
              <a:t> </a:t>
            </a:r>
            <a:r>
              <a:rPr lang="ru-RU" dirty="0" err="1" smtClean="0"/>
              <a:t>вчителем</a:t>
            </a:r>
            <a:r>
              <a:rPr lang="ru-RU" dirty="0" smtClean="0"/>
              <a:t>,  </a:t>
            </a:r>
            <a:r>
              <a:rPr lang="ru-RU" dirty="0"/>
              <a:t>ставлю перед собою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: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743200" y="1676400"/>
            <a:ext cx="6172200" cy="4995863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1600" b="1" dirty="0" smtClean="0"/>
              <a:t>Високий </a:t>
            </a:r>
            <a:r>
              <a:rPr lang="uk-UA" sz="1600" b="1" dirty="0"/>
              <a:t>професіоналізм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1600" b="1" dirty="0"/>
              <a:t>Л</a:t>
            </a:r>
            <a:r>
              <a:rPr lang="uk-UA" sz="1600" b="1" dirty="0" smtClean="0"/>
              <a:t>юбов </a:t>
            </a:r>
            <a:r>
              <a:rPr lang="uk-UA" sz="1600" b="1" dirty="0"/>
              <a:t>та повага до дітей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1600" b="1" dirty="0"/>
              <a:t>П</a:t>
            </a:r>
            <a:r>
              <a:rPr lang="uk-UA" sz="1600" b="1" dirty="0" smtClean="0"/>
              <a:t>орядність</a:t>
            </a:r>
            <a:endParaRPr lang="uk-UA" sz="16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1600" b="1" dirty="0"/>
              <a:t>П</a:t>
            </a:r>
            <a:r>
              <a:rPr lang="uk-UA" sz="1600" b="1" dirty="0" smtClean="0"/>
              <a:t>остійне </a:t>
            </a:r>
            <a:r>
              <a:rPr lang="uk-UA" sz="1600" b="1" dirty="0"/>
              <a:t>самовдосконалення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1600" b="1" dirty="0"/>
              <a:t>В</a:t>
            </a:r>
            <a:r>
              <a:rPr lang="uk-UA" sz="1600" b="1" dirty="0" smtClean="0"/>
              <a:t>ивчення </a:t>
            </a:r>
            <a:r>
              <a:rPr lang="uk-UA" sz="1600" b="1" dirty="0"/>
              <a:t>передового педагогічного досвіду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1600" b="1" dirty="0"/>
              <a:t>П</a:t>
            </a:r>
            <a:r>
              <a:rPr lang="uk-UA" sz="1600" b="1" dirty="0" smtClean="0"/>
              <a:t>ерш</a:t>
            </a:r>
            <a:r>
              <a:rPr lang="uk-UA" sz="1600" b="1" dirty="0"/>
              <a:t>, ніж вимагати від інших, робити </a:t>
            </a:r>
            <a:r>
              <a:rPr lang="uk-UA" sz="1600" b="1" dirty="0" smtClean="0"/>
              <a:t>самооцінку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1600" b="1" dirty="0" smtClean="0"/>
              <a:t>Створення </a:t>
            </a:r>
            <a:r>
              <a:rPr lang="uk-UA" sz="1600" b="1" dirty="0"/>
              <a:t>системи заохочування учнів до творчої </a:t>
            </a:r>
            <a:r>
              <a:rPr lang="uk-UA" sz="1600" b="1" dirty="0" smtClean="0"/>
              <a:t>діяльності</a:t>
            </a:r>
            <a:endParaRPr lang="uk-UA" sz="16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1600" b="1" dirty="0" smtClean="0"/>
              <a:t>Створення </a:t>
            </a:r>
            <a:r>
              <a:rPr lang="uk-UA" sz="1600" b="1" dirty="0"/>
              <a:t>сприятливих умов навчання </a:t>
            </a:r>
            <a:r>
              <a:rPr lang="uk-UA" sz="1600" b="1" dirty="0" smtClean="0"/>
              <a:t>учневі</a:t>
            </a:r>
            <a:endParaRPr lang="uk-UA" sz="16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1600" b="1" dirty="0"/>
              <a:t>Бачити в учнях усе найкраще і стимулювати їх до творчої </a:t>
            </a:r>
            <a:r>
              <a:rPr lang="uk-UA" sz="1600" b="1" dirty="0" smtClean="0"/>
              <a:t>співпраці</a:t>
            </a:r>
            <a:endParaRPr lang="uk-UA" sz="16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1600" b="1" dirty="0"/>
              <a:t>Переконати учнів що без навчання неможливо стати ЛЮДИНОЮ, що навчання – це робота, яка починається в школі і закінчується </a:t>
            </a:r>
            <a:r>
              <a:rPr lang="uk-UA" sz="1600" b="1" dirty="0" smtClean="0"/>
              <a:t>вдома</a:t>
            </a:r>
            <a:endParaRPr lang="uk-UA" sz="16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1600" b="1" dirty="0"/>
              <a:t>Не навчати всьому одразу, а допомогти учням учитися </a:t>
            </a:r>
            <a:r>
              <a:rPr lang="uk-UA" sz="1600" b="1" dirty="0" smtClean="0"/>
              <a:t>самостійно</a:t>
            </a:r>
            <a:endParaRPr lang="uk-UA" sz="16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1600" b="1" dirty="0"/>
              <a:t>Учень має зрозуміти, що оцінка – фактор суб'єктивний, а вміння мислити – путівка у </a:t>
            </a:r>
            <a:r>
              <a:rPr lang="uk-UA" sz="1600" b="1" dirty="0" smtClean="0"/>
              <a:t>творче, </a:t>
            </a:r>
            <a:r>
              <a:rPr lang="uk-UA" sz="1600" b="1" dirty="0"/>
              <a:t>цікаве плідне </a:t>
            </a:r>
            <a:r>
              <a:rPr lang="uk-UA" sz="1600" b="1" dirty="0" smtClean="0"/>
              <a:t>майбутнє</a:t>
            </a:r>
            <a:endParaRPr lang="uk-UA" sz="1600" b="1" dirty="0" smtClean="0"/>
          </a:p>
          <a:p>
            <a:pPr>
              <a:lnSpc>
                <a:spcPct val="120000"/>
              </a:lnSpc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63234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свиток 2"/>
          <p:cNvSpPr/>
          <p:nvPr/>
        </p:nvSpPr>
        <p:spPr>
          <a:xfrm rot="21211341">
            <a:off x="167697" y="269223"/>
            <a:ext cx="4970878" cy="3500151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Вертикальный свиток 3"/>
          <p:cNvSpPr/>
          <p:nvPr/>
        </p:nvSpPr>
        <p:spPr>
          <a:xfrm rot="640229">
            <a:off x="5029200" y="228600"/>
            <a:ext cx="4114800" cy="3200400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104" name="Picture 8" descr="D:\Новая папка\MAMA\IMG_43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762001"/>
            <a:ext cx="3053389" cy="2236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ертикальный свиток 4"/>
          <p:cNvSpPr/>
          <p:nvPr/>
        </p:nvSpPr>
        <p:spPr>
          <a:xfrm>
            <a:off x="3276600" y="3396953"/>
            <a:ext cx="4370720" cy="3200400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121" name="Picture 1" descr="C:\Users\Admin\Desktop\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15551">
            <a:off x="736374" y="894872"/>
            <a:ext cx="3886200" cy="2489484"/>
          </a:xfrm>
          <a:prstGeom prst="rect">
            <a:avLst/>
          </a:prstGeom>
          <a:noFill/>
        </p:spPr>
      </p:pic>
      <p:pic>
        <p:nvPicPr>
          <p:cNvPr id="5122" name="Picture 2" descr="C:\Users\Admin\Desktop\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581400"/>
            <a:ext cx="4572000" cy="30907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510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E:\Новая папка\IMG_20210224_1413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294609">
            <a:off x="382810" y="703908"/>
            <a:ext cx="3909138" cy="2816780"/>
          </a:xfrm>
          <a:prstGeom prst="rect">
            <a:avLst/>
          </a:prstGeom>
          <a:noFill/>
        </p:spPr>
      </p:pic>
      <p:pic>
        <p:nvPicPr>
          <p:cNvPr id="35843" name="Picture 3" descr="E:\Новая папка\IMG_20210224_1415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15325">
            <a:off x="5056691" y="615725"/>
            <a:ext cx="3606286" cy="2609627"/>
          </a:xfrm>
          <a:prstGeom prst="rect">
            <a:avLst/>
          </a:prstGeom>
          <a:noFill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799" y="3733800"/>
            <a:ext cx="4515019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69177">
            <a:off x="3079256" y="4516447"/>
            <a:ext cx="5456237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7" name="Picture 1" descr="E:\РАБОТА\мой класс 2019-2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28600"/>
            <a:ext cx="4928135" cy="365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0805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10200" y="3441680"/>
            <a:ext cx="3508008" cy="3416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світі багато професій, </a:t>
            </a:r>
          </a:p>
          <a:p>
            <a:r>
              <a:rPr lang="uk-UA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Але серед них є одна, </a:t>
            </a:r>
          </a:p>
          <a:p>
            <a:r>
              <a:rPr lang="uk-UA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Котра вглиб коріння пустила </a:t>
            </a:r>
          </a:p>
          <a:p>
            <a:r>
              <a:rPr lang="uk-UA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Велику жагу пізнання. </a:t>
            </a:r>
          </a:p>
          <a:p>
            <a:r>
              <a:rPr lang="uk-UA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Тебе поєднала навіки, </a:t>
            </a:r>
          </a:p>
          <a:p>
            <a:r>
              <a:rPr lang="uk-UA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Душі твоїй засіб дала </a:t>
            </a:r>
          </a:p>
          <a:p>
            <a:r>
              <a:rPr lang="uk-UA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Безмежна любов до дитини, </a:t>
            </a:r>
          </a:p>
          <a:p>
            <a:r>
              <a:rPr lang="uk-UA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Коли йде віддача сповна. </a:t>
            </a:r>
          </a:p>
          <a:p>
            <a:r>
              <a:rPr lang="uk-UA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 нива твоя зародила, </a:t>
            </a:r>
          </a:p>
          <a:p>
            <a:r>
              <a:rPr lang="uk-UA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Й жнива вже збирати пора. </a:t>
            </a:r>
          </a:p>
          <a:p>
            <a:r>
              <a:rPr lang="uk-UA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Ти — вчитель. Яке ж бо це диво!</a:t>
            </a:r>
          </a:p>
          <a:p>
            <a:r>
              <a:rPr lang="uk-UA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Сіяч </a:t>
            </a:r>
            <a:r>
              <a:rPr lang="uk-UA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ти нового життя.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t="28278" r="5141"/>
          <a:stretch>
            <a:fillRect/>
          </a:stretch>
        </p:blipFill>
        <p:spPr bwMode="auto">
          <a:xfrm>
            <a:off x="3037968" y="0"/>
            <a:ext cx="5306031" cy="3388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6000" y="457200"/>
            <a:ext cx="6629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srgbClr val="009900"/>
                </a:solidFill>
              </a:rPr>
              <a:t>Освіта</a:t>
            </a:r>
            <a:r>
              <a:rPr lang="ru-RU" sz="2800" dirty="0" smtClean="0">
                <a:solidFill>
                  <a:srgbClr val="C00000"/>
                </a:solidFill>
              </a:rPr>
              <a:t>: </a:t>
            </a:r>
            <a:r>
              <a:rPr lang="ru-RU" sz="2800" dirty="0" smtClean="0">
                <a:solidFill>
                  <a:srgbClr val="C00000"/>
                </a:solidFill>
              </a:rPr>
              <a:t> 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вища</a:t>
            </a:r>
            <a:endParaRPr lang="ru-RU" sz="2800" dirty="0" smtClean="0">
              <a:solidFill>
                <a:srgbClr val="C00000"/>
              </a:solidFill>
            </a:endParaRPr>
          </a:p>
          <a:p>
            <a:r>
              <a:rPr lang="ru-RU" sz="2800" dirty="0" smtClean="0">
                <a:solidFill>
                  <a:srgbClr val="009900"/>
                </a:solidFill>
              </a:rPr>
              <a:t>ВНЗ</a:t>
            </a:r>
            <a:r>
              <a:rPr lang="ru-RU" sz="2800" dirty="0" smtClean="0">
                <a:solidFill>
                  <a:srgbClr val="C00000"/>
                </a:solidFill>
              </a:rPr>
              <a:t>: </a:t>
            </a:r>
            <a:r>
              <a:rPr lang="ru-RU" sz="2800" dirty="0" smtClean="0">
                <a:solidFill>
                  <a:srgbClr val="C00000"/>
                </a:solidFill>
              </a:rPr>
              <a:t>     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Миколаївський</a:t>
            </a:r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державний</a:t>
            </a:r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</a:rPr>
              <a:t>         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університет</a:t>
            </a:r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ім</a:t>
            </a:r>
            <a:r>
              <a:rPr lang="ru-RU" sz="2800" b="1" i="1" dirty="0" smtClean="0">
                <a:solidFill>
                  <a:srgbClr val="C00000"/>
                </a:solidFill>
              </a:rPr>
              <a:t>.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В.О.Сухомлинського</a:t>
            </a:r>
            <a:endParaRPr lang="ru-RU" sz="2800" dirty="0" smtClean="0">
              <a:solidFill>
                <a:srgbClr val="C00000"/>
              </a:solidFill>
            </a:endParaRPr>
          </a:p>
          <a:p>
            <a:r>
              <a:rPr lang="ru-RU" sz="2800" dirty="0" smtClean="0">
                <a:solidFill>
                  <a:srgbClr val="C00000"/>
                </a:solidFill>
              </a:rPr>
              <a:t> </a:t>
            </a:r>
            <a:r>
              <a:rPr lang="ru-RU" sz="2800" dirty="0" err="1" smtClean="0">
                <a:solidFill>
                  <a:srgbClr val="009900"/>
                </a:solidFill>
              </a:rPr>
              <a:t>Спеціальність</a:t>
            </a:r>
            <a:r>
              <a:rPr lang="ru-RU" sz="2800" dirty="0" smtClean="0">
                <a:solidFill>
                  <a:srgbClr val="C00000"/>
                </a:solidFill>
              </a:rPr>
              <a:t>: </a:t>
            </a:r>
            <a:r>
              <a:rPr lang="ru-RU" sz="2800" dirty="0" smtClean="0">
                <a:solidFill>
                  <a:srgbClr val="C00000"/>
                </a:solidFill>
              </a:rPr>
              <a:t> 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вчитель</a:t>
            </a:r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російської</a:t>
            </a:r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мови</a:t>
            </a:r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</a:rPr>
              <a:t>     та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зарубіжної</a:t>
            </a:r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літератури</a:t>
            </a:r>
            <a:endParaRPr lang="ru-RU" sz="2800" dirty="0" smtClean="0">
              <a:solidFill>
                <a:srgbClr val="C00000"/>
              </a:solidFill>
            </a:endParaRPr>
          </a:p>
          <a:p>
            <a:r>
              <a:rPr lang="ru-RU" sz="2800" dirty="0" smtClean="0">
                <a:solidFill>
                  <a:srgbClr val="C00000"/>
                </a:solidFill>
              </a:rPr>
              <a:t> </a:t>
            </a:r>
            <a:r>
              <a:rPr lang="ru-RU" sz="2800" dirty="0" smtClean="0">
                <a:solidFill>
                  <a:srgbClr val="009900"/>
                </a:solidFill>
              </a:rPr>
              <a:t>Посада</a:t>
            </a:r>
            <a:r>
              <a:rPr lang="ru-RU" sz="2800" dirty="0" smtClean="0">
                <a:solidFill>
                  <a:srgbClr val="C00000"/>
                </a:solidFill>
              </a:rPr>
              <a:t>: </a:t>
            </a:r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</a:rPr>
              <a:t>  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вчитель</a:t>
            </a:r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російської</a:t>
            </a:r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мови</a:t>
            </a:r>
            <a:r>
              <a:rPr lang="ru-RU" sz="2800" b="1" i="1" dirty="0" smtClean="0">
                <a:solidFill>
                  <a:srgbClr val="C00000"/>
                </a:solidFill>
              </a:rPr>
              <a:t> та </a:t>
            </a:r>
            <a:r>
              <a:rPr lang="ru-RU" sz="2800" b="1" i="1" dirty="0" smtClean="0">
                <a:solidFill>
                  <a:srgbClr val="C00000"/>
                </a:solidFill>
              </a:rPr>
              <a:t>  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зарубіжної</a:t>
            </a:r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літератури</a:t>
            </a:r>
            <a:endParaRPr lang="ru-RU" sz="2800" dirty="0" smtClean="0">
              <a:solidFill>
                <a:srgbClr val="C00000"/>
              </a:solidFill>
            </a:endParaRPr>
          </a:p>
          <a:p>
            <a:r>
              <a:rPr lang="ru-RU" sz="2800" dirty="0" smtClean="0">
                <a:solidFill>
                  <a:srgbClr val="C00000"/>
                </a:solidFill>
              </a:rPr>
              <a:t> </a:t>
            </a:r>
            <a:r>
              <a:rPr lang="ru-RU" sz="2800" dirty="0" err="1" smtClean="0">
                <a:solidFill>
                  <a:srgbClr val="009900"/>
                </a:solidFill>
              </a:rPr>
              <a:t>Кваліфікація</a:t>
            </a:r>
            <a:r>
              <a:rPr lang="ru-RU" sz="2800" dirty="0" smtClean="0">
                <a:solidFill>
                  <a:srgbClr val="C00000"/>
                </a:solidFill>
              </a:rPr>
              <a:t>: </a:t>
            </a:r>
            <a:r>
              <a:rPr lang="ru-RU" sz="2800" dirty="0" smtClean="0">
                <a:solidFill>
                  <a:srgbClr val="C00000"/>
                </a:solidFill>
              </a:rPr>
              <a:t>  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спеціаліст</a:t>
            </a:r>
            <a:r>
              <a:rPr lang="ru-RU" sz="2800" b="1" i="1" dirty="0" smtClean="0">
                <a:solidFill>
                  <a:srgbClr val="C00000"/>
                </a:solidFill>
              </a:rPr>
              <a:t> ІІ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кваліфікаційної</a:t>
            </a:r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категорії</a:t>
            </a:r>
            <a:endParaRPr lang="ru-RU" sz="2800" dirty="0" smtClean="0">
              <a:solidFill>
                <a:srgbClr val="C00000"/>
              </a:solidFill>
            </a:endParaRPr>
          </a:p>
          <a:p>
            <a:r>
              <a:rPr lang="ru-RU" sz="2800" dirty="0" err="1" smtClean="0">
                <a:solidFill>
                  <a:srgbClr val="009900"/>
                </a:solidFill>
              </a:rPr>
              <a:t>Загальний</a:t>
            </a:r>
            <a:r>
              <a:rPr lang="ru-RU" sz="2800" dirty="0" smtClean="0">
                <a:solidFill>
                  <a:srgbClr val="009900"/>
                </a:solidFill>
              </a:rPr>
              <a:t> </a:t>
            </a:r>
            <a:r>
              <a:rPr lang="ru-RU" sz="2800" dirty="0" err="1" smtClean="0">
                <a:solidFill>
                  <a:srgbClr val="009900"/>
                </a:solidFill>
              </a:rPr>
              <a:t>педстаж</a:t>
            </a:r>
            <a:r>
              <a:rPr lang="ru-RU" sz="2800" dirty="0" smtClean="0">
                <a:solidFill>
                  <a:srgbClr val="C00000"/>
                </a:solidFill>
              </a:rPr>
              <a:t>: </a:t>
            </a:r>
            <a:r>
              <a:rPr lang="ru-RU" sz="2800" dirty="0" smtClean="0">
                <a:solidFill>
                  <a:srgbClr val="C00000"/>
                </a:solidFill>
              </a:rPr>
              <a:t>    </a:t>
            </a:r>
            <a:r>
              <a:rPr lang="ru-RU" sz="2800" b="1" i="1" dirty="0" smtClean="0">
                <a:solidFill>
                  <a:srgbClr val="C00000"/>
                </a:solidFill>
              </a:rPr>
              <a:t>15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років</a:t>
            </a:r>
            <a:endParaRPr lang="ru-RU" sz="2800" dirty="0" smtClean="0">
              <a:solidFill>
                <a:srgbClr val="C00000"/>
              </a:solidFill>
            </a:endParaRPr>
          </a:p>
          <a:p>
            <a:r>
              <a:rPr lang="ru-RU" sz="2800" dirty="0" err="1" smtClean="0">
                <a:solidFill>
                  <a:srgbClr val="009900"/>
                </a:solidFill>
              </a:rPr>
              <a:t>Підвищення</a:t>
            </a:r>
            <a:r>
              <a:rPr lang="ru-RU" sz="2800" dirty="0" smtClean="0">
                <a:solidFill>
                  <a:srgbClr val="009900"/>
                </a:solidFill>
              </a:rPr>
              <a:t> </a:t>
            </a:r>
            <a:r>
              <a:rPr lang="ru-RU" sz="2800" dirty="0" err="1" smtClean="0">
                <a:solidFill>
                  <a:srgbClr val="009900"/>
                </a:solidFill>
              </a:rPr>
              <a:t>кваліфікації</a:t>
            </a:r>
            <a:r>
              <a:rPr lang="ru-RU" sz="2800" dirty="0" smtClean="0">
                <a:solidFill>
                  <a:srgbClr val="C00000"/>
                </a:solidFill>
              </a:rPr>
              <a:t>: </a:t>
            </a:r>
            <a:r>
              <a:rPr lang="ru-RU" sz="2800" dirty="0" smtClean="0">
                <a:solidFill>
                  <a:srgbClr val="C00000"/>
                </a:solidFill>
              </a:rPr>
              <a:t>   </a:t>
            </a:r>
            <a:r>
              <a:rPr lang="ru-RU" sz="2800" b="1" i="1" dirty="0" smtClean="0">
                <a:solidFill>
                  <a:srgbClr val="C00000"/>
                </a:solidFill>
              </a:rPr>
              <a:t>2018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рік</a:t>
            </a:r>
            <a:r>
              <a:rPr lang="ru-RU" sz="2800" b="1" i="1" dirty="0" smtClean="0">
                <a:solidFill>
                  <a:srgbClr val="C00000"/>
                </a:solidFill>
              </a:rPr>
              <a:t>,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свідоцтво</a:t>
            </a:r>
            <a:r>
              <a:rPr lang="ru-RU" sz="2800" b="1" i="1" dirty="0" smtClean="0">
                <a:solidFill>
                  <a:srgbClr val="C00000"/>
                </a:solidFill>
              </a:rPr>
              <a:t> №</a:t>
            </a:r>
            <a:r>
              <a:rPr lang="ru-RU" sz="2800" b="1" i="1" dirty="0" smtClean="0">
                <a:solidFill>
                  <a:srgbClr val="C00000"/>
                </a:solidFill>
              </a:rPr>
              <a:t>1375-18</a:t>
            </a:r>
            <a:endParaRPr lang="ru-RU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У 2007 </a:t>
            </a:r>
            <a:r>
              <a:rPr lang="ru-RU" i="1" dirty="0" err="1" smtClean="0"/>
              <a:t>році</a:t>
            </a:r>
            <a:r>
              <a:rPr lang="ru-RU" i="1" dirty="0" smtClean="0"/>
              <a:t> </a:t>
            </a:r>
            <a:r>
              <a:rPr lang="ru-RU" i="1" dirty="0" err="1" smtClean="0"/>
              <a:t>успішно</a:t>
            </a:r>
            <a:r>
              <a:rPr lang="ru-RU" i="1" dirty="0" smtClean="0"/>
              <a:t> </a:t>
            </a:r>
            <a:r>
              <a:rPr lang="ru-RU" i="1" dirty="0" err="1" smtClean="0"/>
              <a:t>пройшла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err="1" smtClean="0"/>
              <a:t>курси</a:t>
            </a:r>
            <a:r>
              <a:rPr lang="ru-RU" i="1" dirty="0" smtClean="0"/>
              <a:t> за </a:t>
            </a:r>
            <a:r>
              <a:rPr lang="ru-RU" i="1" dirty="0" err="1" smtClean="0"/>
              <a:t>програмою</a:t>
            </a:r>
            <a:r>
              <a:rPr lang="ru-RU" i="1" dirty="0" smtClean="0"/>
              <a:t> </a:t>
            </a:r>
            <a:r>
              <a:rPr lang="en-US" i="1" dirty="0" smtClean="0"/>
              <a:t>Intel®</a:t>
            </a:r>
            <a:br>
              <a:rPr lang="en-US" i="1" dirty="0" smtClean="0"/>
            </a:br>
            <a:r>
              <a:rPr lang="ru-RU" i="1" dirty="0" smtClean="0"/>
              <a:t>«</a:t>
            </a:r>
            <a:r>
              <a:rPr lang="ru-RU" i="1" dirty="0" err="1" smtClean="0"/>
              <a:t>Навчання</a:t>
            </a:r>
            <a:r>
              <a:rPr lang="ru-RU" i="1" dirty="0" smtClean="0"/>
              <a:t> для </a:t>
            </a:r>
            <a:r>
              <a:rPr lang="ru-RU" i="1" dirty="0" err="1" smtClean="0"/>
              <a:t>майбутнього</a:t>
            </a:r>
            <a:r>
              <a:rPr lang="ru-RU" i="1" dirty="0" smtClean="0"/>
              <a:t>»</a:t>
            </a:r>
            <a:endParaRPr lang="ru-RU" dirty="0"/>
          </a:p>
        </p:txBody>
      </p:sp>
      <p:pic>
        <p:nvPicPr>
          <p:cNvPr id="31746" name="Picture 2" descr="E:\Новая папка\IMG_20210327_1452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299545" y="1872656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00FF"/>
                </a:solidFill>
              </a:rPr>
              <a:t>Сертифікати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327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48560"/>
            <a:ext cx="3276600" cy="463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905000"/>
            <a:ext cx="3352800" cy="4744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00FF"/>
                </a:solidFill>
              </a:rPr>
              <a:t>Подяки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7444" y="1676400"/>
            <a:ext cx="3393811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76400"/>
            <a:ext cx="3352800" cy="474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0" y="4191000"/>
            <a:ext cx="5486400" cy="1841182"/>
          </a:xfrm>
        </p:spPr>
        <p:txBody>
          <a:bodyPr>
            <a:noAutofit/>
          </a:bodyPr>
          <a:lstStyle/>
          <a:p>
            <a:r>
              <a:rPr lang="uk-UA" dirty="0" smtClean="0"/>
              <a:t>-</a:t>
            </a:r>
            <a:r>
              <a:rPr lang="uk-UA" b="0" dirty="0" smtClean="0"/>
              <a:t>  Де все твоє багатство і всі твої володіння? – запитав Діогена правитель.</a:t>
            </a:r>
            <a:br>
              <a:rPr lang="uk-UA" b="0" dirty="0" smtClean="0"/>
            </a:br>
            <a:r>
              <a:rPr lang="uk-UA" dirty="0" smtClean="0"/>
              <a:t>- </a:t>
            </a:r>
            <a:r>
              <a:rPr lang="uk-UA" b="0" dirty="0" smtClean="0"/>
              <a:t>У них, - відповів Діоген, показуючи на своїх численних учнів и послідовників.</a:t>
            </a:r>
            <a:endParaRPr lang="uk-UA" b="0" i="1" dirty="0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2514599" y="330761"/>
            <a:ext cx="6359525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Педагогічне кредо</a:t>
            </a:r>
            <a:r>
              <a:rPr lang="uk-UA" sz="4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3200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Посередній учитель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розповідає,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Хороший учитель  пояснює,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Кращий  учитель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демонструє,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Великий учитель  надихає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…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694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152400"/>
            <a:ext cx="3276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Щоб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підготувати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дитину</a:t>
            </a:r>
            <a:r>
              <a:rPr lang="ru-RU" b="1" i="1" dirty="0">
                <a:solidFill>
                  <a:srgbClr val="002060"/>
                </a:solidFill>
              </a:rPr>
              <a:t> духовно </a:t>
            </a:r>
            <a:endParaRPr lang="ru-RU" b="1" i="1" dirty="0" smtClean="0">
              <a:solidFill>
                <a:srgbClr val="002060"/>
              </a:solidFill>
            </a:endParaRPr>
          </a:p>
          <a:p>
            <a:pPr algn="r"/>
            <a:r>
              <a:rPr lang="ru-RU" b="1" i="1" dirty="0" smtClean="0">
                <a:solidFill>
                  <a:srgbClr val="002060"/>
                </a:solidFill>
              </a:rPr>
              <a:t>до </a:t>
            </a:r>
            <a:r>
              <a:rPr lang="ru-RU" b="1" i="1" dirty="0" err="1">
                <a:solidFill>
                  <a:srgbClr val="002060"/>
                </a:solidFill>
              </a:rPr>
              <a:t>самостійного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життя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endParaRPr lang="ru-RU" b="1" i="1" dirty="0" smtClean="0">
              <a:solidFill>
                <a:srgbClr val="002060"/>
              </a:solidFill>
            </a:endParaRPr>
          </a:p>
          <a:p>
            <a:pPr algn="r"/>
            <a:r>
              <a:rPr lang="ru-RU" b="1" i="1" dirty="0" smtClean="0">
                <a:solidFill>
                  <a:srgbClr val="002060"/>
                </a:solidFill>
              </a:rPr>
              <a:t>треба </a:t>
            </a:r>
            <a:r>
              <a:rPr lang="ru-RU" b="1" i="1" dirty="0">
                <a:solidFill>
                  <a:srgbClr val="002060"/>
                </a:solidFill>
              </a:rPr>
              <a:t>ввести </a:t>
            </a:r>
            <a:r>
              <a:rPr lang="ru-RU" b="1" i="1" dirty="0" err="1">
                <a:solidFill>
                  <a:srgbClr val="002060"/>
                </a:solidFill>
              </a:rPr>
              <a:t>її</a:t>
            </a:r>
            <a:r>
              <a:rPr lang="ru-RU" b="1" i="1" dirty="0">
                <a:solidFill>
                  <a:srgbClr val="002060"/>
                </a:solidFill>
              </a:rPr>
              <a:t> у </a:t>
            </a:r>
            <a:r>
              <a:rPr lang="ru-RU" b="1" i="1" dirty="0" err="1">
                <a:solidFill>
                  <a:srgbClr val="002060"/>
                </a:solidFill>
              </a:rPr>
              <a:t>світ</a:t>
            </a:r>
            <a:r>
              <a:rPr lang="ru-RU" b="1" i="1" dirty="0">
                <a:solidFill>
                  <a:srgbClr val="002060"/>
                </a:solidFill>
              </a:rPr>
              <a:t> книг</a:t>
            </a:r>
            <a:r>
              <a:rPr lang="ru-RU" b="1" i="1" dirty="0" smtClean="0">
                <a:solidFill>
                  <a:srgbClr val="002060"/>
                </a:solidFill>
              </a:rPr>
              <a:t>.                                                                                              </a:t>
            </a:r>
            <a:r>
              <a:rPr lang="ru-RU" b="1" i="1" dirty="0" err="1" smtClean="0">
                <a:solidFill>
                  <a:srgbClr val="002060"/>
                </a:solidFill>
              </a:rPr>
              <a:t>В.Сухомлинський</a:t>
            </a:r>
            <a:endParaRPr lang="uk-UA" b="1" i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91000" y="5181600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       </a:t>
            </a:r>
            <a:r>
              <a:rPr lang="ru-RU" b="1" dirty="0" err="1" smtClean="0">
                <a:solidFill>
                  <a:srgbClr val="002060"/>
                </a:solidFill>
              </a:rPr>
              <a:t>Читач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зовсім</a:t>
            </a:r>
            <a:r>
              <a:rPr lang="ru-RU" b="1" dirty="0" smtClean="0">
                <a:solidFill>
                  <a:srgbClr val="002060"/>
                </a:solidFill>
              </a:rPr>
              <a:t> не той, </a:t>
            </a:r>
            <a:r>
              <a:rPr lang="ru-RU" b="1" dirty="0" err="1" smtClean="0">
                <a:solidFill>
                  <a:srgbClr val="002060"/>
                </a:solidFill>
              </a:rPr>
              <a:t>хто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багато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читає</a:t>
            </a:r>
            <a:r>
              <a:rPr lang="ru-RU" b="1" dirty="0" smtClean="0">
                <a:solidFill>
                  <a:srgbClr val="002060"/>
                </a:solidFill>
              </a:rPr>
              <a:t>, а той, </a:t>
            </a:r>
            <a:r>
              <a:rPr lang="ru-RU" b="1" dirty="0" err="1" smtClean="0">
                <a:solidFill>
                  <a:srgbClr val="002060"/>
                </a:solidFill>
              </a:rPr>
              <a:t>хто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багато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думає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</a:p>
          <a:p>
            <a:r>
              <a:rPr lang="uk-UA" b="1" i="1" dirty="0" smtClean="0">
                <a:solidFill>
                  <a:srgbClr val="002060"/>
                </a:solidFill>
              </a:rPr>
              <a:t>                                                            Євген Ільїн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88183" y="990600"/>
            <a:ext cx="5486400" cy="4093428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Проблемне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питання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над </a:t>
            </a:r>
            <a:r>
              <a:rPr lang="ru-RU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яким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працюю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:</a:t>
            </a:r>
          </a:p>
          <a:p>
            <a:pPr algn="ctr"/>
            <a:endParaRPr lang="en-US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onotype Corsiva" panose="03010101010201010101" pitchFamily="66" charset="0"/>
            </a:endParaRPr>
          </a:p>
          <a:p>
            <a:pPr algn="ctr"/>
            <a:r>
              <a:rPr lang="uk-UA" sz="3600" i="1" dirty="0" smtClean="0">
                <a:solidFill>
                  <a:srgbClr val="0000FF"/>
                </a:solidFill>
              </a:rPr>
              <a:t>Розвиток творчого мислення учнів на          уроках зарубіжної літератури засобами інноваційних технології</a:t>
            </a:r>
            <a:endParaRPr lang="ru-RU" sz="36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633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лнце 2"/>
          <p:cNvSpPr/>
          <p:nvPr/>
        </p:nvSpPr>
        <p:spPr>
          <a:xfrm>
            <a:off x="3200400" y="1816515"/>
            <a:ext cx="3581400" cy="3086100"/>
          </a:xfrm>
          <a:prstGeom prst="sun">
            <a:avLst/>
          </a:prstGeom>
          <a:solidFill>
            <a:srgbClr val="FFFF00"/>
          </a:solidFill>
          <a:effectLst>
            <a:glow rad="139700">
              <a:schemeClr val="accent1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</a:rPr>
              <a:t>Напрями досвіду</a:t>
            </a:r>
            <a:r>
              <a:rPr lang="uk-UA" b="1" dirty="0"/>
              <a:t>: </a:t>
            </a:r>
          </a:p>
        </p:txBody>
      </p:sp>
      <p:sp>
        <p:nvSpPr>
          <p:cNvPr id="5" name="Облако 4"/>
          <p:cNvSpPr/>
          <p:nvPr/>
        </p:nvSpPr>
        <p:spPr>
          <a:xfrm>
            <a:off x="3937812" y="228600"/>
            <a:ext cx="2234387" cy="1543050"/>
          </a:xfrm>
          <a:prstGeom prst="cloud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b="1" dirty="0"/>
              <a:t>підвищення ефективності навчання</a:t>
            </a:r>
            <a:r>
              <a:rPr lang="uk-UA" dirty="0"/>
              <a:t>;</a:t>
            </a:r>
          </a:p>
        </p:txBody>
      </p:sp>
      <p:sp>
        <p:nvSpPr>
          <p:cNvPr id="6" name="Облако 5"/>
          <p:cNvSpPr/>
          <p:nvPr/>
        </p:nvSpPr>
        <p:spPr>
          <a:xfrm>
            <a:off x="6858000" y="2476500"/>
            <a:ext cx="2133600" cy="1624235"/>
          </a:xfrm>
          <a:prstGeom prst="cloud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err="1"/>
              <a:t>виховання</a:t>
            </a:r>
            <a:r>
              <a:rPr lang="ru-RU" sz="1400" b="1" dirty="0"/>
              <a:t> </a:t>
            </a:r>
            <a:r>
              <a:rPr lang="ru-RU" sz="1400" b="1" dirty="0" err="1"/>
              <a:t>культури</a:t>
            </a:r>
            <a:r>
              <a:rPr lang="ru-RU" sz="1400" b="1" dirty="0"/>
              <a:t> </a:t>
            </a:r>
            <a:r>
              <a:rPr lang="ru-RU" sz="1400" b="1" dirty="0" err="1"/>
              <a:t>спілкування</a:t>
            </a:r>
            <a:r>
              <a:rPr lang="ru-RU" sz="1400" b="1" dirty="0"/>
              <a:t> з книжкою</a:t>
            </a:r>
            <a:r>
              <a:rPr lang="ru-RU" sz="1100" b="1" dirty="0"/>
              <a:t>;</a:t>
            </a:r>
            <a:endParaRPr lang="uk-UA" sz="1100" b="1" dirty="0"/>
          </a:p>
        </p:txBody>
      </p:sp>
      <p:sp>
        <p:nvSpPr>
          <p:cNvPr id="7" name="Облако 6"/>
          <p:cNvSpPr/>
          <p:nvPr/>
        </p:nvSpPr>
        <p:spPr>
          <a:xfrm>
            <a:off x="1600200" y="838200"/>
            <a:ext cx="2402126" cy="1638300"/>
          </a:xfrm>
          <a:prstGeom prst="cloud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err="1"/>
              <a:t>уміння</a:t>
            </a:r>
            <a:r>
              <a:rPr lang="ru-RU" sz="1400" b="1" dirty="0"/>
              <a:t> </a:t>
            </a:r>
            <a:r>
              <a:rPr lang="ru-RU" sz="1400" b="1" dirty="0" err="1"/>
              <a:t>сприймати</a:t>
            </a:r>
            <a:r>
              <a:rPr lang="ru-RU" sz="1400" b="1" dirty="0"/>
              <a:t> </a:t>
            </a:r>
            <a:r>
              <a:rPr lang="ru-RU" sz="1400" b="1" dirty="0" err="1"/>
              <a:t>прекрасне</a:t>
            </a:r>
            <a:r>
              <a:rPr lang="ru-RU" sz="1400" b="1" dirty="0"/>
              <a:t> в </a:t>
            </a:r>
            <a:r>
              <a:rPr lang="ru-RU" sz="1400" b="1" dirty="0" err="1"/>
              <a:t>мистецтві</a:t>
            </a:r>
            <a:r>
              <a:rPr lang="ru-RU" sz="1400" b="1" dirty="0"/>
              <a:t> і в </a:t>
            </a:r>
            <a:r>
              <a:rPr lang="ru-RU" sz="1400" b="1" dirty="0" err="1"/>
              <a:t>житті</a:t>
            </a:r>
            <a:r>
              <a:rPr lang="ru-RU" sz="1400" b="1" dirty="0"/>
              <a:t>;</a:t>
            </a:r>
            <a:endParaRPr lang="uk-UA" sz="1400" b="1" dirty="0"/>
          </a:p>
        </p:txBody>
      </p:sp>
      <p:sp>
        <p:nvSpPr>
          <p:cNvPr id="8" name="Облако 7"/>
          <p:cNvSpPr/>
          <p:nvPr/>
        </p:nvSpPr>
        <p:spPr>
          <a:xfrm>
            <a:off x="6172200" y="723900"/>
            <a:ext cx="2667000" cy="1752600"/>
          </a:xfrm>
          <a:prstGeom prst="cloud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err="1"/>
              <a:t>уміння</a:t>
            </a:r>
            <a:r>
              <a:rPr lang="ru-RU" sz="1400" b="1" dirty="0"/>
              <a:t> </a:t>
            </a:r>
            <a:r>
              <a:rPr lang="ru-RU" sz="1400" b="1" dirty="0" err="1"/>
              <a:t>працювати</a:t>
            </a:r>
            <a:r>
              <a:rPr lang="ru-RU" sz="1400" b="1" dirty="0"/>
              <a:t> з </a:t>
            </a:r>
            <a:r>
              <a:rPr lang="ru-RU" sz="1400" b="1" dirty="0" err="1"/>
              <a:t>підручником</a:t>
            </a:r>
            <a:r>
              <a:rPr lang="ru-RU" sz="1400" b="1" dirty="0"/>
              <a:t>, </a:t>
            </a:r>
            <a:r>
              <a:rPr lang="ru-RU" sz="1400" b="1" dirty="0" err="1"/>
              <a:t>довідковою</a:t>
            </a:r>
            <a:r>
              <a:rPr lang="ru-RU" sz="1400" b="1" dirty="0"/>
              <a:t> та</a:t>
            </a:r>
          </a:p>
          <a:p>
            <a:pPr algn="ctr"/>
            <a:r>
              <a:rPr lang="ru-RU" sz="1400" b="1" dirty="0" err="1"/>
              <a:t>енциклопедичною</a:t>
            </a:r>
            <a:r>
              <a:rPr lang="ru-RU" sz="1400" b="1" dirty="0"/>
              <a:t> </a:t>
            </a:r>
            <a:r>
              <a:rPr lang="ru-RU" sz="1400" b="1" dirty="0" err="1"/>
              <a:t>літературою</a:t>
            </a:r>
            <a:r>
              <a:rPr lang="ru-RU" sz="1400" b="1" dirty="0"/>
              <a:t>, словниками;</a:t>
            </a:r>
          </a:p>
        </p:txBody>
      </p:sp>
      <p:sp>
        <p:nvSpPr>
          <p:cNvPr id="9" name="Облако 8"/>
          <p:cNvSpPr/>
          <p:nvPr/>
        </p:nvSpPr>
        <p:spPr>
          <a:xfrm rot="1175187">
            <a:off x="1073507" y="2511236"/>
            <a:ext cx="2211850" cy="1523985"/>
          </a:xfrm>
          <a:prstGeom prst="cloud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b="1" dirty="0"/>
              <a:t>розвиток креативності учнів;</a:t>
            </a:r>
          </a:p>
        </p:txBody>
      </p:sp>
      <p:sp>
        <p:nvSpPr>
          <p:cNvPr id="10" name="Облако 9"/>
          <p:cNvSpPr/>
          <p:nvPr/>
        </p:nvSpPr>
        <p:spPr>
          <a:xfrm>
            <a:off x="1905000" y="4440964"/>
            <a:ext cx="2286000" cy="1426436"/>
          </a:xfrm>
          <a:prstGeom prst="cloud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b="1" dirty="0"/>
              <a:t>використання інтерактивних методів навчання;</a:t>
            </a:r>
          </a:p>
        </p:txBody>
      </p:sp>
      <p:sp>
        <p:nvSpPr>
          <p:cNvPr id="11" name="Облако 10"/>
          <p:cNvSpPr/>
          <p:nvPr/>
        </p:nvSpPr>
        <p:spPr>
          <a:xfrm>
            <a:off x="3937813" y="5010328"/>
            <a:ext cx="2234386" cy="1619072"/>
          </a:xfrm>
          <a:prstGeom prst="cloud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b="1" dirty="0"/>
              <a:t>практично-пошукова діяльність</a:t>
            </a:r>
            <a:r>
              <a:rPr lang="uk-UA" sz="1400" dirty="0"/>
              <a:t>;</a:t>
            </a:r>
          </a:p>
        </p:txBody>
      </p:sp>
      <p:sp>
        <p:nvSpPr>
          <p:cNvPr id="12" name="Облако 11"/>
          <p:cNvSpPr/>
          <p:nvPr/>
        </p:nvSpPr>
        <p:spPr>
          <a:xfrm rot="1283007">
            <a:off x="6002882" y="4290540"/>
            <a:ext cx="2527261" cy="1638300"/>
          </a:xfrm>
          <a:prstGeom prst="cloud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err="1"/>
              <a:t>формування</a:t>
            </a:r>
            <a:r>
              <a:rPr lang="ru-RU" sz="1400" b="1" dirty="0"/>
              <a:t> в </a:t>
            </a:r>
            <a:r>
              <a:rPr lang="ru-RU" sz="1400" b="1" dirty="0" err="1"/>
              <a:t>учнів</a:t>
            </a:r>
            <a:r>
              <a:rPr lang="ru-RU" sz="1400" b="1" dirty="0"/>
              <a:t> </a:t>
            </a:r>
            <a:r>
              <a:rPr lang="ru-RU" sz="1400" b="1" dirty="0" err="1"/>
              <a:t>цілісної</a:t>
            </a:r>
            <a:r>
              <a:rPr lang="ru-RU" sz="1400" b="1" dirty="0"/>
              <a:t> </a:t>
            </a:r>
            <a:r>
              <a:rPr lang="ru-RU" sz="1400" b="1" dirty="0" err="1"/>
              <a:t>картини</a:t>
            </a:r>
            <a:r>
              <a:rPr lang="ru-RU" sz="1400" b="1" dirty="0"/>
              <a:t> </a:t>
            </a:r>
            <a:r>
              <a:rPr lang="ru-RU" sz="1400" b="1" dirty="0" err="1"/>
              <a:t>світу</a:t>
            </a:r>
            <a:r>
              <a:rPr lang="ru-RU" sz="1400" b="1" dirty="0"/>
              <a:t> </a:t>
            </a:r>
            <a:endParaRPr lang="uk-UA" sz="1400" b="1" dirty="0"/>
          </a:p>
        </p:txBody>
      </p:sp>
    </p:spTree>
    <p:extLst>
      <p:ext uri="{BB962C8B-B14F-4D97-AF65-F5344CB8AC3E}">
        <p14:creationId xmlns:p14="http://schemas.microsoft.com/office/powerpoint/2010/main" xmlns="" val="259719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1478</TotalTime>
  <Words>399</Words>
  <Application>Microsoft Office PowerPoint</Application>
  <PresentationFormat>Экран (4:3)</PresentationFormat>
  <Paragraphs>85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Портфоліо</vt:lpstr>
      <vt:lpstr>Слайд 2</vt:lpstr>
      <vt:lpstr>Слайд 3</vt:lpstr>
      <vt:lpstr>У 2007 році успішно пройшла курси за програмою Intel® «Навчання для майбутнього»</vt:lpstr>
      <vt:lpstr>Сертифікати</vt:lpstr>
      <vt:lpstr>Подяки</vt:lpstr>
      <vt:lpstr>-  Де все твоє багатство і всі твої володіння? – запитав Діогена правитель. - У них, - відповів Діоген, показуючи на своїх численних учнів и послідовників.</vt:lpstr>
      <vt:lpstr>Слайд 8</vt:lpstr>
      <vt:lpstr>Слайд 9</vt:lpstr>
      <vt:lpstr>Слайд 10</vt:lpstr>
      <vt:lpstr>Слайд 11</vt:lpstr>
      <vt:lpstr>Слайд 12</vt:lpstr>
      <vt:lpstr>Навчально-методична діяльність</vt:lpstr>
      <vt:lpstr>Працюючи вчителем,  ставлю перед собою такі завдання: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 использовании шаблона ссылка на Pedsovet.su обязательна</dc:title>
  <dc:creator>Катенок</dc:creator>
  <cp:lastModifiedBy>Пользователь Windows</cp:lastModifiedBy>
  <cp:revision>79</cp:revision>
  <cp:lastPrinted>2013-11-11T16:12:01Z</cp:lastPrinted>
  <dcterms:created xsi:type="dcterms:W3CDTF">2013-10-20T14:43:13Z</dcterms:created>
  <dcterms:modified xsi:type="dcterms:W3CDTF">2021-03-27T15:02:44Z</dcterms:modified>
</cp:coreProperties>
</file>