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SkazkaForSerge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929198"/>
            <a:ext cx="5176596" cy="16430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solidFill>
                  <a:schemeClr val="tx1"/>
                </a:solidFill>
                <a:latin typeface="SkazkaForSerge" pitchFamily="18" charset="0"/>
              </a:rPr>
              <a:t>Підготувало 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solidFill>
                  <a:schemeClr val="tx1"/>
                </a:solidFill>
                <a:latin typeface="SkazkaForSerge" pitchFamily="18" charset="0"/>
              </a:rPr>
              <a:t>вчитель початкових класів </a:t>
            </a:r>
            <a:r>
              <a:rPr lang="uk-UA" sz="2200" dirty="0" err="1" smtClean="0">
                <a:solidFill>
                  <a:schemeClr val="tx1"/>
                </a:solidFill>
                <a:latin typeface="SkazkaForSerge" pitchFamily="18" charset="0"/>
              </a:rPr>
              <a:t>Воскрнсенської</a:t>
            </a:r>
            <a:r>
              <a:rPr lang="uk-UA" sz="2200" dirty="0" smtClean="0">
                <a:solidFill>
                  <a:schemeClr val="tx1"/>
                </a:solidFill>
                <a:latin typeface="SkazkaForSerge" pitchFamily="18" charset="0"/>
              </a:rPr>
              <a:t> ЗОШ І-ІІІ ступенів</a:t>
            </a:r>
          </a:p>
          <a:p>
            <a:pPr>
              <a:spcBef>
                <a:spcPts val="0"/>
              </a:spcBef>
            </a:pPr>
            <a:r>
              <a:rPr lang="uk-UA" sz="2200" dirty="0" err="1" smtClean="0">
                <a:solidFill>
                  <a:schemeClr val="tx1"/>
                </a:solidFill>
                <a:latin typeface="SkazkaForSerge" pitchFamily="18" charset="0"/>
              </a:rPr>
              <a:t>Трофимчук</a:t>
            </a:r>
            <a:r>
              <a:rPr lang="uk-UA" sz="2200" dirty="0" smtClean="0">
                <a:solidFill>
                  <a:schemeClr val="tx1"/>
                </a:solidFill>
                <a:latin typeface="SkazkaForSerge" pitchFamily="18" charset="0"/>
              </a:rPr>
              <a:t> В. С.</a:t>
            </a:r>
            <a:r>
              <a:rPr lang="uk-UA" sz="2200" dirty="0" smtClean="0">
                <a:solidFill>
                  <a:schemeClr val="tx1"/>
                </a:solidFill>
                <a:latin typeface="SkazkaForSerge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00B050"/>
                </a:solidFill>
              </a:rPr>
              <a:t>Урок-квест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з математики «Подорожуємо країною </a:t>
            </a:r>
            <a:r>
              <a:rPr lang="uk-UA" b="1" dirty="0" err="1" smtClean="0">
                <a:solidFill>
                  <a:srgbClr val="00B050"/>
                </a:solidFill>
              </a:rPr>
              <a:t>Мультляндія</a:t>
            </a:r>
            <a:r>
              <a:rPr lang="uk-UA" b="1" dirty="0" smtClean="0">
                <a:solidFill>
                  <a:srgbClr val="00B050"/>
                </a:solidFill>
              </a:rPr>
              <a:t> »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                                                                      1 клас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Станція 3 </a:t>
            </a:r>
            <a:r>
              <a:rPr lang="uk-UA" sz="2800" b="1" dirty="0" smtClean="0">
                <a:solidFill>
                  <a:srgbClr val="C00000"/>
                </a:solidFill>
              </a:rPr>
              <a:t>«Пустеля Виразів» </a:t>
            </a:r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fontAlgn="base">
              <a:buNone/>
            </a:pPr>
            <a:r>
              <a:rPr lang="uk-UA" dirty="0" smtClean="0"/>
              <a:t> </a:t>
            </a:r>
            <a:r>
              <a:rPr lang="uk-UA" sz="2800" b="1" dirty="0" smtClean="0"/>
              <a:t>Завдання </a:t>
            </a:r>
            <a:r>
              <a:rPr lang="uk-UA" sz="2800" b="1" dirty="0" smtClean="0"/>
              <a:t>3</a:t>
            </a:r>
            <a:endParaRPr lang="uk-UA" sz="2800" dirty="0" smtClean="0"/>
          </a:p>
          <a:p>
            <a:pPr fontAlgn="base">
              <a:buNone/>
            </a:pPr>
            <a:r>
              <a:rPr lang="uk-UA" sz="2800" dirty="0" smtClean="0"/>
              <a:t> </a:t>
            </a:r>
            <a:r>
              <a:rPr lang="uk-UA" sz="2800" dirty="0" smtClean="0"/>
              <a:t>  Розв’язуючи </a:t>
            </a:r>
            <a:r>
              <a:rPr lang="uk-UA" sz="2800" dirty="0" smtClean="0"/>
              <a:t>вирази, ви складете </a:t>
            </a:r>
            <a:r>
              <a:rPr lang="uk-UA" sz="2800" dirty="0" err="1" smtClean="0"/>
              <a:t>пазл</a:t>
            </a:r>
            <a:r>
              <a:rPr lang="uk-UA" sz="2800" dirty="0" smtClean="0"/>
              <a:t> з портретами героїв, які  потребують вашої допомоги.</a:t>
            </a:r>
            <a:endParaRPr lang="ru-RU" sz="2800" dirty="0" smtClean="0"/>
          </a:p>
          <a:p>
            <a:pPr fontAlgn="base"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63+5=             72+7=     </a:t>
            </a:r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52+7=              44+3=</a:t>
            </a:r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76-4=               84–2=        </a:t>
            </a:r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47-5=                98-5 =      </a:t>
            </a:r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892" y="4714884"/>
            <a:ext cx="1571636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uk-UA" sz="2800" b="1" dirty="0" smtClean="0">
                <a:solidFill>
                  <a:srgbClr val="C00000"/>
                </a:solidFill>
              </a:rPr>
              <a:t>Станція 4 </a:t>
            </a:r>
            <a:r>
              <a:rPr lang="uk-UA" sz="2800" b="1" dirty="0" smtClean="0">
                <a:solidFill>
                  <a:srgbClr val="C00000"/>
                </a:solidFill>
              </a:rPr>
              <a:t>«</a:t>
            </a:r>
            <a:r>
              <a:rPr lang="uk-UA" sz="2800" b="1" dirty="0" err="1" smtClean="0">
                <a:solidFill>
                  <a:srgbClr val="C00000"/>
                </a:solidFill>
              </a:rPr>
              <a:t>Ребусна</a:t>
            </a:r>
            <a:r>
              <a:rPr lang="uk-UA" sz="2800" b="1" dirty="0" smtClean="0">
                <a:solidFill>
                  <a:srgbClr val="C00000"/>
                </a:solidFill>
              </a:rPr>
              <a:t>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               Ребуси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uk-UA" dirty="0" smtClean="0"/>
              <a:t>с 3 </a:t>
            </a:r>
            <a:r>
              <a:rPr lang="uk-UA" dirty="0" err="1" smtClean="0"/>
              <a:t>бок</a:t>
            </a:r>
            <a:r>
              <a:rPr lang="uk-UA" dirty="0" smtClean="0"/>
              <a:t> (стрибок);</a:t>
            </a:r>
            <a:endParaRPr lang="ru-RU" dirty="0" smtClean="0"/>
          </a:p>
          <a:p>
            <a:r>
              <a:rPr lang="uk-UA" dirty="0" smtClean="0"/>
              <a:t>100 лиця (столиця);</a:t>
            </a:r>
            <a:endParaRPr lang="ru-RU" dirty="0" smtClean="0"/>
          </a:p>
          <a:p>
            <a:r>
              <a:rPr lang="uk-UA" dirty="0" smtClean="0"/>
              <a:t>100вп </a:t>
            </a:r>
            <a:r>
              <a:rPr lang="uk-UA" dirty="0" smtClean="0"/>
              <a:t>(стовп);                            </a:t>
            </a:r>
            <a:r>
              <a:rPr lang="ru-RU" dirty="0" smtClean="0"/>
              <a:t>     </a:t>
            </a:r>
          </a:p>
          <a:p>
            <a:r>
              <a:rPr lang="uk-UA" dirty="0" smtClean="0"/>
              <a:t> мі 100 (місто);</a:t>
            </a:r>
            <a:endParaRPr lang="ru-RU" dirty="0" smtClean="0"/>
          </a:p>
          <a:p>
            <a:r>
              <a:rPr lang="uk-UA" dirty="0" smtClean="0"/>
              <a:t>7’я (сім’я);                                  </a:t>
            </a:r>
            <a:r>
              <a:rPr lang="ru-RU" dirty="0" smtClean="0"/>
              <a:t>   </a:t>
            </a:r>
          </a:p>
          <a:p>
            <a:r>
              <a:rPr lang="ru-RU" dirty="0" smtClean="0"/>
              <a:t> </a:t>
            </a:r>
            <a:r>
              <a:rPr lang="uk-UA" dirty="0" smtClean="0"/>
              <a:t>3 зуб (тризуб);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5140" y="4500570"/>
            <a:ext cx="2000264" cy="1809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26"/>
          </a:xfrm>
        </p:spPr>
        <p:txBody>
          <a:bodyPr>
            <a:noAutofit/>
          </a:bodyPr>
          <a:lstStyle/>
          <a:p>
            <a:pPr algn="l" fontAlgn="base"/>
            <a:r>
              <a:rPr lang="uk-UA" sz="2800" b="1" dirty="0" smtClean="0">
                <a:solidFill>
                  <a:srgbClr val="C00000"/>
                </a:solidFill>
              </a:rPr>
              <a:t>Станція </a:t>
            </a:r>
            <a:r>
              <a:rPr lang="uk-UA" sz="2800" b="1" dirty="0" smtClean="0">
                <a:solidFill>
                  <a:srgbClr val="C00000"/>
                </a:solidFill>
              </a:rPr>
              <a:t>5  «Лабіринт»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/>
              <a:t>Завдання </a:t>
            </a:r>
            <a:r>
              <a:rPr lang="uk-UA" sz="2800" b="1" dirty="0" smtClean="0"/>
              <a:t>5.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</a:t>
            </a:r>
            <a:r>
              <a:rPr lang="uk-UA" sz="2800" dirty="0" smtClean="0"/>
              <a:t>Щоб </a:t>
            </a:r>
            <a:r>
              <a:rPr lang="uk-UA" sz="2800" dirty="0" smtClean="0"/>
              <a:t>дібратися до скарбу і допомогти казковим героям ,  потрібно пройти по лабіринту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D:\70b05394c2e13f71155f47d9b221c4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3116"/>
            <a:ext cx="479387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100" b="1" i="1" dirty="0" smtClean="0">
                <a:solidFill>
                  <a:srgbClr val="C00000"/>
                </a:solidFill>
              </a:rPr>
              <a:t>Підведення підсумків</a:t>
            </a:r>
            <a:br>
              <a:rPr lang="uk-UA" sz="3100" b="1" i="1" dirty="0" smtClean="0">
                <a:solidFill>
                  <a:srgbClr val="C00000"/>
                </a:solidFill>
              </a:rPr>
            </a:br>
            <a:r>
              <a:rPr lang="uk-UA" sz="3100" b="1" i="1" dirty="0" err="1" smtClean="0">
                <a:solidFill>
                  <a:srgbClr val="C00000"/>
                </a:solidFill>
              </a:rPr>
              <a:t>Монети-</a:t>
            </a:r>
            <a:r>
              <a:rPr lang="uk-UA" sz="3100" b="1" i="1" dirty="0" smtClean="0">
                <a:solidFill>
                  <a:srgbClr val="C00000"/>
                </a:solidFill>
              </a:rPr>
              <a:t> </a:t>
            </a:r>
            <a:r>
              <a:rPr lang="uk-UA" sz="3100" b="1" i="1" dirty="0" smtClean="0">
                <a:solidFill>
                  <a:srgbClr val="C00000"/>
                </a:solidFill>
              </a:rPr>
              <a:t>шоколадки  роздаються </a:t>
            </a:r>
            <a:r>
              <a:rPr lang="uk-UA" sz="2800" b="1" i="1" dirty="0" smtClean="0">
                <a:solidFill>
                  <a:srgbClr val="C00000"/>
                </a:solidFill>
              </a:rPr>
              <a:t>усім </a:t>
            </a:r>
            <a:r>
              <a:rPr lang="uk-UA" sz="2800" b="1" i="1" dirty="0" smtClean="0">
                <a:solidFill>
                  <a:srgbClr val="C00000"/>
                </a:solidFill>
              </a:rPr>
              <a:t>дітям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/>
          </a:p>
        </p:txBody>
      </p:sp>
      <p:pic>
        <p:nvPicPr>
          <p:cNvPr id="4" name="Рисунок 3" descr="Шоколадные монеты ручной работы в наборе 100 шт – заказать на Ярмарке  Мастеров – B79UJRU | Сувенирные монеты, Моск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7215238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290" y="1000108"/>
            <a:ext cx="1625067" cy="1625067"/>
          </a:xfrm>
          <a:prstGeom prst="rect">
            <a:avLst/>
          </a:prstGeom>
        </p:spPr>
      </p:pic>
      <p:pic>
        <p:nvPicPr>
          <p:cNvPr id="1026" name="Picture 2" descr="Кліпарт &quot;Казкові герої&quot; - Скарбничка - Методика, досвід, пошук - Каталог  файлів - ТВОРЧА ГРУП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286124"/>
            <a:ext cx="2371712" cy="2419336"/>
          </a:xfrm>
          <a:prstGeom prst="rect">
            <a:avLst/>
          </a:prstGeom>
          <a:noFill/>
        </p:spPr>
      </p:pic>
      <p:pic>
        <p:nvPicPr>
          <p:cNvPr id="1028" name="Picture 4" descr="ᐈ Миньонов фото, фотографии миньоны | скачать на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642919"/>
            <a:ext cx="150019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Идеи на тему «Казкові герої» (150) | детские картинки, детские рисунки,  мультяшные рисунк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3000372"/>
            <a:ext cx="185738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7166"/>
            <a:ext cx="8496944" cy="600079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Тема. </a:t>
            </a:r>
            <a:r>
              <a:rPr lang="uk-UA" dirty="0" smtClean="0"/>
              <a:t>Набуваємо досвіду. Закріплення додавання і віднімання одноцифрового числа від двоцифрового</a:t>
            </a:r>
            <a:endParaRPr lang="ru-RU" dirty="0" smtClean="0"/>
          </a:p>
          <a:p>
            <a:r>
              <a:rPr lang="uk-UA" b="1" dirty="0" smtClean="0"/>
              <a:t>Мета:</a:t>
            </a:r>
            <a:r>
              <a:rPr lang="uk-UA" dirty="0" smtClean="0"/>
              <a:t> закріпити навички додавання і віднімання одноцифрового числа від двоцифрових чисел на практиці; розвивати математичне мовлення, логічне мислення, кмітливість, креативність, спостережливість, вміння працювати в команді; виховувати інтерес до математики.</a:t>
            </a:r>
            <a:endParaRPr lang="ru-RU" dirty="0" smtClean="0"/>
          </a:p>
          <a:p>
            <a:pPr fontAlgn="base"/>
            <a:r>
              <a:rPr lang="uk-UA" b="1" dirty="0" smtClean="0"/>
              <a:t>Місце проведення:</a:t>
            </a:r>
            <a:r>
              <a:rPr lang="uk-UA" dirty="0" smtClean="0"/>
              <a:t> класна кімната</a:t>
            </a:r>
            <a:endParaRPr lang="ru-RU" dirty="0" smtClean="0"/>
          </a:p>
          <a:p>
            <a:pPr fontAlgn="base"/>
            <a:r>
              <a:rPr lang="uk-UA" dirty="0" smtClean="0"/>
              <a:t> </a:t>
            </a:r>
            <a:endParaRPr lang="ru-RU" dirty="0" smtClean="0"/>
          </a:p>
          <a:p>
            <a:pPr fontAlgn="base"/>
            <a:r>
              <a:rPr lang="uk-UA" b="1" dirty="0" smtClean="0"/>
              <a:t>Тривалість:</a:t>
            </a:r>
            <a:r>
              <a:rPr lang="uk-UA" dirty="0" smtClean="0"/>
              <a:t> 35 хвилин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082" y="5072074"/>
            <a:ext cx="1475509" cy="1475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Сюжет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00634"/>
          </a:xfrm>
        </p:spPr>
        <p:txBody>
          <a:bodyPr>
            <a:normAutofit fontScale="40000" lnSpcReduction="20000"/>
          </a:bodyPr>
          <a:lstStyle/>
          <a:p>
            <a:r>
              <a:rPr lang="uk-UA" sz="9000" dirty="0" smtClean="0">
                <a:latin typeface="+mj-lt"/>
              </a:rPr>
              <a:t>Пропоную </a:t>
            </a:r>
            <a:r>
              <a:rPr lang="uk-UA" sz="9000" dirty="0" smtClean="0">
                <a:latin typeface="+mj-lt"/>
              </a:rPr>
              <a:t>учням відправитись у подорож до країни </a:t>
            </a:r>
            <a:r>
              <a:rPr lang="uk-UA" sz="9000" dirty="0" err="1" smtClean="0">
                <a:latin typeface="+mj-lt"/>
              </a:rPr>
              <a:t>Мультляндії</a:t>
            </a:r>
            <a:r>
              <a:rPr lang="uk-UA" sz="9000" dirty="0" smtClean="0">
                <a:latin typeface="+mj-lt"/>
              </a:rPr>
              <a:t> і допомогти жителям цієї країни. В цій країні з’явилася зла відьма і зачарувала її жителів. Вчитель пропонує учням допомогти жителям країни </a:t>
            </a:r>
            <a:r>
              <a:rPr lang="uk-UA" sz="9000" dirty="0" err="1" smtClean="0">
                <a:latin typeface="+mj-lt"/>
              </a:rPr>
              <a:t>Мультляндії</a:t>
            </a:r>
            <a:r>
              <a:rPr lang="uk-UA" sz="9000" dirty="0" smtClean="0">
                <a:latin typeface="+mj-lt"/>
              </a:rPr>
              <a:t>, яких зачарувала зла відьма. Діти стають  рятівниками.</a:t>
            </a:r>
            <a:endParaRPr lang="ru-RU" sz="9000" dirty="0" smtClean="0">
              <a:latin typeface="+mj-lt"/>
            </a:endParaRPr>
          </a:p>
          <a:p>
            <a:pPr fontAlgn="base"/>
            <a:r>
              <a:rPr lang="uk-UA" sz="9000" dirty="0" smtClean="0">
                <a:latin typeface="+mj-lt"/>
              </a:rPr>
              <a:t> </a:t>
            </a:r>
            <a:endParaRPr lang="ru-RU" sz="9000" dirty="0" smtClean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5206" y="4929198"/>
            <a:ext cx="1475509" cy="1475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606" y="5081598"/>
            <a:ext cx="1475509" cy="1475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Механіка </a:t>
            </a:r>
            <a:r>
              <a:rPr lang="uk-UA" b="1" dirty="0" smtClean="0"/>
              <a:t>гри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Діти </a:t>
            </a:r>
            <a:r>
              <a:rPr lang="uk-UA" dirty="0" smtClean="0"/>
              <a:t>об’єднані</a:t>
            </a:r>
            <a:r>
              <a:rPr lang="uk-UA" b="1" dirty="0" smtClean="0"/>
              <a:t> </a:t>
            </a:r>
            <a:r>
              <a:rPr lang="uk-UA" dirty="0" smtClean="0"/>
              <a:t> у 4 команди по 4-5 осіб за кольоровими емблемами у вигляді геометричних фігур. До кожної команди приєднуються дорослі (це учні 5 класів - 4 чоловіки ). Команди рухаються за картою, від зупинки до зупинки,  виконуючи різноманітні завдання. Після отримання підказки, та знаходження конверту з завданням, гравці виконують завдання й отримують нову підказку, доки не знайдуть скриньку з монетами-шоколадками. Сюрприз у скриньці для всіх команд-учасниць.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48" y="5405454"/>
            <a:ext cx="1452546" cy="1452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Оцінювання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uk-UA" dirty="0" smtClean="0"/>
              <a:t>Для </a:t>
            </a:r>
            <a:r>
              <a:rPr lang="uk-UA" dirty="0" smtClean="0"/>
              <a:t>того, щоб рухатися вперед, потрібно виконати правильно завдання. Команда, що виконує завдання першою, отримує найбільшу кількість фішок - 4, друга команда отримає - 3 фішки, третя команда - 2, і та команда, яка виконає завдання останньою – 1 фішку. Відповідно,та команда, яка назбирає найбільшу кількість фішок, стане переможцем, бо врятує найбільшу кількість героїв.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Маршрут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Команди рухаються один і тим же маршрутом. Завдання, які вони відшукують за допомогою підказок для всіх команд однакові. Маршрутний лист із списком усіх зупинок надається кожній команді, заповнюється учнями 5 класів.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68" y="4857760"/>
            <a:ext cx="1576515" cy="14336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Маршрутний лист  команди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sz="7200" dirty="0" smtClean="0"/>
          </a:p>
          <a:p>
            <a:pPr algn="ctr"/>
            <a:endParaRPr lang="ru-RU" sz="7200" dirty="0" smtClean="0"/>
          </a:p>
          <a:p>
            <a:pPr algn="ctr"/>
            <a:r>
              <a:rPr lang="uk-UA" sz="11200" b="1" dirty="0" smtClean="0"/>
              <a:t>Станція </a:t>
            </a:r>
            <a:r>
              <a:rPr lang="uk-UA" sz="11200" b="1" dirty="0" smtClean="0"/>
              <a:t>«Математичних визначень</a:t>
            </a:r>
            <a:r>
              <a:rPr lang="uk-UA" sz="11200" b="1" dirty="0" smtClean="0"/>
              <a:t>»</a:t>
            </a:r>
            <a:endParaRPr lang="ru-RU" sz="11200" b="1" dirty="0" smtClean="0"/>
          </a:p>
          <a:p>
            <a:pPr algn="ctr"/>
            <a:r>
              <a:rPr lang="uk-UA" sz="11200" b="1" dirty="0" smtClean="0"/>
              <a:t> </a:t>
            </a:r>
            <a:r>
              <a:rPr lang="uk-UA" sz="11200" b="1" dirty="0" smtClean="0"/>
              <a:t>Станція </a:t>
            </a:r>
            <a:r>
              <a:rPr lang="uk-UA" sz="11200" b="1" dirty="0" smtClean="0"/>
              <a:t>«Ліс  </a:t>
            </a:r>
            <a:r>
              <a:rPr lang="uk-UA" sz="11200" b="1" dirty="0" smtClean="0"/>
              <a:t>Задач»</a:t>
            </a:r>
            <a:endParaRPr lang="ru-RU" sz="11200" dirty="0" smtClean="0"/>
          </a:p>
          <a:p>
            <a:pPr algn="ctr">
              <a:buNone/>
            </a:pPr>
            <a:endParaRPr lang="ru-RU" sz="11200" dirty="0" smtClean="0"/>
          </a:p>
          <a:p>
            <a:pPr algn="ctr"/>
            <a:r>
              <a:rPr lang="uk-UA" sz="11200" b="1" dirty="0" smtClean="0"/>
              <a:t> Станція «Пустеля Виразів»</a:t>
            </a:r>
            <a:endParaRPr lang="ru-RU" sz="11200" dirty="0" smtClean="0"/>
          </a:p>
          <a:p>
            <a:pPr algn="ctr">
              <a:buNone/>
            </a:pPr>
            <a:endParaRPr lang="ru-RU" sz="11200" dirty="0" smtClean="0"/>
          </a:p>
          <a:p>
            <a:pPr algn="ctr"/>
            <a:r>
              <a:rPr lang="uk-UA" sz="11200" b="1" dirty="0" smtClean="0"/>
              <a:t> Станція «</a:t>
            </a:r>
            <a:r>
              <a:rPr lang="uk-UA" sz="11200" b="1" dirty="0" err="1" smtClean="0"/>
              <a:t>Ребусна</a:t>
            </a:r>
            <a:r>
              <a:rPr lang="uk-UA" sz="11200" b="1" dirty="0" smtClean="0"/>
              <a:t>»</a:t>
            </a:r>
            <a:endParaRPr lang="ru-RU" sz="11200" dirty="0" smtClean="0"/>
          </a:p>
          <a:p>
            <a:pPr algn="ctr">
              <a:buNone/>
            </a:pPr>
            <a:r>
              <a:rPr lang="uk-UA" sz="11200" b="1" dirty="0" smtClean="0"/>
              <a:t> </a:t>
            </a:r>
            <a:endParaRPr lang="ru-RU" sz="11200" dirty="0" smtClean="0"/>
          </a:p>
          <a:p>
            <a:pPr algn="ctr"/>
            <a:r>
              <a:rPr lang="uk-UA" sz="11200" b="1" dirty="0" smtClean="0"/>
              <a:t> Станція « Скарбів</a:t>
            </a:r>
            <a:r>
              <a:rPr lang="uk-UA" sz="7200" b="1" dirty="0" smtClean="0"/>
              <a:t>»</a:t>
            </a:r>
            <a:endParaRPr lang="ru-RU" sz="7200" dirty="0" smtClean="0"/>
          </a:p>
          <a:p>
            <a:pPr algn="ctr"/>
            <a:r>
              <a:rPr lang="uk-UA" sz="7200" b="1" dirty="0" smtClean="0"/>
              <a:t> </a:t>
            </a:r>
            <a:endParaRPr lang="ru-RU" sz="7200" dirty="0" smtClean="0"/>
          </a:p>
          <a:p>
            <a:pPr algn="ctr"/>
            <a:r>
              <a:rPr lang="uk-UA" b="1" dirty="0" smtClean="0"/>
              <a:t> </a:t>
            </a:r>
            <a:endParaRPr lang="ru-RU" dirty="0" smtClean="0"/>
          </a:p>
          <a:p>
            <a:pPr algn="ctr"/>
            <a:r>
              <a:rPr lang="uk-UA" b="1" dirty="0" smtClean="0"/>
              <a:t> </a:t>
            </a:r>
            <a:endParaRPr lang="ru-RU" dirty="0" smtClean="0"/>
          </a:p>
          <a:p>
            <a:pPr algn="ctr"/>
            <a:r>
              <a:rPr lang="uk-UA" b="1" dirty="0" smtClean="0"/>
              <a:t> </a:t>
            </a:r>
            <a:endParaRPr lang="ru-RU" dirty="0" smtClean="0"/>
          </a:p>
          <a:p>
            <a:pPr algn="ctr"/>
            <a:r>
              <a:rPr lang="uk-UA" b="1" dirty="0" smtClean="0"/>
              <a:t>         Усього: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pPr fontAlgn="base"/>
            <a:r>
              <a:rPr lang="uk-UA" i="1" dirty="0" smtClean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9454" y="4714884"/>
            <a:ext cx="1576515" cy="1576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l" fontAlgn="base"/>
            <a:r>
              <a:rPr lang="uk-UA" sz="2800" b="1" dirty="0" smtClean="0">
                <a:solidFill>
                  <a:srgbClr val="C00000"/>
                </a:solidFill>
              </a:rPr>
              <a:t>Станція 1 </a:t>
            </a:r>
            <a:r>
              <a:rPr lang="uk-UA" sz="2800" b="1" dirty="0" smtClean="0">
                <a:solidFill>
                  <a:srgbClr val="C00000"/>
                </a:solidFill>
              </a:rPr>
              <a:t>«Математичних визначень» </a:t>
            </a:r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/>
              <a:t>Завдання </a:t>
            </a:r>
            <a:r>
              <a:rPr lang="uk-UA" sz="2800" b="1" dirty="0" smtClean="0"/>
              <a:t>1</a:t>
            </a:r>
            <a:r>
              <a:rPr lang="uk-UA" sz="2800" dirty="0" smtClean="0"/>
              <a:t>. З’єднайте вираз з його визначенням, і ви дізнаєтеся кого у цьому селищі зачаклувала зла відьма.</a:t>
            </a: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/>
              <a:t>                                                                          45-3</a:t>
            </a:r>
            <a:endParaRPr lang="ru-RU" dirty="0" smtClean="0"/>
          </a:p>
          <a:p>
            <a:pPr fontAlgn="base"/>
            <a:r>
              <a:rPr lang="uk-UA" dirty="0" smtClean="0"/>
              <a:t>								</a:t>
            </a:r>
            <a:r>
              <a:rPr lang="ru-RU" dirty="0" smtClean="0"/>
              <a:t> </a:t>
            </a:r>
            <a:r>
              <a:rPr lang="uk-UA" b="1" dirty="0" smtClean="0"/>
              <a:t>Вираз з дужками                                           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                                                                   79- </a:t>
            </a:r>
            <a:r>
              <a:rPr lang="uk-UA" b="1" dirty="0" smtClean="0"/>
              <a:t>(4+3)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    </a:t>
            </a:r>
            <a:r>
              <a:rPr lang="uk-UA" dirty="0" smtClean="0"/>
              <a:t> </a:t>
            </a:r>
            <a:r>
              <a:rPr lang="uk-UA" b="1" dirty="0" smtClean="0"/>
              <a:t>Сума</a:t>
            </a:r>
            <a:r>
              <a:rPr lang="ru-RU" dirty="0" smtClean="0"/>
              <a:t> </a:t>
            </a:r>
            <a:r>
              <a:rPr lang="uk-UA" dirty="0" smtClean="0"/>
              <a:t>							        </a:t>
            </a:r>
            <a:r>
              <a:rPr lang="uk-UA" b="1" dirty="0" smtClean="0"/>
              <a:t>Різниця</a:t>
            </a:r>
            <a:endParaRPr lang="ru-RU" dirty="0" smtClean="0"/>
          </a:p>
          <a:p>
            <a:pPr fontAlgn="base"/>
            <a:r>
              <a:rPr lang="uk-UA" b="1" dirty="0" smtClean="0"/>
              <a:t>        </a:t>
            </a:r>
            <a:endParaRPr lang="ru-RU" dirty="0" smtClean="0"/>
          </a:p>
          <a:p>
            <a:pPr fontAlgn="base"/>
            <a:r>
              <a:rPr lang="uk-UA" b="1" dirty="0" smtClean="0"/>
              <a:t>           </a:t>
            </a:r>
            <a:r>
              <a:rPr lang="uk-UA" b="1" dirty="0" smtClean="0"/>
              <a:t>                                                                  30+5                                                          </a:t>
            </a:r>
            <a:r>
              <a:rPr lang="uk-UA" b="1" dirty="0" smtClean="0"/>
              <a:t>Вираз з дужками</a:t>
            </a:r>
            <a:endParaRPr lang="ru-RU" dirty="0" smtClean="0"/>
          </a:p>
          <a:p>
            <a:pPr fontAlgn="base"/>
            <a:r>
              <a:rPr lang="uk-UA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100" b="1" dirty="0" smtClean="0">
                <a:solidFill>
                  <a:srgbClr val="C00000"/>
                </a:solidFill>
              </a:rPr>
              <a:t>Станція 2 «Ліс  </a:t>
            </a:r>
            <a:r>
              <a:rPr lang="uk-UA" sz="3100" b="1" dirty="0" smtClean="0">
                <a:solidFill>
                  <a:srgbClr val="C00000"/>
                </a:solidFill>
              </a:rPr>
              <a:t>Задач» </a:t>
            </a:r>
            <a:br>
              <a:rPr lang="uk-UA" sz="3100" b="1" dirty="0" smtClean="0">
                <a:solidFill>
                  <a:srgbClr val="C00000"/>
                </a:solidFill>
              </a:rPr>
            </a:br>
            <a:r>
              <a:rPr lang="uk-UA" sz="3600" b="1" dirty="0" smtClean="0"/>
              <a:t>Завдання </a:t>
            </a:r>
            <a:r>
              <a:rPr lang="uk-UA" sz="3600" b="1" dirty="0" smtClean="0"/>
              <a:t>2. </a:t>
            </a:r>
            <a:r>
              <a:rPr lang="uk-UA" sz="3600" dirty="0" smtClean="0"/>
              <a:t>Розв’язати </a:t>
            </a:r>
            <a:r>
              <a:rPr lang="uk-UA" sz="3600" dirty="0" smtClean="0"/>
              <a:t>задачу та написати відповідь.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b="1" dirty="0" smtClean="0"/>
              <a:t>Задача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На </a:t>
            </a:r>
            <a:r>
              <a:rPr lang="ru-RU" dirty="0" smtClean="0"/>
              <a:t>ставку плавало </a:t>
            </a:r>
            <a:r>
              <a:rPr lang="uk-UA" dirty="0" smtClean="0"/>
              <a:t>1</a:t>
            </a:r>
            <a:r>
              <a:rPr lang="ru-RU" dirty="0" smtClean="0"/>
              <a:t>6 </a:t>
            </a:r>
            <a:r>
              <a:rPr lang="ru-RU" dirty="0" err="1" smtClean="0"/>
              <a:t>лебедів</a:t>
            </a:r>
            <a:r>
              <a:rPr lang="ru-RU" dirty="0" smtClean="0"/>
              <a:t>. До них </a:t>
            </a:r>
            <a:r>
              <a:rPr lang="ru-RU" dirty="0" err="1" smtClean="0"/>
              <a:t>припливло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3 </a:t>
            </a:r>
            <a:r>
              <a:rPr lang="ru-RU" dirty="0" err="1" smtClean="0"/>
              <a:t>лебеді</a:t>
            </a:r>
            <a:r>
              <a:rPr lang="ru-RU" dirty="0" smtClean="0"/>
              <a:t>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лебедів</a:t>
            </a:r>
            <a:r>
              <a:rPr lang="ru-RU" dirty="0" smtClean="0"/>
              <a:t> стало на ставку?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250" l="10000" r="93750"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47000" y2="44000"/>
                        <a14:foregroundMark x1="47000" y1="44000" x2="55500" y2="43250"/>
                        <a14:foregroundMark x1="55500" y1="43250" x2="55500" y2="43250"/>
                        <a14:foregroundMark x1="54250" y1="38500" x2="54250" y2="38500"/>
                        <a14:foregroundMark x1="53750" y1="37750" x2="53750" y2="37750"/>
                        <a14:foregroundMark x1="53750" y1="37750" x2="53750" y2="37750"/>
                        <a14:foregroundMark x1="48250" y1="33000" x2="48250" y2="33000"/>
                        <a14:foregroundMark x1="47000" y1="33750" x2="46750" y2="35250"/>
                        <a14:foregroundMark x1="46750" y1="35250" x2="46750" y2="35250"/>
                        <a14:foregroundMark x1="33750" y1="42250" x2="33750" y2="42250"/>
                        <a14:foregroundMark x1="33750" y1="42750" x2="33750" y2="42750"/>
                        <a14:foregroundMark x1="33750" y1="43250" x2="33750" y2="44000"/>
                        <a14:foregroundMark x1="33750" y1="45000" x2="33750" y2="46750"/>
                        <a14:foregroundMark x1="49250" y1="42250" x2="49250" y2="42250"/>
                        <a14:foregroundMark x1="49250" y1="42250" x2="49250" y2="42250"/>
                        <a14:foregroundMark x1="49250" y1="42250" x2="49250" y2="4225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6500" y2="42500"/>
                        <a14:foregroundMark x1="36500" y1="42500" x2="35750" y2="45500"/>
                        <a14:foregroundMark x1="35750" y1="45500" x2="35750" y2="45500"/>
                        <a14:foregroundMark x1="35750" y1="45500" x2="35750" y2="45500"/>
                        <a14:foregroundMark x1="35750" y1="45500" x2="35750" y2="45500"/>
                        <a14:foregroundMark x1="50250" y1="36750" x2="50250" y2="36750"/>
                        <a14:foregroundMark x1="50250" y1="36750" x2="49750" y2="37750"/>
                        <a14:foregroundMark x1="49250" y1="38500" x2="49250" y2="38500"/>
                        <a14:foregroundMark x1="49250" y1="38500" x2="49250" y2="38500"/>
                        <a14:foregroundMark x1="47000" y1="39250" x2="43500" y2="46500"/>
                        <a14:foregroundMark x1="35750" y1="40000" x2="35750" y2="40000"/>
                        <a14:foregroundMark x1="35750" y1="40000" x2="35750" y2="40000"/>
                        <a14:foregroundMark x1="38750" y1="44750" x2="38750" y2="44750"/>
                        <a14:foregroundMark x1="38750" y1="44750" x2="38750" y2="44750"/>
                        <a14:foregroundMark x1="47750" y1="40000" x2="47750" y2="40000"/>
                        <a14:foregroundMark x1="47750" y1="40000" x2="47750" y2="40000"/>
                        <a14:foregroundMark x1="47750" y1="40000" x2="47750" y2="40000"/>
                        <a14:foregroundMark x1="45000" y1="38250" x2="45000" y2="38250"/>
                        <a14:foregroundMark x1="45000" y1="38250" x2="45000" y2="3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9454" y="5143512"/>
            <a:ext cx="1928826" cy="14336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388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SkazkaForSerge</vt:lpstr>
      <vt:lpstr>Times New Roman</vt:lpstr>
      <vt:lpstr>Calibri</vt:lpstr>
      <vt:lpstr>Тема Office</vt:lpstr>
      <vt:lpstr>Урок-квест з математики «Подорожуємо країною Мультляндія »                                                                       1 клас</vt:lpstr>
      <vt:lpstr>Слайд 2</vt:lpstr>
      <vt:lpstr>Сюжет</vt:lpstr>
      <vt:lpstr>Механіка гри</vt:lpstr>
      <vt:lpstr>Оцінювання</vt:lpstr>
      <vt:lpstr>Маршрут</vt:lpstr>
      <vt:lpstr>Маршрутний лист  команди </vt:lpstr>
      <vt:lpstr>Станція 1 «Математичних визначень»  Завдання 1. З’єднайте вираз з його визначенням, і ви дізнаєтеся кого у цьому селищі зачаклувала зла відьма.</vt:lpstr>
      <vt:lpstr> Станція 2 «Ліс  Задач»  Завдання 2. Розв’язати задачу та написати відповідь. </vt:lpstr>
      <vt:lpstr> Станція 3 «Пустеля Виразів»  </vt:lpstr>
      <vt:lpstr>Станція 4 «Ребусна»</vt:lpstr>
      <vt:lpstr>Станція 5  «Лабіринт»  Завдання 5.     Щоб дібратися до скарбу і допомогти казковим героям ,  потрібно пройти по лабіринту </vt:lpstr>
      <vt:lpstr>Підведення підсумків Монети- шоколадки  роздаються усім дітям</vt:lpstr>
      <vt:lpstr>Слайд 14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admin</cp:lastModifiedBy>
  <cp:revision>52</cp:revision>
  <dcterms:created xsi:type="dcterms:W3CDTF">2015-04-19T15:51:03Z</dcterms:created>
  <dcterms:modified xsi:type="dcterms:W3CDTF">2021-03-17T11:33:56Z</dcterms:modified>
</cp:coreProperties>
</file>