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1.jpeg" ContentType="image/jpeg"/>
  <Override PartName="/ppt/media/image3.png" ContentType="image/png"/>
  <Override PartName="/ppt/media/image2.jpeg" ContentType="image/jpeg"/>
  <Override PartName="/ppt/media/image23.jpeg" ContentType="image/jpeg"/>
  <Override PartName="/ppt/media/image8.png" ContentType="image/png"/>
  <Override PartName="/ppt/media/image4.jpeg" ContentType="image/jpe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18.png" ContentType="image/png"/>
  <Override PartName="/ppt/media/image19.jpeg" ContentType="image/jpeg"/>
  <Override PartName="/ppt/media/image22.png" ContentType="image/png"/>
  <Override PartName="/ppt/media/image20.png" ContentType="image/png"/>
  <Override PartName="/ppt/media/image21.jpeg" ContentType="image/jpeg"/>
  <Override PartName="/ppt/media/image24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uk-UA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uk-UA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6" descr="физика.jpg"/>
          <p:cNvPicPr/>
          <p:nvPr/>
        </p:nvPicPr>
        <p:blipFill>
          <a:blip r:embed="rId3"/>
          <a:stretch/>
        </p:blipFill>
        <p:spPr>
          <a:xfrm>
            <a:off x="0" y="0"/>
            <a:ext cx="9141840" cy="685584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uk-UA" sz="4400" spc="-1" strike="noStrike">
                <a:latin typeface="Arial"/>
              </a:rPr>
              <a:t>Для правки текста заглавия щёлкните мышью</a:t>
            </a:r>
            <a:endParaRPr b="0" lang="uk-UA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latin typeface="Arial"/>
              </a:rPr>
              <a:t>Для правки структуры щёлкните мышью</a:t>
            </a:r>
            <a:endParaRPr b="0" lang="uk-UA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latin typeface="Arial"/>
              </a:rPr>
              <a:t>Второй уровень структуры</a:t>
            </a:r>
            <a:endParaRPr b="0" lang="uk-UA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latin typeface="Arial"/>
              </a:rPr>
              <a:t>Третий уровень структуры</a:t>
            </a:r>
            <a:endParaRPr b="0" lang="uk-UA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latin typeface="Arial"/>
              </a:rPr>
              <a:t>Четвёртый уровень структуры</a:t>
            </a:r>
            <a:endParaRPr b="0" lang="uk-UA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Пятый уровень структуры</a:t>
            </a:r>
            <a:endParaRPr b="0" lang="uk-UA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Шестой уровень структуры</a:t>
            </a:r>
            <a:endParaRPr b="0" lang="uk-UA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latin typeface="Arial"/>
              </a:rPr>
              <a:t>Седьмой уровень структуры</a:t>
            </a:r>
            <a:endParaRPr b="0" lang="uk-UA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jpe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jpe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5" descr=""/>
          <p:cNvPicPr/>
          <p:nvPr/>
        </p:nvPicPr>
        <p:blipFill>
          <a:blip r:embed="rId1"/>
          <a:stretch/>
        </p:blipFill>
        <p:spPr>
          <a:xfrm rot="21282600">
            <a:off x="186840" y="4205880"/>
            <a:ext cx="2333160" cy="2603880"/>
          </a:xfrm>
          <a:prstGeom prst="rect">
            <a:avLst/>
          </a:prstGeom>
          <a:ln>
            <a:noFill/>
          </a:ln>
        </p:spPr>
      </p:pic>
      <p:sp>
        <p:nvSpPr>
          <p:cNvPr id="40" name="CustomShape 1"/>
          <p:cNvSpPr/>
          <p:nvPr/>
        </p:nvSpPr>
        <p:spPr>
          <a:xfrm>
            <a:off x="1296000" y="792000"/>
            <a:ext cx="4203720" cy="1105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uk-UA" sz="4000" spc="-1" strike="noStrike">
                <a:solidFill>
                  <a:srgbClr val="ffff00"/>
                </a:solidFill>
                <a:latin typeface="Calibri"/>
                <a:ea typeface="DejaVu Sans"/>
              </a:rPr>
              <a:t> </a:t>
            </a:r>
            <a:r>
              <a:rPr b="0" i="1" lang="uk-UA" sz="4000" spc="-1" strike="noStrike">
                <a:solidFill>
                  <a:srgbClr val="ffff00"/>
                </a:solidFill>
                <a:latin typeface="Calibri"/>
                <a:ea typeface="DejaVu Sans"/>
              </a:rPr>
              <a:t>З досвіду роботи</a:t>
            </a:r>
            <a:r>
              <a:rPr b="0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/>
            <a:r>
              <a:rPr b="0" i="1" lang="uk-UA" sz="4000" spc="-1" strike="noStrike">
                <a:solidFill>
                  <a:srgbClr val="ffff00"/>
                </a:solidFill>
                <a:latin typeface="Calibri"/>
                <a:ea typeface="DejaVu Sans"/>
              </a:rPr>
              <a:t>вчителя географії</a:t>
            </a:r>
            <a:endParaRPr b="0" lang="uk-UA" sz="4000" spc="-1" strike="noStrike"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2464200" y="2410560"/>
            <a:ext cx="4375800" cy="370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i="1" lang="uk-UA" sz="4800" spc="35" strike="noStrike">
                <a:solidFill>
                  <a:srgbClr val="3333ff"/>
                </a:solidFill>
                <a:latin typeface="Times New Roman"/>
                <a:ea typeface="DejaVu Sans"/>
              </a:rPr>
              <a:t>Цап</a:t>
            </a:r>
            <a:endParaRPr b="0" lang="uk-UA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4800" spc="35" strike="noStrike">
                <a:solidFill>
                  <a:srgbClr val="3333ff"/>
                </a:solidFill>
                <a:latin typeface="Times New Roman"/>
                <a:ea typeface="DejaVu Sans"/>
              </a:rPr>
              <a:t>Світлани</a:t>
            </a:r>
            <a:endParaRPr b="0" lang="uk-UA" sz="4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4800" spc="35" strike="noStrike">
                <a:solidFill>
                  <a:srgbClr val="3333ff"/>
                </a:solidFill>
                <a:latin typeface="Times New Roman"/>
                <a:ea typeface="DejaVu Sans"/>
              </a:rPr>
              <a:t>Олексіївни</a:t>
            </a:r>
            <a:endParaRPr b="0" lang="uk-UA" sz="4800" spc="-1" strike="noStrike">
              <a:latin typeface="Arial"/>
            </a:endParaRPr>
          </a:p>
        </p:txBody>
      </p:sp>
    </p:spTree>
  </p:cSld>
  <p:transition spd="slow">
    <p:cover dir="l"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34160" y="901440"/>
            <a:ext cx="349560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4529520" y="4157280"/>
            <a:ext cx="4412520" cy="178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</p:txBody>
      </p:sp>
      <p:pic>
        <p:nvPicPr>
          <p:cNvPr id="86" name="Рисунок 8" descr=""/>
          <p:cNvPicPr/>
          <p:nvPr/>
        </p:nvPicPr>
        <p:blipFill>
          <a:blip r:embed="rId1"/>
          <a:stretch/>
        </p:blipFill>
        <p:spPr>
          <a:xfrm rot="21282000">
            <a:off x="6702480" y="-60120"/>
            <a:ext cx="1914120" cy="2135880"/>
          </a:xfrm>
          <a:prstGeom prst="rect">
            <a:avLst/>
          </a:prstGeom>
          <a:ln>
            <a:noFill/>
          </a:ln>
        </p:spPr>
      </p:pic>
      <p:pic>
        <p:nvPicPr>
          <p:cNvPr id="87" name="Рисунок 11" descr=""/>
          <p:cNvPicPr/>
          <p:nvPr/>
        </p:nvPicPr>
        <p:blipFill>
          <a:blip r:embed="rId2"/>
          <a:stretch/>
        </p:blipFill>
        <p:spPr>
          <a:xfrm rot="21282000">
            <a:off x="157320" y="3560040"/>
            <a:ext cx="3006000" cy="335448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3"/>
          <a:stretch/>
        </p:blipFill>
        <p:spPr>
          <a:xfrm>
            <a:off x="2016000" y="360000"/>
            <a:ext cx="5169600" cy="6228720"/>
          </a:xfrm>
          <a:prstGeom prst="rect">
            <a:avLst/>
          </a:prstGeom>
          <a:ln>
            <a:noFill/>
          </a:ln>
        </p:spPr>
      </p:pic>
    </p:spTree>
  </p:cSld>
  <p:transition spd="slow">
    <p:cover dir="l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1211400" y="-66600"/>
            <a:ext cx="741456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CustomShape 2"/>
          <p:cNvSpPr/>
          <p:nvPr/>
        </p:nvSpPr>
        <p:spPr>
          <a:xfrm>
            <a:off x="467640" y="802080"/>
            <a:ext cx="6910560" cy="4286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1" name="Рисунок 6" descr=""/>
          <p:cNvPicPr/>
          <p:nvPr/>
        </p:nvPicPr>
        <p:blipFill>
          <a:blip r:embed="rId1"/>
          <a:stretch/>
        </p:blipFill>
        <p:spPr>
          <a:xfrm rot="21282600">
            <a:off x="315720" y="664920"/>
            <a:ext cx="2033640" cy="226980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1800000" y="288000"/>
            <a:ext cx="6194160" cy="6308640"/>
          </a:xfrm>
          <a:prstGeom prst="rect">
            <a:avLst/>
          </a:prstGeom>
          <a:ln>
            <a:noFill/>
          </a:ln>
        </p:spPr>
      </p:pic>
    </p:spTree>
  </p:cSld>
  <p:transition spd="slow">
    <p:cover dir="l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23640" y="432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CustomShape 2"/>
          <p:cNvSpPr/>
          <p:nvPr/>
        </p:nvSpPr>
        <p:spPr>
          <a:xfrm>
            <a:off x="5000760" y="1428840"/>
            <a:ext cx="3712680" cy="485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uk-UA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2800" spc="-1" strike="noStrike">
              <a:latin typeface="Arial"/>
            </a:endParaRPr>
          </a:p>
        </p:txBody>
      </p:sp>
      <p:pic>
        <p:nvPicPr>
          <p:cNvPr id="95" name="Рисунок 13" descr=""/>
          <p:cNvPicPr/>
          <p:nvPr/>
        </p:nvPicPr>
        <p:blipFill>
          <a:blip r:embed="rId1"/>
          <a:stretch/>
        </p:blipFill>
        <p:spPr>
          <a:xfrm rot="19488000">
            <a:off x="127080" y="3764160"/>
            <a:ext cx="2430360" cy="271260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2"/>
          <a:stretch/>
        </p:blipFill>
        <p:spPr>
          <a:xfrm>
            <a:off x="1872000" y="387360"/>
            <a:ext cx="5973840" cy="6092280"/>
          </a:xfrm>
          <a:prstGeom prst="rect">
            <a:avLst/>
          </a:prstGeom>
          <a:ln>
            <a:noFill/>
          </a:ln>
        </p:spPr>
      </p:pic>
      <p:pic>
        <p:nvPicPr>
          <p:cNvPr id="97" name="Рисунок 14" descr=""/>
          <p:cNvPicPr/>
          <p:nvPr/>
        </p:nvPicPr>
        <p:blipFill>
          <a:blip r:embed="rId3"/>
          <a:stretch/>
        </p:blipFill>
        <p:spPr>
          <a:xfrm rot="1950000">
            <a:off x="7103520" y="-91440"/>
            <a:ext cx="1512720" cy="1689120"/>
          </a:xfrm>
          <a:prstGeom prst="rect">
            <a:avLst/>
          </a:prstGeom>
          <a:ln>
            <a:noFill/>
          </a:ln>
        </p:spPr>
      </p:pic>
    </p:spTree>
  </p:cSld>
  <p:transition spd="slow">
    <p:cover dir="l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837360" y="0"/>
            <a:ext cx="8304480" cy="975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2"/>
          <p:cNvSpPr/>
          <p:nvPr/>
        </p:nvSpPr>
        <p:spPr>
          <a:xfrm>
            <a:off x="1115640" y="1052640"/>
            <a:ext cx="7570440" cy="4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CustomShape 3"/>
          <p:cNvSpPr/>
          <p:nvPr/>
        </p:nvSpPr>
        <p:spPr>
          <a:xfrm>
            <a:off x="1728000" y="0"/>
            <a:ext cx="5875200" cy="674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i="1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Післямова</a:t>
            </a: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</a:t>
            </a: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8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</a:t>
            </a: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Я вчитель : і це значить так багато,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Бо діти кожен день мене чекають,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Дитину кожну , як себе , повинна знати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Як істину , що мудрі люди знають,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Нести я буду вихованцям правду щиру,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Навчаючи їх доброті і милосердю,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Щоби завжди жили із цілим світом в мирі,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Стояли міцно на земній щоб тверді.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Щоб друзям подивитися у вічі не боялись,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Щоб біль сердець батьківських розуміли.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Щоб мови рідної довіку не цурались,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Перед спокусами щоб встояти зуміли.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Щоб своїм походження пишались всюди,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Любили рідну Україну -неньку,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Щоб виросли з них просто добрі люди,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Які б чужу біду взяли близенько.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З цією правдою святою в клас заходжу,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її так добре , як молитву, знаю,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У ній підтримку я своїй душі знаходжу,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У неї долі дітям я благаю :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А ще я вірю , і люблю , і сподіваюсь,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Що буде так усе , як в мріях гарних,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То ж впевнена І в тому зовсім не вагаюсь :</a:t>
            </a:r>
            <a:endParaRPr b="0" lang="uk-UA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1600" spc="-1" strike="noStrike">
                <a:solidFill>
                  <a:srgbClr val="000000"/>
                </a:solidFill>
                <a:latin typeface="Arial"/>
                <a:ea typeface="DejaVu Sans"/>
              </a:rPr>
              <a:t>Моя робота не загине марно.</a:t>
            </a:r>
            <a:endParaRPr b="0" lang="uk-UA" sz="1600" spc="-1" strike="noStrike">
              <a:latin typeface="Arial"/>
            </a:endParaRPr>
          </a:p>
        </p:txBody>
      </p:sp>
    </p:spTree>
  </p:cSld>
  <p:transition spd="slow">
    <p:cover dir="l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908280" y="0"/>
            <a:ext cx="7656120" cy="90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uk-UA" sz="3600" spc="35" strike="noStrike">
                <a:solidFill>
                  <a:srgbClr val="3333ff"/>
                </a:solidFill>
                <a:latin typeface="Times New Roman"/>
                <a:ea typeface="DejaVu Sans"/>
              </a:rPr>
              <a:t>Прізвище, ім’я, по батькові</a:t>
            </a:r>
            <a:endParaRPr b="0" lang="uk-UA" sz="3600" spc="-1" strike="noStrike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272880" y="904320"/>
            <a:ext cx="4462200" cy="435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3200" spc="-1" strike="noStrike" u="sng">
                <a:solidFill>
                  <a:srgbClr val="9900ff"/>
                </a:solidFill>
                <a:uFillTx/>
                <a:latin typeface="Times New Roman"/>
                <a:ea typeface="DejaVu Sans"/>
              </a:rPr>
              <a:t>Освіта:</a:t>
            </a:r>
            <a:r>
              <a:rPr b="1" i="1" lang="uk-UA" sz="3200" spc="-1" strike="noStrike">
                <a:solidFill>
                  <a:srgbClr val="ffff00"/>
                </a:solidFill>
                <a:latin typeface="Times New Roman"/>
                <a:ea typeface="DejaVu Sans"/>
              </a:rPr>
              <a:t> </a:t>
            </a:r>
            <a:r>
              <a:rPr b="0" i="1" lang="uk-UA" sz="32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вища ( Мелітопольський державний педагогічний інститут, 1991 р.)</a:t>
            </a:r>
            <a:endParaRPr b="0" lang="uk-UA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3200" spc="-1" strike="noStrike" u="sng">
                <a:solidFill>
                  <a:srgbClr val="9900ff"/>
                </a:solidFill>
                <a:uFillTx/>
                <a:latin typeface="Times New Roman"/>
                <a:ea typeface="DejaVu Sans"/>
              </a:rPr>
              <a:t>Стаж:</a:t>
            </a:r>
            <a:r>
              <a:rPr b="1" i="1" lang="uk-UA" sz="3200" spc="-1" strike="noStrike">
                <a:solidFill>
                  <a:srgbClr val="9900ff"/>
                </a:solidFill>
                <a:latin typeface="Times New Roman"/>
                <a:ea typeface="DejaVu Sans"/>
              </a:rPr>
              <a:t> </a:t>
            </a:r>
            <a:r>
              <a:rPr b="1" i="1" lang="uk-UA" sz="32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29 </a:t>
            </a:r>
            <a:r>
              <a:rPr b="0" i="1" lang="uk-UA" sz="32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р.</a:t>
            </a:r>
            <a:endParaRPr b="0" lang="uk-UA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3200" spc="-1" strike="noStrike" u="sng">
                <a:solidFill>
                  <a:srgbClr val="9900ff"/>
                </a:solidFill>
                <a:uFillTx/>
                <a:latin typeface="Times New Roman"/>
                <a:ea typeface="DejaVu Sans"/>
              </a:rPr>
              <a:t>Посада:</a:t>
            </a:r>
            <a:r>
              <a:rPr b="1" i="1" lang="uk-UA" sz="3200" spc="-1" strike="noStrike">
                <a:solidFill>
                  <a:srgbClr val="9900ff"/>
                </a:solidFill>
                <a:latin typeface="Times New Roman"/>
                <a:ea typeface="DejaVu Sans"/>
              </a:rPr>
              <a:t> </a:t>
            </a:r>
            <a:r>
              <a:rPr b="0" i="1" lang="uk-UA" sz="32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вчитель</a:t>
            </a:r>
            <a:endParaRPr b="0" lang="uk-UA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uk-UA" sz="32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           </a:t>
            </a:r>
            <a:r>
              <a:rPr b="0" i="1" lang="uk-UA" sz="32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географії та природознавства</a:t>
            </a:r>
            <a:endParaRPr b="0" lang="uk-UA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uk-UA" sz="3200" spc="-1" strike="noStrike" u="sng">
                <a:solidFill>
                  <a:srgbClr val="9900ff"/>
                </a:solidFill>
                <a:uFillTx/>
                <a:latin typeface="Times New Roman"/>
                <a:ea typeface="DejaVu Sans"/>
              </a:rPr>
              <a:t>Категорія:</a:t>
            </a:r>
            <a:r>
              <a:rPr b="1" i="1" lang="uk-UA" sz="3200" spc="-1" strike="noStrike">
                <a:solidFill>
                  <a:srgbClr val="9900ff"/>
                </a:solidFill>
                <a:latin typeface="Times New Roman"/>
                <a:ea typeface="DejaVu Sans"/>
              </a:rPr>
              <a:t> </a:t>
            </a:r>
            <a:r>
              <a:rPr b="0" i="1" lang="uk-UA" sz="3200" spc="-1" strike="noStrike">
                <a:solidFill>
                  <a:srgbClr val="0000ff"/>
                </a:solidFill>
                <a:latin typeface="Times New Roman"/>
                <a:ea typeface="DejaVu Sans"/>
              </a:rPr>
              <a:t>спеціаліст першої категорії</a:t>
            </a:r>
            <a:endParaRPr b="0" lang="uk-UA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3200" spc="-1" strike="noStrike">
              <a:latin typeface="Arial"/>
            </a:endParaRPr>
          </a:p>
        </p:txBody>
      </p:sp>
      <p:pic>
        <p:nvPicPr>
          <p:cNvPr id="44" name="" descr=""/>
          <p:cNvPicPr/>
          <p:nvPr/>
        </p:nvPicPr>
        <p:blipFill>
          <a:blip r:embed="rId1"/>
          <a:stretch/>
        </p:blipFill>
        <p:spPr>
          <a:xfrm rot="21063000">
            <a:off x="5292720" y="1648080"/>
            <a:ext cx="3027960" cy="4590720"/>
          </a:xfrm>
          <a:prstGeom prst="rect">
            <a:avLst/>
          </a:prstGeom>
          <a:ln>
            <a:noFill/>
          </a:ln>
        </p:spPr>
      </p:pic>
      <p:pic>
        <p:nvPicPr>
          <p:cNvPr id="45" name="Рисунок 7" descr=""/>
          <p:cNvPicPr/>
          <p:nvPr/>
        </p:nvPicPr>
        <p:blipFill>
          <a:blip r:embed="rId2"/>
          <a:stretch/>
        </p:blipFill>
        <p:spPr>
          <a:xfrm rot="21282600">
            <a:off x="7297560" y="433800"/>
            <a:ext cx="1690200" cy="1886400"/>
          </a:xfrm>
          <a:prstGeom prst="rect">
            <a:avLst/>
          </a:prstGeom>
          <a:ln>
            <a:noFill/>
          </a:ln>
        </p:spPr>
      </p:pic>
    </p:spTree>
  </p:cSld>
  <p:transition spd="slow">
    <p:cover dir="l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714240" y="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uk-UA" sz="4000" spc="35" strike="noStrike">
                <a:solidFill>
                  <a:srgbClr val="3333ff"/>
                </a:solidFill>
                <a:latin typeface="Times New Roman"/>
                <a:ea typeface="DejaVu Sans"/>
              </a:rPr>
              <a:t>Моя методична проблема:</a:t>
            </a:r>
            <a:endParaRPr b="0" lang="uk-UA" sz="4000" spc="-1" strike="noStrike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4146840" y="857160"/>
            <a:ext cx="4516200" cy="437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8" name="Рисунок 5" descr=""/>
          <p:cNvPicPr/>
          <p:nvPr/>
        </p:nvPicPr>
        <p:blipFill>
          <a:blip r:embed="rId1"/>
          <a:stretch/>
        </p:blipFill>
        <p:spPr>
          <a:xfrm rot="21282600">
            <a:off x="77400" y="613440"/>
            <a:ext cx="1271520" cy="1419120"/>
          </a:xfrm>
          <a:prstGeom prst="rect">
            <a:avLst/>
          </a:prstGeom>
          <a:ln>
            <a:noFill/>
          </a:ln>
        </p:spPr>
      </p:pic>
      <p:sp>
        <p:nvSpPr>
          <p:cNvPr id="49" name="CustomShape 3"/>
          <p:cNvSpPr/>
          <p:nvPr/>
        </p:nvSpPr>
        <p:spPr>
          <a:xfrm>
            <a:off x="1224000" y="1512000"/>
            <a:ext cx="6334920" cy="490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uk-UA" sz="4400" spc="-1" strike="noStrike">
                <a:solidFill>
                  <a:srgbClr val="9900ff"/>
                </a:solidFill>
                <a:latin typeface="Monotype Corsiva"/>
                <a:ea typeface="DejaVu Sans"/>
              </a:rPr>
              <a:t>«Підвищення ефективності сучасного уроку засобами</a:t>
            </a:r>
            <a:endParaRPr b="0" lang="uk-UA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uk-UA" sz="4400" spc="-1" strike="noStrike">
                <a:solidFill>
                  <a:srgbClr val="9900ff"/>
                </a:solidFill>
                <a:latin typeface="Monotype Corsiva"/>
                <a:ea typeface="DejaVu Sans"/>
              </a:rPr>
              <a:t> </a:t>
            </a:r>
            <a:r>
              <a:rPr b="1" lang="uk-UA" sz="4400" spc="-1" strike="noStrike">
                <a:solidFill>
                  <a:srgbClr val="9900ff"/>
                </a:solidFill>
                <a:latin typeface="Monotype Corsiva"/>
                <a:ea typeface="DejaVu Sans"/>
              </a:rPr>
              <a:t>творчої лабораторії вчителя»</a:t>
            </a:r>
            <a:endParaRPr b="0" lang="uk-UA" sz="4400" spc="-1" strike="noStrike">
              <a:latin typeface="Arial"/>
            </a:endParaRPr>
          </a:p>
        </p:txBody>
      </p:sp>
    </p:spTree>
  </p:cSld>
  <p:transition spd="slow">
    <p:cover dir="l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489960" y="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uk-UA" sz="4000" spc="35" strike="noStrike">
                <a:solidFill>
                  <a:srgbClr val="0000ff"/>
                </a:solidFill>
                <a:latin typeface="Times New Roman"/>
                <a:ea typeface="DejaVu Sans"/>
              </a:rPr>
              <a:t>Моє педагогічне кредо</a:t>
            </a:r>
            <a:endParaRPr b="0" lang="uk-UA" sz="4000" spc="-1" strike="noStrike">
              <a:latin typeface="Arial"/>
            </a:endParaRPr>
          </a:p>
        </p:txBody>
      </p:sp>
      <p:pic>
        <p:nvPicPr>
          <p:cNvPr id="51" name="Рисунок 8" descr=""/>
          <p:cNvPicPr/>
          <p:nvPr/>
        </p:nvPicPr>
        <p:blipFill>
          <a:blip r:embed="rId1"/>
          <a:stretch/>
        </p:blipFill>
        <p:spPr>
          <a:xfrm rot="21282600">
            <a:off x="134640" y="5454720"/>
            <a:ext cx="1271520" cy="1419120"/>
          </a:xfrm>
          <a:prstGeom prst="rect">
            <a:avLst/>
          </a:prstGeom>
          <a:ln>
            <a:noFill/>
          </a:ln>
        </p:spPr>
      </p:pic>
      <p:pic>
        <p:nvPicPr>
          <p:cNvPr id="52" name="Рисунок 9" descr=""/>
          <p:cNvPicPr/>
          <p:nvPr/>
        </p:nvPicPr>
        <p:blipFill>
          <a:blip r:embed="rId2"/>
          <a:stretch/>
        </p:blipFill>
        <p:spPr>
          <a:xfrm rot="21282600">
            <a:off x="7956720" y="5499000"/>
            <a:ext cx="1271520" cy="1419120"/>
          </a:xfrm>
          <a:prstGeom prst="rect">
            <a:avLst/>
          </a:prstGeom>
          <a:ln>
            <a:noFill/>
          </a:ln>
        </p:spPr>
      </p:pic>
      <p:sp>
        <p:nvSpPr>
          <p:cNvPr id="53" name="CustomShape 2"/>
          <p:cNvSpPr/>
          <p:nvPr/>
        </p:nvSpPr>
        <p:spPr>
          <a:xfrm>
            <a:off x="936000" y="1440000"/>
            <a:ext cx="5759640" cy="3778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uk-UA" sz="4400" spc="-1" strike="noStrike">
                <a:latin typeface="Arial"/>
              </a:rPr>
              <a:t>Життя -це постійне навчання, і навпаки, без навчання немає життя.</a:t>
            </a:r>
            <a:endParaRPr b="0" lang="uk-UA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800" spc="-1" strike="noStrike">
                <a:latin typeface="Arial"/>
              </a:rPr>
              <a:t>                      </a:t>
            </a:r>
            <a:r>
              <a:rPr b="0" lang="uk-UA" sz="2800" spc="-1" strike="noStrike">
                <a:latin typeface="Arial"/>
              </a:rPr>
              <a:t>Фінський психолог 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uk-UA" sz="2800" spc="-1" strike="noStrike">
                <a:latin typeface="Arial"/>
              </a:rPr>
              <a:t>                              </a:t>
            </a:r>
            <a:r>
              <a:rPr b="0" lang="uk-UA" sz="2800" spc="-1" strike="noStrike">
                <a:latin typeface="Arial"/>
              </a:rPr>
              <a:t>Тімо Ярвилехто</a:t>
            </a:r>
            <a:endParaRPr b="0" lang="uk-UA" sz="2800" spc="-1" strike="noStrike">
              <a:latin typeface="Arial"/>
            </a:endParaRPr>
          </a:p>
        </p:txBody>
      </p:sp>
    </p:spTree>
  </p:cSld>
  <p:transition spd="slow">
    <p:cover dir="l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357120" y="-9936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uk-UA" sz="4000" spc="35" strike="noStrike">
                <a:solidFill>
                  <a:srgbClr val="3333ff"/>
                </a:solidFill>
                <a:latin typeface="Times New Roman"/>
                <a:ea typeface="DejaVu Sans"/>
              </a:rPr>
              <a:t>Мій педагогічний досвід</a:t>
            </a:r>
            <a:endParaRPr b="0" lang="uk-UA" sz="4000" spc="-1" strike="noStrike">
              <a:latin typeface="Arial"/>
            </a:endParaRPr>
          </a:p>
        </p:txBody>
      </p:sp>
      <p:sp>
        <p:nvSpPr>
          <p:cNvPr id="55" name="CustomShape 2"/>
          <p:cNvSpPr/>
          <p:nvPr/>
        </p:nvSpPr>
        <p:spPr>
          <a:xfrm>
            <a:off x="497880" y="692640"/>
            <a:ext cx="6917760" cy="551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0" i="1" lang="uk-UA" sz="3600" spc="-1" strike="noStrike" u="sng">
                <a:solidFill>
                  <a:srgbClr val="000000"/>
                </a:solidFill>
                <a:uFillTx/>
                <a:latin typeface="Bookman Old Style"/>
                <a:ea typeface="DejaVu Sans"/>
              </a:rPr>
              <a:t>Творча лабораторія вчителя:</a:t>
            </a:r>
            <a:r>
              <a:rPr b="0" lang="uk-UA" sz="36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br/>
            <a:r>
              <a:rPr b="0" lang="uk-UA" sz="3600" spc="-1" strike="noStrike">
                <a:solidFill>
                  <a:srgbClr val="000000"/>
                </a:solidFill>
                <a:latin typeface="Arial"/>
                <a:ea typeface="DejaVu Sans"/>
              </a:rPr>
              <a:t>- </a:t>
            </a:r>
            <a:r>
              <a:rPr b="0" i="1" lang="uk-UA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Використання інформаційних та мультимедійних технологій на уроках географії;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0" i="1" lang="uk-UA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 Проблемний підхід у викладанні географії ;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0" i="1" lang="uk-UA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 Використання методу проектів та учнівських портфоліо;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0" i="1" lang="uk-UA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 Використання технологій схематичного унаочнення навчального матеріалу на уроках географії;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r>
              <a:rPr b="0" i="1" lang="uk-UA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- Розробка дидактичного матеріалу, методичних  рекомендацій з предмета.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2400" spc="-1" strike="noStrike">
              <a:latin typeface="Arial"/>
            </a:endParaRPr>
          </a:p>
        </p:txBody>
      </p:sp>
      <p:pic>
        <p:nvPicPr>
          <p:cNvPr id="56" name="Рисунок 9" descr=""/>
          <p:cNvPicPr/>
          <p:nvPr/>
        </p:nvPicPr>
        <p:blipFill>
          <a:blip r:embed="rId1"/>
          <a:stretch/>
        </p:blipFill>
        <p:spPr>
          <a:xfrm rot="21282600">
            <a:off x="7932960" y="-97560"/>
            <a:ext cx="1271520" cy="1419120"/>
          </a:xfrm>
          <a:prstGeom prst="rect">
            <a:avLst/>
          </a:prstGeom>
          <a:ln>
            <a:noFill/>
          </a:ln>
        </p:spPr>
      </p:pic>
      <p:pic>
        <p:nvPicPr>
          <p:cNvPr id="57" name="Рисунок 10" descr=""/>
          <p:cNvPicPr/>
          <p:nvPr/>
        </p:nvPicPr>
        <p:blipFill>
          <a:blip r:embed="rId2"/>
          <a:stretch/>
        </p:blipFill>
        <p:spPr>
          <a:xfrm rot="21282600">
            <a:off x="7838640" y="5220360"/>
            <a:ext cx="1271520" cy="1419120"/>
          </a:xfrm>
          <a:prstGeom prst="rect">
            <a:avLst/>
          </a:prstGeom>
          <a:ln>
            <a:noFill/>
          </a:ln>
        </p:spPr>
      </p:pic>
    </p:spTree>
  </p:cSld>
  <p:transition spd="slow">
    <p:cover dir="l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714240" y="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uk-UA" sz="4000" spc="35" strike="noStrike">
                <a:solidFill>
                  <a:srgbClr val="0000ff"/>
                </a:solidFill>
                <a:latin typeface="Times New Roman"/>
                <a:ea typeface="DejaVu Sans"/>
              </a:rPr>
              <a:t>Мій педагогічний досвід</a:t>
            </a:r>
            <a:endParaRPr b="0" lang="uk-UA" sz="4000" spc="-1" strike="noStrike"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467640" y="810360"/>
            <a:ext cx="6694560" cy="238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0" name="CustomShape 3"/>
          <p:cNvSpPr/>
          <p:nvPr/>
        </p:nvSpPr>
        <p:spPr>
          <a:xfrm>
            <a:off x="467640" y="3501000"/>
            <a:ext cx="6734160" cy="213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</p:txBody>
      </p:sp>
      <p:pic>
        <p:nvPicPr>
          <p:cNvPr id="61" name="Рисунок 7" descr=""/>
          <p:cNvPicPr/>
          <p:nvPr/>
        </p:nvPicPr>
        <p:blipFill>
          <a:blip r:embed="rId1"/>
          <a:stretch/>
        </p:blipFill>
        <p:spPr>
          <a:xfrm rot="21282600">
            <a:off x="7929360" y="1379880"/>
            <a:ext cx="1271520" cy="1419120"/>
          </a:xfrm>
          <a:prstGeom prst="rect">
            <a:avLst/>
          </a:prstGeom>
          <a:ln>
            <a:noFill/>
          </a:ln>
        </p:spPr>
      </p:pic>
      <p:sp>
        <p:nvSpPr>
          <p:cNvPr id="62" name="CustomShape 4"/>
          <p:cNvSpPr/>
          <p:nvPr/>
        </p:nvSpPr>
        <p:spPr>
          <a:xfrm>
            <a:off x="864000" y="858960"/>
            <a:ext cx="4340880" cy="6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uk-UA" sz="4000" spc="-1" strike="noStrike" u="sng">
                <a:solidFill>
                  <a:srgbClr val="000000"/>
                </a:solidFill>
                <a:uFillTx/>
                <a:latin typeface="Bookman Old Style"/>
                <a:ea typeface="DejaVu Sans"/>
              </a:rPr>
              <a:t>Загальні напрямки:</a:t>
            </a:r>
            <a:endParaRPr b="0" lang="uk-UA" sz="4000" spc="-1" strike="noStrike">
              <a:latin typeface="Arial"/>
            </a:endParaRPr>
          </a:p>
        </p:txBody>
      </p:sp>
      <p:sp>
        <p:nvSpPr>
          <p:cNvPr id="63" name="CustomShape 5"/>
          <p:cNvSpPr/>
          <p:nvPr/>
        </p:nvSpPr>
        <p:spPr>
          <a:xfrm>
            <a:off x="576000" y="1769760"/>
            <a:ext cx="5526000" cy="43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171360" indent="-1699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Розвиток творчих здібностей учнів у практичному застосуванні знань</a:t>
            </a:r>
            <a:endParaRPr b="0" lang="uk-UA" sz="2800" spc="-1" strike="noStrike">
              <a:latin typeface="Arial"/>
            </a:endParaRPr>
          </a:p>
          <a:p>
            <a:pPr marL="171360" indent="-1699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uk-UA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Прищеплення навичок самостійної роботи з різними джерелами, які розвивають творче мислення і творчий підхід до пошукової діяльності</a:t>
            </a:r>
            <a:endParaRPr b="0" lang="uk-UA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751"/>
              </a:spcBef>
            </a:pPr>
            <a:endParaRPr b="0" lang="uk-UA" sz="2800" spc="-1" strike="noStrike">
              <a:latin typeface="Arial"/>
            </a:endParaRPr>
          </a:p>
        </p:txBody>
      </p:sp>
    </p:spTree>
  </p:cSld>
  <p:transition spd="slow">
    <p:cover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611640" y="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uk-UA" sz="4000" spc="35" strike="noStrike">
                <a:solidFill>
                  <a:srgbClr val="3333ff"/>
                </a:solidFill>
                <a:latin typeface="Times New Roman"/>
                <a:ea typeface="DejaVu Sans"/>
              </a:rPr>
              <a:t>Мій педагогічний досвід</a:t>
            </a:r>
            <a:endParaRPr b="0" lang="uk-UA" sz="4000" spc="-1" strike="noStrike"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539640" y="834480"/>
            <a:ext cx="6046560" cy="504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i="1" lang="uk-UA" sz="2600" spc="-1" strike="noStrike">
                <a:solidFill>
                  <a:srgbClr val="000000"/>
                </a:solidFill>
                <a:latin typeface="Calibri Light"/>
                <a:ea typeface="DejaVu Sans"/>
              </a:rPr>
              <a:t>Технології активізації та інтенсифікації діяльності учнів </a:t>
            </a:r>
            <a:endParaRPr b="0" lang="uk-UA" sz="2600" spc="-1" strike="noStrike">
              <a:latin typeface="Arial"/>
            </a:endParaRPr>
          </a:p>
        </p:txBody>
      </p:sp>
      <p:sp>
        <p:nvSpPr>
          <p:cNvPr id="66" name="CustomShape 3"/>
          <p:cNvSpPr/>
          <p:nvPr/>
        </p:nvSpPr>
        <p:spPr>
          <a:xfrm>
            <a:off x="737280" y="2448000"/>
            <a:ext cx="7470360" cy="4349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171360" indent="-1699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uk-UA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ігрові технології;</a:t>
            </a:r>
            <a:endParaRPr b="0" lang="uk-UA" sz="2400" spc="-1" strike="noStrike">
              <a:latin typeface="Arial"/>
            </a:endParaRPr>
          </a:p>
          <a:p>
            <a:pPr marL="171360" indent="-1699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uk-UA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проблемне навчання;</a:t>
            </a:r>
            <a:endParaRPr b="0" lang="uk-UA" sz="2400" spc="-1" strike="noStrike">
              <a:latin typeface="Arial"/>
            </a:endParaRPr>
          </a:p>
          <a:p>
            <a:pPr marL="171360" indent="-1699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uk-UA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комунікативні технології;</a:t>
            </a:r>
            <a:endParaRPr b="0" lang="uk-UA" sz="2400" spc="-1" strike="noStrike">
              <a:latin typeface="Arial"/>
            </a:endParaRPr>
          </a:p>
          <a:p>
            <a:pPr marL="171360" indent="-1699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uk-UA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технології повного засвоєння навчального матеріалу;</a:t>
            </a:r>
            <a:endParaRPr b="0" lang="uk-UA" sz="2400" spc="-1" strike="noStrike">
              <a:latin typeface="Arial"/>
            </a:endParaRPr>
          </a:p>
          <a:p>
            <a:pPr marL="171360" indent="-169920">
              <a:lnSpc>
                <a:spcPct val="100000"/>
              </a:lnSpc>
              <a:spcBef>
                <a:spcPts val="751"/>
              </a:spcBef>
              <a:buClr>
                <a:srgbClr val="000000"/>
              </a:buClr>
              <a:buFont typeface="Arial"/>
              <a:buChar char="•"/>
            </a:pPr>
            <a:r>
              <a:rPr b="0" i="1" lang="uk-UA" sz="2400" spc="-1" strike="noStrike">
                <a:solidFill>
                  <a:srgbClr val="000000"/>
                </a:solidFill>
                <a:latin typeface="Calibri"/>
                <a:ea typeface="DejaVu Sans"/>
              </a:rPr>
              <a:t>технології схематичного унаочнення навчального матеріалу тощо.</a:t>
            </a:r>
            <a:endParaRPr b="0" lang="uk-UA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751"/>
              </a:spcBef>
            </a:pPr>
            <a:endParaRPr b="0" lang="uk-UA" sz="2400" spc="-1" strike="noStrike">
              <a:latin typeface="Arial"/>
            </a:endParaRPr>
          </a:p>
        </p:txBody>
      </p:sp>
    </p:spTree>
  </p:cSld>
  <p:transition spd="slow">
    <p:cover dir="l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357120" y="-36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i="1" lang="uk-UA" sz="4000" spc="35" strike="noStrike">
                <a:solidFill>
                  <a:srgbClr val="3333ff"/>
                </a:solidFill>
                <a:latin typeface="Times New Roman"/>
                <a:ea typeface="DejaVu Sans"/>
              </a:rPr>
              <a:t>Моя методична робота</a:t>
            </a:r>
            <a:endParaRPr b="0" lang="uk-UA" sz="4000" spc="-1" strike="noStrike">
              <a:latin typeface="Arial"/>
            </a:endParaRPr>
          </a:p>
        </p:txBody>
      </p:sp>
      <p:sp>
        <p:nvSpPr>
          <p:cNvPr id="68" name="CustomShape 2"/>
          <p:cNvSpPr/>
          <p:nvPr/>
        </p:nvSpPr>
        <p:spPr>
          <a:xfrm>
            <a:off x="539640" y="871920"/>
            <a:ext cx="3996720" cy="521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</p:txBody>
      </p:sp>
      <p:pic>
        <p:nvPicPr>
          <p:cNvPr id="69" name="Рисунок 7" descr=""/>
          <p:cNvPicPr/>
          <p:nvPr/>
        </p:nvPicPr>
        <p:blipFill>
          <a:blip r:embed="rId1"/>
          <a:stretch/>
        </p:blipFill>
        <p:spPr>
          <a:xfrm rot="21282600">
            <a:off x="8019000" y="89640"/>
            <a:ext cx="1271520" cy="1419120"/>
          </a:xfrm>
          <a:prstGeom prst="rect">
            <a:avLst/>
          </a:prstGeom>
          <a:ln>
            <a:noFill/>
          </a:ln>
        </p:spPr>
      </p:pic>
      <p:pic>
        <p:nvPicPr>
          <p:cNvPr id="70" name="Рисунок 10" descr=""/>
          <p:cNvPicPr/>
          <p:nvPr/>
        </p:nvPicPr>
        <p:blipFill>
          <a:blip r:embed="rId2"/>
          <a:stretch/>
        </p:blipFill>
        <p:spPr>
          <a:xfrm rot="21282600">
            <a:off x="350640" y="5239080"/>
            <a:ext cx="1271520" cy="1419120"/>
          </a:xfrm>
          <a:prstGeom prst="rect">
            <a:avLst/>
          </a:prstGeom>
          <a:ln>
            <a:noFill/>
          </a:ln>
        </p:spPr>
      </p:pic>
      <p:sp>
        <p:nvSpPr>
          <p:cNvPr id="71" name="CustomShape 3"/>
          <p:cNvSpPr/>
          <p:nvPr/>
        </p:nvSpPr>
        <p:spPr>
          <a:xfrm>
            <a:off x="177480" y="858240"/>
            <a:ext cx="9254160" cy="50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i="1" lang="uk-UA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Вимоги до використання схематичної наочності:</a:t>
            </a:r>
            <a:endParaRPr b="0" lang="uk-UA" sz="2800" spc="-1" strike="noStrike">
              <a:latin typeface="Arial"/>
            </a:endParaRPr>
          </a:p>
        </p:txBody>
      </p:sp>
      <p:sp>
        <p:nvSpPr>
          <p:cNvPr id="72" name="CustomShape 4"/>
          <p:cNvSpPr/>
          <p:nvPr/>
        </p:nvSpPr>
        <p:spPr>
          <a:xfrm>
            <a:off x="864000" y="1584000"/>
            <a:ext cx="52902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002060"/>
                </a:solidFill>
                <a:latin typeface="Calibri"/>
                <a:ea typeface="DejaVu Sans"/>
              </a:rPr>
              <a:t>Урахування вікових особливостей учнів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73" name="CustomShape 5"/>
          <p:cNvSpPr/>
          <p:nvPr/>
        </p:nvSpPr>
        <p:spPr>
          <a:xfrm>
            <a:off x="936000" y="2196360"/>
            <a:ext cx="580248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002060"/>
                </a:solidFill>
                <a:latin typeface="Calibri"/>
                <a:ea typeface="DejaVu Sans"/>
              </a:rPr>
              <a:t>Змістовність, якісне естетичне оформлення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74" name="CustomShape 6"/>
          <p:cNvSpPr/>
          <p:nvPr/>
        </p:nvSpPr>
        <p:spPr>
          <a:xfrm>
            <a:off x="864000" y="2856240"/>
            <a:ext cx="6911640" cy="59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uk-UA" sz="2000" spc="-1" strike="noStrike">
                <a:solidFill>
                  <a:srgbClr val="002060"/>
                </a:solidFill>
                <a:latin typeface="Calibri"/>
                <a:ea typeface="DejaVu Sans"/>
              </a:rPr>
              <a:t>Необхідність попередньої підготовки учнів до її сприйняття, ознайомлення із загальноприйнятими символами</a:t>
            </a:r>
            <a:endParaRPr b="0" lang="uk-UA" sz="2000" spc="-1" strike="noStrike">
              <a:latin typeface="Arial"/>
            </a:endParaRPr>
          </a:p>
        </p:txBody>
      </p:sp>
      <p:sp>
        <p:nvSpPr>
          <p:cNvPr id="75" name="CustomShape 7"/>
          <p:cNvSpPr/>
          <p:nvPr/>
        </p:nvSpPr>
        <p:spPr>
          <a:xfrm>
            <a:off x="936000" y="3600000"/>
            <a:ext cx="6993000" cy="699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002060"/>
                </a:solidFill>
                <a:latin typeface="Calibri"/>
                <a:ea typeface="DejaVu Sans"/>
              </a:rPr>
              <a:t>Поєднання слова з наочністю, яка керує безпосереднім сприйняттям</a:t>
            </a:r>
            <a:endParaRPr b="0" lang="uk-UA" sz="2400" spc="-1" strike="noStrike">
              <a:latin typeface="Arial"/>
            </a:endParaRPr>
          </a:p>
        </p:txBody>
      </p:sp>
      <p:sp>
        <p:nvSpPr>
          <p:cNvPr id="76" name="CustomShape 8"/>
          <p:cNvSpPr/>
          <p:nvPr/>
        </p:nvSpPr>
        <p:spPr>
          <a:xfrm>
            <a:off x="1008000" y="4644360"/>
            <a:ext cx="725184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uk-UA" sz="2400" spc="-1" strike="noStrike">
                <a:solidFill>
                  <a:srgbClr val="002060"/>
                </a:solidFill>
                <a:latin typeface="Calibri"/>
                <a:ea typeface="DejaVu Sans"/>
              </a:rPr>
              <a:t>Нічого зайвого, щоб не викликати додаткової асоціації</a:t>
            </a:r>
            <a:endParaRPr b="0" lang="uk-UA" sz="2400" spc="-1" strike="noStrike">
              <a:latin typeface="Arial"/>
            </a:endParaRPr>
          </a:p>
        </p:txBody>
      </p:sp>
    </p:spTree>
  </p:cSld>
  <p:transition spd="slow">
    <p:cover dir="l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578880" y="0"/>
            <a:ext cx="8227440" cy="855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CustomShape 2"/>
          <p:cNvSpPr/>
          <p:nvPr/>
        </p:nvSpPr>
        <p:spPr>
          <a:xfrm>
            <a:off x="434160" y="901440"/>
            <a:ext cx="3495600" cy="2526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4529520" y="4157280"/>
            <a:ext cx="4412520" cy="178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uk-UA" sz="1800" spc="-1" strike="noStrike">
              <a:latin typeface="Arial"/>
            </a:endParaRPr>
          </a:p>
        </p:txBody>
      </p:sp>
      <p:pic>
        <p:nvPicPr>
          <p:cNvPr id="80" name="Рисунок 8" descr=""/>
          <p:cNvPicPr/>
          <p:nvPr/>
        </p:nvPicPr>
        <p:blipFill>
          <a:blip r:embed="rId1"/>
          <a:stretch/>
        </p:blipFill>
        <p:spPr>
          <a:xfrm rot="21282600">
            <a:off x="7593480" y="1044360"/>
            <a:ext cx="1271520" cy="1419120"/>
          </a:xfrm>
          <a:prstGeom prst="rect">
            <a:avLst/>
          </a:prstGeom>
          <a:ln>
            <a:noFill/>
          </a:ln>
        </p:spPr>
      </p:pic>
      <p:pic>
        <p:nvPicPr>
          <p:cNvPr id="81" name="Рисунок 11" descr=""/>
          <p:cNvPicPr/>
          <p:nvPr/>
        </p:nvPicPr>
        <p:blipFill>
          <a:blip r:embed="rId2"/>
          <a:stretch/>
        </p:blipFill>
        <p:spPr>
          <a:xfrm rot="21282600">
            <a:off x="134640" y="5379120"/>
            <a:ext cx="1271520" cy="1419120"/>
          </a:xfrm>
          <a:prstGeom prst="rect">
            <a:avLst/>
          </a:prstGeom>
          <a:ln>
            <a:noFill/>
          </a:ln>
        </p:spPr>
      </p:pic>
      <p:sp>
        <p:nvSpPr>
          <p:cNvPr id="82" name="CustomShape 4"/>
          <p:cNvSpPr/>
          <p:nvPr/>
        </p:nvSpPr>
        <p:spPr>
          <a:xfrm>
            <a:off x="648000" y="321480"/>
            <a:ext cx="7906320" cy="1766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i="1" lang="uk-UA" sz="3300" spc="-1" strike="noStrike">
                <a:solidFill>
                  <a:srgbClr val="000000"/>
                </a:solidFill>
                <a:latin typeface="Calibri Light"/>
                <a:ea typeface="DejaVu Sans"/>
              </a:rPr>
              <a:t>Інфографіка – спосіб передачі великого обсягу інформації за допомогою простих і зрозумілих візуальних методів; сучасний метод навчання </a:t>
            </a:r>
            <a:endParaRPr b="0" lang="uk-UA" sz="3300" spc="-1" strike="noStrike">
              <a:latin typeface="Arial"/>
            </a:endParaRPr>
          </a:p>
        </p:txBody>
      </p:sp>
      <p:pic>
        <p:nvPicPr>
          <p:cNvPr id="83" name="Объект 3" descr=""/>
          <p:cNvPicPr/>
          <p:nvPr/>
        </p:nvPicPr>
        <p:blipFill>
          <a:blip r:embed="rId3"/>
          <a:stretch/>
        </p:blipFill>
        <p:spPr>
          <a:xfrm>
            <a:off x="864000" y="2327760"/>
            <a:ext cx="6983280" cy="3647880"/>
          </a:xfrm>
          <a:prstGeom prst="rect">
            <a:avLst/>
          </a:prstGeom>
          <a:ln>
            <a:noFill/>
          </a:ln>
        </p:spPr>
      </p:pic>
    </p:spTree>
  </p:cSld>
  <p:transition spd="slow">
    <p:cover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физика 1</Template>
  <TotalTime>1143</TotalTime>
  <Application>LibreOffice/6.3.4.2$Windows_X86_64 LibreOffice_project/60da17e045e08f1793c57c00ba83cdfce946d0aa</Application>
  <Company>Home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2011-07-29T16:53:57Z</dcterms:created>
  <dc:creator>Comp</dc:creator>
  <dc:description/>
  <dc:language>uk-UA</dc:language>
  <cp:lastModifiedBy/>
  <dcterms:modified xsi:type="dcterms:W3CDTF">2021-03-24T12:00:26Z</dcterms:modified>
  <cp:revision>101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Home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14</vt:i4>
  </property>
</Properties>
</file>