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643042" y="285728"/>
            <a:ext cx="6739560" cy="357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Портфоліо</a:t>
            </a: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вчителя біології та хімії </a:t>
            </a:r>
            <a:r>
              <a:rPr dirty="0"/>
              <a:t/>
            </a:r>
            <a:br>
              <a:rPr dirty="0"/>
            </a:br>
            <a:r>
              <a:rPr lang="uk-UA" sz="32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Шаповалової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Дар’ї 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Михайлівни</a:t>
            </a:r>
            <a:endParaRPr lang="en-U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en-US" sz="3200" b="0" strike="noStrike" spc="-1" dirty="0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5004000" y="4725000"/>
            <a:ext cx="3853800" cy="179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56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когось природничі дисципліни – тільки слово,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0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когось – неприємні відчуття,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0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когось – це лише науки,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0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Для нас  вони – наше життя!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26" name="Picture 2" descr="D:\ПОРТФОЛІО вчителів\Шаповалова\Шаповал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1"/>
            <a:ext cx="2286016" cy="314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267640" y="269640"/>
            <a:ext cx="7290360" cy="5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Самоосвіта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78" name="Рисунок 77"/>
          <p:cNvPicPr/>
          <p:nvPr/>
        </p:nvPicPr>
        <p:blipFill>
          <a:blip r:embed="rId2" cstate="print"/>
          <a:stretch/>
        </p:blipFill>
        <p:spPr>
          <a:xfrm>
            <a:off x="695520" y="844920"/>
            <a:ext cx="7534080" cy="565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 descr="567856-(51).png"/>
          <p:cNvPicPr/>
          <p:nvPr/>
        </p:nvPicPr>
        <p:blipFill>
          <a:blip r:embed="rId2" cstate="print"/>
          <a:srcRect r="3705"/>
          <a:stretch/>
        </p:blipFill>
        <p:spPr>
          <a:xfrm>
            <a:off x="6588360" y="4867560"/>
            <a:ext cx="2554920" cy="1989720"/>
          </a:xfrm>
          <a:prstGeom prst="rect">
            <a:avLst/>
          </a:prstGeom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80" name="CustomShape 1"/>
          <p:cNvSpPr/>
          <p:nvPr/>
        </p:nvSpPr>
        <p:spPr>
          <a:xfrm>
            <a:off x="729360" y="116640"/>
            <a:ext cx="7632000" cy="81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На уроці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pic>
        <p:nvPicPr>
          <p:cNvPr id="81" name="Рисунок 80"/>
          <p:cNvPicPr/>
          <p:nvPr/>
        </p:nvPicPr>
        <p:blipFill>
          <a:blip r:embed="rId3" cstate="print"/>
          <a:stretch/>
        </p:blipFill>
        <p:spPr>
          <a:xfrm>
            <a:off x="516240" y="228600"/>
            <a:ext cx="2455560" cy="331236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4" cstate="print"/>
          <a:stretch/>
        </p:blipFill>
        <p:spPr>
          <a:xfrm>
            <a:off x="6172200" y="227880"/>
            <a:ext cx="2514600" cy="339264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5" cstate="print"/>
          <a:stretch/>
        </p:blipFill>
        <p:spPr>
          <a:xfrm>
            <a:off x="2971800" y="2255400"/>
            <a:ext cx="3200400" cy="431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092760"/>
            <a:ext cx="2842920" cy="377640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611640" y="116640"/>
            <a:ext cx="799200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0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Наші будні….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3" cstate="print"/>
          <a:stretch/>
        </p:blipFill>
        <p:spPr>
          <a:xfrm>
            <a:off x="685800" y="914400"/>
            <a:ext cx="3657600" cy="274320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4" cstate="print"/>
          <a:stretch/>
        </p:blipFill>
        <p:spPr>
          <a:xfrm>
            <a:off x="4105440" y="2964960"/>
            <a:ext cx="4581360" cy="343584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5" cstate="print"/>
          <a:stretch/>
        </p:blipFill>
        <p:spPr>
          <a:xfrm>
            <a:off x="6172200" y="216000"/>
            <a:ext cx="2550960" cy="344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284280"/>
            <a:ext cx="2698920" cy="358488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2160000" y="836640"/>
            <a:ext cx="6983640" cy="301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Освіта:</a:t>
            </a:r>
            <a:r>
              <a:rPr lang="uk-UA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Житомирський  державний університет ім..  І.Я. Франка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Спеціальність за дипломом:</a:t>
            </a:r>
            <a:r>
              <a:rPr lang="uk-UA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Вчитель біології, хімії, екології та валеології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Посада:</a:t>
            </a:r>
            <a:r>
              <a:rPr lang="uk-UA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вчитель  біології та хімії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Педагогічний стаж: 7 років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Кваліфікаційна категорія:</a:t>
            </a:r>
            <a:r>
              <a:rPr lang="uk-UA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спеціаліст другої категорії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2" descr="567856-(51).png"/>
          <p:cNvPicPr/>
          <p:nvPr/>
        </p:nvPicPr>
        <p:blipFill>
          <a:blip r:embed="rId2" cstate="print"/>
          <a:srcRect r="3705"/>
          <a:stretch/>
        </p:blipFill>
        <p:spPr>
          <a:xfrm>
            <a:off x="6588360" y="4867560"/>
            <a:ext cx="2554920" cy="1989720"/>
          </a:xfrm>
          <a:prstGeom prst="rect">
            <a:avLst/>
          </a:prstGeom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43" name="CustomShape 1"/>
          <p:cNvSpPr/>
          <p:nvPr/>
        </p:nvSpPr>
        <p:spPr>
          <a:xfrm>
            <a:off x="504360" y="260640"/>
            <a:ext cx="8143200" cy="116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9FC0FF"/>
                </a:solidFill>
                <a:latin typeface="Georgia"/>
                <a:ea typeface="DejaVu Sans"/>
              </a:rPr>
              <a:t>Моє педагогічне кредо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3293280" y="1468080"/>
            <a:ext cx="5304240" cy="165564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Учитись важко, а учить ще важче,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Але не мусиш зупинятись ти,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Як учням віддаєш усе найкраще,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400" b="1" strike="noStrike" spc="-1">
                <a:solidFill>
                  <a:srgbClr val="0D0D0D"/>
                </a:solidFill>
                <a:latin typeface="Times New Roman"/>
                <a:ea typeface="DejaVu Sans"/>
              </a:rPr>
              <a:t>То й сам сягнеш нової висоти.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971640" y="6283800"/>
            <a:ext cx="5843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000" b="0" i="1" strike="noStrike" spc="-1">
                <a:solidFill>
                  <a:srgbClr val="30253D"/>
                </a:solidFill>
                <a:latin typeface="Calibri"/>
                <a:ea typeface="DejaVu Sans"/>
              </a:rPr>
              <a:t>Біологія-це наука про життя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6" name="TextShape 4"/>
          <p:cNvSpPr txBox="1"/>
          <p:nvPr/>
        </p:nvSpPr>
        <p:spPr>
          <a:xfrm>
            <a:off x="3745080" y="4052160"/>
            <a:ext cx="4120560" cy="1599480"/>
          </a:xfrm>
          <a:prstGeom prst="rect">
            <a:avLst/>
          </a:prstGeom>
        </p:spPr>
        <p:txBody>
          <a:bodyPr wrap="none" lIns="90000" tIns="45000" rIns="90000" bIns="45000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FFCC99"/>
                </a:solidFill>
                <a:latin typeface="Impact"/>
                <a:ea typeface="DejaVu Sans"/>
              </a:rPr>
              <a:t>«Вчитель не той, хто вчить,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FFCC99"/>
                </a:solidFill>
                <a:latin typeface="Impact"/>
                <a:ea typeface="DejaVu Sans"/>
              </a:rPr>
              <a:t>а той, хто не може не вчити.»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3600" b="0" strike="noStrike" spc="-1">
                <a:solidFill>
                  <a:srgbClr val="FFCC99"/>
                </a:solidFill>
                <a:latin typeface="Impact"/>
                <a:ea typeface="DejaVu Sans"/>
              </a:rPr>
              <a:t>В. О. Сухомлинський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7" name="TextShape 5"/>
          <p:cNvSpPr txBox="1"/>
          <p:nvPr/>
        </p:nvSpPr>
        <p:spPr>
          <a:xfrm>
            <a:off x="504360" y="3391920"/>
            <a:ext cx="3444120" cy="659520"/>
          </a:xfrm>
          <a:prstGeom prst="rect">
            <a:avLst/>
          </a:prstGeom>
        </p:spPr>
        <p:txBody>
          <a:bodyPr wrap="none" lIns="90000" tIns="45000" rIns="90000" bIns="45000" anchorCtr="1">
            <a:prstTxWarp prst="textInflateBottom">
              <a:avLst>
                <a:gd name="adj" fmla="val 68056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600" b="1" strike="noStrike" spc="-1">
                <a:solidFill>
                  <a:srgbClr val="CC0000"/>
                </a:solidFill>
                <a:latin typeface="Monotype Corsiva"/>
                <a:ea typeface="DejaVu Sans"/>
              </a:rPr>
              <a:t>Улюблена цитата: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092760"/>
            <a:ext cx="2842920" cy="377640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611640" y="1539360"/>
            <a:ext cx="7884000" cy="131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Ти можеш!» — повинен на­гадувати вчитель учневі.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«Він може!» — повинен нагадувати колектив.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«Я можу!» — повинен повірити в себе учень.</a:t>
            </a:r>
            <a:endParaRPr lang="en-U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                                                                         В. Шаталов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611640" y="281880"/>
            <a:ext cx="813636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6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Частинка мого життя…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2" descr="567856-(51).png"/>
          <p:cNvPicPr/>
          <p:nvPr/>
        </p:nvPicPr>
        <p:blipFill>
          <a:blip r:embed="rId2" cstate="print"/>
          <a:srcRect r="3705"/>
          <a:stretch/>
        </p:blipFill>
        <p:spPr>
          <a:xfrm>
            <a:off x="6588360" y="4867560"/>
            <a:ext cx="2554920" cy="1989720"/>
          </a:xfrm>
          <a:prstGeom prst="rect">
            <a:avLst/>
          </a:prstGeom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52" name="CustomShape 1"/>
          <p:cNvSpPr/>
          <p:nvPr/>
        </p:nvSpPr>
        <p:spPr>
          <a:xfrm>
            <a:off x="401040" y="404640"/>
            <a:ext cx="8838360" cy="91332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5400" b="1" i="1" strike="noStrike" spc="-1">
                <a:solidFill>
                  <a:srgbClr val="FF0066"/>
                </a:solidFill>
                <a:latin typeface="Monotype Corsiva"/>
                <a:ea typeface="DejaVu Sans"/>
              </a:rPr>
              <a:t>Проблема, над якою працюю: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 rot="16200000">
            <a:off x="530280" y="1199160"/>
            <a:ext cx="2015280" cy="24282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D2F7B5"/>
              </a:gs>
              <a:gs pos="100000">
                <a:srgbClr val="ABE67C"/>
              </a:gs>
            </a:gsLst>
            <a:lin ang="0"/>
          </a:gradFill>
          <a:ln w="9360">
            <a:solidFill>
              <a:srgbClr val="A7EA52"/>
            </a:solidFill>
            <a:round/>
          </a:ln>
          <a:effectLst>
            <a:outerShdw blurRad="63500" dist="50760" dir="5400000" sx="98000" sy="98000" rotWithShape="0">
              <a:srgbClr val="000000">
                <a:alpha val="2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45000" tIns="90000" rIns="45000" bIns="90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uk-UA" sz="1800" b="1" i="1" strike="noStrike" spc="-1">
                <a:solidFill>
                  <a:srgbClr val="000099"/>
                </a:solidFill>
                <a:latin typeface="Trebuchet MS"/>
                <a:ea typeface="DejaVu Sans"/>
              </a:rPr>
              <a:t>"Найкращий спосіб вивчити будь-що, це відкрити самому" </a:t>
            </a: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uk-UA" sz="1800" b="0" i="1" strike="noStrike" spc="-1">
                <a:solidFill>
                  <a:srgbClr val="000000"/>
                </a:solidFill>
                <a:latin typeface="Trebuchet MS"/>
                <a:ea typeface="DejaVu Sans"/>
              </a:rPr>
              <a:t>Д.Пойа</a:t>
            </a:r>
            <a:r>
              <a:rPr lang="uk-UA" sz="1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2694960" y="2133000"/>
            <a:ext cx="6417000" cy="222300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rig="flat" dir="tl">
              <a:rot lat="0" lon="0" rev="66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cap="small" spc="-1">
                <a:solidFill>
                  <a:srgbClr val="0000FF"/>
                </a:solidFill>
                <a:latin typeface="Calibri"/>
                <a:ea typeface="DejaVu Sans"/>
              </a:rPr>
              <a:t>«Використання інноваційних технологій у освітньому процесі </a:t>
            </a:r>
            <a:endParaRPr lang="en-US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z="2800" b="1" strike="noStrike" cap="small" spc="-1">
                <a:solidFill>
                  <a:srgbClr val="0000FF"/>
                </a:solidFill>
                <a:latin typeface="Calibri"/>
                <a:ea typeface="DejaVu Sans"/>
              </a:rPr>
              <a:t>з метою підвищення компетентності учнів на уроках біології та хімії»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55" name="TextShape 4"/>
          <p:cNvSpPr txBox="1"/>
          <p:nvPr/>
        </p:nvSpPr>
        <p:spPr>
          <a:xfrm rot="21322200">
            <a:off x="384480" y="5864400"/>
            <a:ext cx="8463960" cy="424080"/>
          </a:xfrm>
          <a:prstGeom prst="rect">
            <a:avLst/>
          </a:prstGeom>
        </p:spPr>
        <p:txBody>
          <a:bodyPr lIns="90000" tIns="45000" rIns="90000" bIns="45000" anchorCtr="1">
            <a:prstTxWarp prst="textDeflateTop">
              <a:avLst>
                <a:gd name="adj" fmla="val 46759"/>
              </a:avLst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lang="uk-UA" sz="2400" b="0" i="1" strike="noStrike" spc="-1">
                <a:solidFill>
                  <a:srgbClr val="7030A0"/>
                </a:solidFill>
                <a:latin typeface="Calibri"/>
                <a:ea typeface="DejaVu Sans"/>
              </a:rPr>
              <a:t>Біологія-це наука, яка вивчає життя в усіх його проявах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092760"/>
            <a:ext cx="2842920" cy="377640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57200" y="244440"/>
            <a:ext cx="8384400" cy="14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70C0"/>
                </a:solidFill>
                <a:latin typeface="Bookman Old Style"/>
                <a:ea typeface="DejaVu Sans"/>
              </a:rPr>
              <a:t>РЕАЛІЗОВУЮ ПРОБЛЕМУ  НА ОСНОВІ ВИКОРИСТАННЯ:</a:t>
            </a:r>
            <a:r>
              <a:t/>
            </a:r>
            <a:br/>
            <a:r>
              <a:rPr lang="uk-UA" sz="2400" b="0" strike="noStrike" spc="-1">
                <a:solidFill>
                  <a:srgbClr val="0070C0"/>
                </a:solidFill>
                <a:latin typeface="Bookman Old Style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785880" y="1728720"/>
            <a:ext cx="5428440" cy="913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02060"/>
                </a:solidFill>
                <a:latin typeface="Calibri"/>
                <a:ea typeface="DejaVu Sans"/>
              </a:rPr>
              <a:t>ЕЛЕМЕНТІВ  СУЧАСНИХ ПЕДАГОГІЧНИХ ТЕХНОЛОГІЙ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339640" y="2853000"/>
            <a:ext cx="5500080" cy="913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02060"/>
                </a:solidFill>
                <a:latin typeface="Calibri"/>
                <a:ea typeface="DejaVu Sans"/>
              </a:rPr>
              <a:t> ІННОВАЦІЙНИХ  МЕТОДІВ  НАВЧАННЯ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3726360" y="4063320"/>
            <a:ext cx="5071320" cy="913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000" b="1" strike="noStrike" spc="-1">
                <a:solidFill>
                  <a:srgbClr val="002060"/>
                </a:solidFill>
                <a:latin typeface="Calibri"/>
                <a:ea typeface="DejaVu Sans"/>
              </a:rPr>
              <a:t>ІНФОРМАЦІЙНИХ КОМП’ЮТЕРНИХ ТЕХНОЛОГІЙ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092760"/>
            <a:ext cx="2842920" cy="3776400"/>
          </a:xfrm>
          <a:prstGeom prst="rect">
            <a:avLst/>
          </a:prstGeom>
          <a:ln w="0"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457200" y="244440"/>
            <a:ext cx="8384400" cy="102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ІННОВАЦІЙНІ МЕТОДИ НАВЧАННЯ В ПРОЦЕСІ ВИВЧЕННЯ БІОЛОГІЇ ТА ХІМІЇ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204000" y="1642320"/>
            <a:ext cx="5341680" cy="419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uk-UA" sz="1600" b="1" strike="noStrike" spc="-1">
                <a:solidFill>
                  <a:srgbClr val="948A54"/>
                </a:solidFill>
                <a:latin typeface="Calibri"/>
                <a:ea typeface="DejaVu Sans"/>
              </a:rPr>
              <a:t>“</a:t>
            </a:r>
            <a:r>
              <a:rPr lang="uk-UA" sz="1800" b="1" strike="noStrike" spc="-1">
                <a:solidFill>
                  <a:srgbClr val="984807"/>
                </a:solidFill>
                <a:latin typeface="Times New Roman"/>
                <a:ea typeface="DejaVu Sans"/>
              </a:rPr>
              <a:t>МОЗКОВИЙ ШТУРМ”,  “КОЛО ІДЕЙ”, НАВЧАЮЧИ –ВЧУСЯ”, “ДЕРЕВО РІШЕНЬ”, “МІКРОФОН”  “ АКВАРІУМ”</a:t>
            </a: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uk-UA" sz="1800" b="1" strike="noStrike" spc="-1">
                <a:solidFill>
                  <a:srgbClr val="10243E"/>
                </a:solidFill>
                <a:latin typeface="Times New Roman"/>
                <a:ea typeface="DejaVu Sans"/>
              </a:rPr>
              <a:t>ТАКІ ІННОВАЦІЙНІ  МЕТОДИ НАВЧАННЯ, ЯКІ:</a:t>
            </a: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60"/>
              </a:spcBef>
              <a:buClr>
                <a:srgbClr val="984807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uk-UA" sz="1800" b="1" i="1" strike="noStrike" spc="-1">
                <a:solidFill>
                  <a:srgbClr val="984807"/>
                </a:solidFill>
                <a:latin typeface="Times New Roman"/>
                <a:ea typeface="DejaVu Sans"/>
              </a:rPr>
              <a:t>ДОЗВОЛЯЮТЬ ДИТИНІ ВИЯВИТИ ІНІЦІАТИВУ;</a:t>
            </a: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60"/>
              </a:spcBef>
              <a:buClr>
                <a:srgbClr val="984807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uk-UA" sz="1800" b="1" i="1" strike="noStrike" spc="-1">
                <a:solidFill>
                  <a:srgbClr val="984807"/>
                </a:solidFill>
                <a:latin typeface="Times New Roman"/>
                <a:ea typeface="DejaVu Sans"/>
              </a:rPr>
              <a:t>СПОНУКАЮТЬ ДО ВИСЛОВЛЮВАННЯ;</a:t>
            </a: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60"/>
              </a:spcBef>
              <a:buClr>
                <a:srgbClr val="984807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uk-UA" sz="1800" b="1" i="1" strike="noStrike" spc="-1">
                <a:solidFill>
                  <a:srgbClr val="984807"/>
                </a:solidFill>
                <a:latin typeface="Times New Roman"/>
                <a:ea typeface="DejaVu Sans"/>
              </a:rPr>
              <a:t>СТВОРЮЮТЬ АТМОСФЕРУ ДЛЯ ПРИРОДНОГО САМОВИРАЖЕННЯ;</a:t>
            </a: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60"/>
              </a:spcBef>
              <a:buClr>
                <a:srgbClr val="984807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uk-UA" sz="1800" b="1" i="1" strike="noStrike" spc="-1">
                <a:solidFill>
                  <a:srgbClr val="984807"/>
                </a:solidFill>
                <a:latin typeface="Times New Roman"/>
                <a:ea typeface="DejaVu Sans"/>
              </a:rPr>
              <a:t>СПРИЯЮТЬ ВІЛЬНОМУ РОЗВИТКУ ОСОБИСТОСТІ УЧНЯ.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2" descr="567856-(51).png"/>
          <p:cNvPicPr/>
          <p:nvPr/>
        </p:nvPicPr>
        <p:blipFill>
          <a:blip r:embed="rId2" cstate="print"/>
          <a:srcRect r="3705"/>
          <a:stretch/>
        </p:blipFill>
        <p:spPr>
          <a:xfrm>
            <a:off x="6588360" y="4867560"/>
            <a:ext cx="2554920" cy="1989720"/>
          </a:xfrm>
          <a:prstGeom prst="rect">
            <a:avLst/>
          </a:prstGeom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65" name="CustomShape 1"/>
          <p:cNvSpPr/>
          <p:nvPr/>
        </p:nvSpPr>
        <p:spPr>
          <a:xfrm>
            <a:off x="729360" y="116640"/>
            <a:ext cx="7632000" cy="81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В практиці роботи вчителя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66" name="Picture 3" descr="N:\Новая папка (3)\IMG_4727.JPG"/>
          <p:cNvPicPr/>
          <p:nvPr/>
        </p:nvPicPr>
        <p:blipFill>
          <a:blip r:embed="rId3" cstate="print"/>
          <a:srcRect t="13755"/>
          <a:stretch/>
        </p:blipFill>
        <p:spPr>
          <a:xfrm>
            <a:off x="5416920" y="1292400"/>
            <a:ext cx="3616920" cy="233928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67" name="Picture 4" descr="C:\Users\1\Desktop\Фото Кучер\IMG_3827.JPG"/>
          <p:cNvPicPr/>
          <p:nvPr/>
        </p:nvPicPr>
        <p:blipFill>
          <a:blip r:embed="rId4" cstate="print"/>
          <a:stretch/>
        </p:blipFill>
        <p:spPr>
          <a:xfrm>
            <a:off x="1371600" y="3918240"/>
            <a:ext cx="1828800" cy="243864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</p:spPr>
      </p:pic>
      <p:sp>
        <p:nvSpPr>
          <p:cNvPr id="68" name="CustomShape 2"/>
          <p:cNvSpPr/>
          <p:nvPr/>
        </p:nvSpPr>
        <p:spPr>
          <a:xfrm>
            <a:off x="7689960" y="0"/>
            <a:ext cx="1343880" cy="1343880"/>
          </a:xfrm>
          <a:prstGeom prst="flowChartMultidocument">
            <a:avLst/>
          </a:prstGeom>
          <a:blipFill rotWithShape="0">
            <a:blip r:embed="rId5" cstate="print"/>
            <a:stretch/>
          </a:blipFill>
          <a:ln w="0">
            <a:noFill/>
          </a:ln>
          <a:effectLst>
            <a:softEdge rad="1270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" name="Рисунок 33" descr="D:\тиждень біології 07 і 09 10\фото 11\P1050772.JPG"/>
          <p:cNvPicPr/>
          <p:nvPr/>
        </p:nvPicPr>
        <p:blipFill>
          <a:blip r:embed="rId6" cstate="print"/>
          <a:stretch/>
        </p:blipFill>
        <p:spPr>
          <a:xfrm>
            <a:off x="4800600" y="3886200"/>
            <a:ext cx="3060000" cy="198684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69"/>
          <p:cNvPicPr/>
          <p:nvPr/>
        </p:nvPicPr>
        <p:blipFill>
          <a:blip r:embed="rId7" cstate="print"/>
          <a:stretch/>
        </p:blipFill>
        <p:spPr>
          <a:xfrm>
            <a:off x="729360" y="914400"/>
            <a:ext cx="3886200" cy="2914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4" descr="567856-(52).png"/>
          <p:cNvPicPr/>
          <p:nvPr/>
        </p:nvPicPr>
        <p:blipFill>
          <a:blip r:embed="rId2" cstate="print"/>
          <a:srcRect b="11460"/>
          <a:stretch/>
        </p:blipFill>
        <p:spPr>
          <a:xfrm>
            <a:off x="0" y="3092760"/>
            <a:ext cx="2842920" cy="3776400"/>
          </a:xfrm>
          <a:prstGeom prst="rect">
            <a:avLst/>
          </a:prstGeom>
          <a:ln w="0"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2267640" y="269640"/>
            <a:ext cx="7290360" cy="5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10000"/>
          </a:bodyPr>
          <a:lstStyle/>
          <a:p>
            <a:pPr algn="ctr">
              <a:lnSpc>
                <a:spcPct val="100000"/>
              </a:lnSpc>
            </a:pPr>
            <a:r>
              <a:rPr lang="uk-UA" sz="4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Методична робота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243000" y="616680"/>
            <a:ext cx="889164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800" b="0" strike="noStrike" spc="-1">
                <a:solidFill>
                  <a:srgbClr val="663300"/>
                </a:solidFill>
                <a:latin typeface="Times New Roman"/>
                <a:ea typeface="Times New Roman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3" cstate="print"/>
          <a:stretch/>
        </p:blipFill>
        <p:spPr>
          <a:xfrm>
            <a:off x="4562640" y="1117800"/>
            <a:ext cx="3895560" cy="2921400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4" cstate="print"/>
          <a:stretch/>
        </p:blipFill>
        <p:spPr>
          <a:xfrm>
            <a:off x="685800" y="1117800"/>
            <a:ext cx="3886200" cy="291456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5" cstate="print"/>
          <a:stretch/>
        </p:blipFill>
        <p:spPr>
          <a:xfrm>
            <a:off x="2971800" y="4057920"/>
            <a:ext cx="3429000" cy="257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298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</dc:creator>
  <cp:keywords>шаблон шаблон презентация для детей</cp:keywords>
  <dc:description/>
  <cp:lastModifiedBy>Vchityel</cp:lastModifiedBy>
  <cp:revision>132</cp:revision>
  <cp:lastPrinted>2017-03-27T13:28:39Z</cp:lastPrinted>
  <dcterms:created xsi:type="dcterms:W3CDTF">2014-02-27T12:12:54Z</dcterms:created>
  <dcterms:modified xsi:type="dcterms:W3CDTF">2021-05-31T07:13:20Z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