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66" r:id="rId23"/>
    <p:sldId id="267" r:id="rId24"/>
    <p:sldId id="268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7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5D"/>
    <a:srgbClr val="FFFFCC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21" autoAdjust="0"/>
  </p:normalViewPr>
  <p:slideViewPr>
    <p:cSldViewPr>
      <p:cViewPr>
        <p:scale>
          <a:sx n="90" d="100"/>
          <a:sy n="90" d="100"/>
        </p:scale>
        <p:origin x="-2160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309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A99E7-65FF-4C71-9ED6-375BF8FA5919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631F1-B639-4DA1-84CA-F6D5ACB60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096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631F1-B639-4DA1-84CA-F6D5ACB6055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94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631F1-B639-4DA1-84CA-F6D5ACB6055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41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79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238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474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987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366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761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808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501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693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36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701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984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4" Type="http://schemas.openxmlformats.org/officeDocument/2006/relationships/image" Target="../media/image28.png"/><Relationship Id="rId9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7653" y="10231"/>
            <a:ext cx="9144000" cy="6858000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        </a:t>
            </a:r>
          </a:p>
          <a:p>
            <a:pPr algn="l"/>
            <a:r>
              <a:rPr lang="ru-RU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1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       </a:t>
            </a:r>
            <a:r>
              <a:rPr lang="uk-UA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Патріотичне виховання </a:t>
            </a:r>
          </a:p>
          <a:p>
            <a:pPr algn="l"/>
            <a:r>
              <a:rPr lang="uk-UA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       на </a:t>
            </a:r>
            <a:r>
              <a:rPr lang="uk-UA" sz="2000" b="1" i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уроках</a:t>
            </a:r>
            <a:r>
              <a:rPr lang="uk-UA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правознавства, </a:t>
            </a:r>
          </a:p>
          <a:p>
            <a:pPr algn="l"/>
            <a:r>
              <a:rPr lang="uk-UA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uk-UA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      історії України та в позаурочний </a:t>
            </a:r>
          </a:p>
          <a:p>
            <a:pPr algn="l"/>
            <a:r>
              <a:rPr lang="uk-UA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uk-UA" sz="2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      час.</a:t>
            </a:r>
          </a:p>
          <a:p>
            <a:pPr algn="l"/>
            <a:endParaRPr lang="uk-UA" sz="2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anose="02040502050405020303" pitchFamily="18" charset="0"/>
            </a:endParaRPr>
          </a:p>
          <a:p>
            <a:pPr algn="l"/>
            <a:r>
              <a:rPr lang="uk-UA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uk-UA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З досвіду роботи Єргаєвої С.В. </a:t>
            </a:r>
          </a:p>
          <a:p>
            <a:pPr algn="l"/>
            <a:r>
              <a:rPr lang="uk-UA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uk-UA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        вчителя історії та правознавства </a:t>
            </a:r>
          </a:p>
          <a:p>
            <a:pPr algn="l"/>
            <a:r>
              <a:rPr lang="uk-UA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uk-UA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        Воскресенської ЗОШ І-ІІІ ступенів </a:t>
            </a:r>
          </a:p>
          <a:p>
            <a:pPr algn="l"/>
            <a:r>
              <a:rPr lang="uk-UA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uk-UA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        Вітовської районної ради </a:t>
            </a:r>
          </a:p>
          <a:p>
            <a:pPr algn="l"/>
            <a:r>
              <a:rPr lang="uk-UA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uk-UA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        Миколаївської області.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6387" name="Picture 3" descr="C:\Users\Home\Desktop\Новая папка\DSCN4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6000" y="1050946"/>
            <a:ext cx="3858135" cy="289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Home\Desktop\9636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357178"/>
            <a:ext cx="1331640" cy="50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9774" y="6357178"/>
            <a:ext cx="13287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8716" y="6357177"/>
            <a:ext cx="13287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9978" y="6357176"/>
            <a:ext cx="132873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8101" y="6357175"/>
            <a:ext cx="13287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364" y="6357937"/>
            <a:ext cx="13287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7174"/>
            <a:ext cx="1281466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14338" y="5472902"/>
            <a:ext cx="13287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58278"/>
            <a:ext cx="5000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2429541"/>
            <a:ext cx="5000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37687"/>
            <a:ext cx="5000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00063" cy="113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7639">
            <a:off x="466393" y="3666163"/>
            <a:ext cx="3808014" cy="2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11" name="Picture 27" descr="C:\Users\Home\Desktop\c-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00684" y="-1"/>
            <a:ext cx="4759053" cy="47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12" name="Picture 28" descr="I:\DSCN43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60844"/>
            <a:ext cx="2993337" cy="2195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206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5472608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Робота з картою</a:t>
            </a:r>
            <a:endParaRPr lang="ru-RU" sz="2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6912768" cy="52131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4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Завдання.</a:t>
            </a:r>
            <a:r>
              <a:rPr lang="uk-UA" sz="1400" b="1" i="1" dirty="0" smtClean="0"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uk-UA" sz="2000" dirty="0" smtClean="0">
                <a:latin typeface="Georgia" panose="02040502050405020303" pitchFamily="18" charset="0"/>
              </a:rPr>
              <a:t>Назвіть і вкажіть на карті регіони, що історично склалися в українських землях.</a:t>
            </a:r>
          </a:p>
          <a:p>
            <a:pPr marL="0" indent="0">
              <a:buNone/>
            </a:pPr>
            <a:r>
              <a:rPr lang="uk-UA" sz="14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Відповідь. </a:t>
            </a:r>
          </a:p>
          <a:p>
            <a:pPr marL="0" indent="0">
              <a:buNone/>
            </a:pPr>
            <a:r>
              <a:rPr lang="uk-UA" sz="2000" b="1" dirty="0" smtClean="0">
                <a:latin typeface="Georgia" panose="02040502050405020303" pitchFamily="18" charset="0"/>
              </a:rPr>
              <a:t>Східна Галичина </a:t>
            </a:r>
            <a:r>
              <a:rPr lang="uk-UA" sz="2000" dirty="0" smtClean="0">
                <a:latin typeface="Georgia" panose="02040502050405020303" pitchFamily="18" charset="0"/>
              </a:rPr>
              <a:t>– нині Львівська, Івано-Франківська, Тернопільська обл. і частина Польщі.</a:t>
            </a:r>
          </a:p>
          <a:p>
            <a:pPr marL="0" indent="0">
              <a:buNone/>
            </a:pPr>
            <a:r>
              <a:rPr lang="uk-UA" sz="2000" b="1" dirty="0" smtClean="0">
                <a:latin typeface="Georgia" panose="02040502050405020303" pitchFamily="18" charset="0"/>
              </a:rPr>
              <a:t>Північна Буковина</a:t>
            </a:r>
            <a:r>
              <a:rPr lang="uk-UA" sz="2000" dirty="0" smtClean="0">
                <a:latin typeface="Georgia" panose="02040502050405020303" pitchFamily="18" charset="0"/>
              </a:rPr>
              <a:t> – сучасні Чернівецька обл. і частина Румунії.</a:t>
            </a:r>
          </a:p>
          <a:p>
            <a:pPr marL="0" indent="0">
              <a:buNone/>
            </a:pPr>
            <a:r>
              <a:rPr lang="uk-UA" sz="2000" b="1" dirty="0" smtClean="0">
                <a:latin typeface="Georgia" panose="02040502050405020303" pitchFamily="18" charset="0"/>
              </a:rPr>
              <a:t>Підкарпатська Україна </a:t>
            </a:r>
            <a:r>
              <a:rPr lang="uk-UA" sz="2000" dirty="0" smtClean="0">
                <a:latin typeface="Georgia" panose="02040502050405020303" pitchFamily="18" charset="0"/>
              </a:rPr>
              <a:t>– нинішнє Закарпаття.</a:t>
            </a:r>
          </a:p>
          <a:p>
            <a:pPr marL="0" indent="0">
              <a:buNone/>
            </a:pPr>
            <a:r>
              <a:rPr lang="uk-UA" sz="2000" b="1" dirty="0" smtClean="0">
                <a:latin typeface="Georgia" panose="02040502050405020303" pitchFamily="18" charset="0"/>
              </a:rPr>
              <a:t>Правобережна Україна </a:t>
            </a:r>
            <a:r>
              <a:rPr lang="uk-UA" sz="2000" dirty="0" smtClean="0">
                <a:latin typeface="Georgia" panose="02040502050405020303" pitchFamily="18" charset="0"/>
              </a:rPr>
              <a:t>– територія Київщини, Поділля, Волині, що увійшли до складу Росії внаслідок поділів Польщі.</a:t>
            </a:r>
          </a:p>
          <a:p>
            <a:pPr marL="0" indent="0">
              <a:buNone/>
            </a:pPr>
            <a:r>
              <a:rPr lang="uk-UA" sz="2000" b="1" dirty="0" smtClean="0">
                <a:latin typeface="Georgia" panose="02040502050405020303" pitchFamily="18" charset="0"/>
              </a:rPr>
              <a:t>Слобожанщина </a:t>
            </a:r>
            <a:r>
              <a:rPr lang="uk-UA" sz="2000" dirty="0" smtClean="0">
                <a:latin typeface="Georgia" panose="02040502050405020303" pitchFamily="18" charset="0"/>
              </a:rPr>
              <a:t>– нині Харківська, частина Сумської, Донецької, Луганської обл. України та Воронезької, Бєлгородської, Курської обл. Росії.</a:t>
            </a:r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2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776" y="274638"/>
            <a:ext cx="5544616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7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 клас. Історія України.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anose="02040502050405020303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600200"/>
            <a:ext cx="6984776" cy="52309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400" b="1" i="1" dirty="0" smtClean="0">
                <a:latin typeface="Georgia" panose="02040502050405020303" pitchFamily="18" charset="0"/>
              </a:rPr>
              <a:t>Тема уроку.</a:t>
            </a:r>
            <a:r>
              <a:rPr lang="uk-UA" sz="1400" b="1" dirty="0" smtClean="0">
                <a:latin typeface="Georgia" panose="02040502050405020303" pitchFamily="18" charset="0"/>
              </a:rPr>
              <a:t> </a:t>
            </a:r>
            <a:r>
              <a:rPr lang="uk-UA" sz="1800" dirty="0" smtClean="0">
                <a:latin typeface="Georgia" panose="02040502050405020303" pitchFamily="18" charset="0"/>
              </a:rPr>
              <a:t>Утворення Русі – України.</a:t>
            </a:r>
          </a:p>
          <a:p>
            <a:pPr marL="0" indent="0">
              <a:buNone/>
            </a:pPr>
            <a:r>
              <a:rPr lang="uk-UA" sz="1400" b="1" i="1" dirty="0" smtClean="0">
                <a:latin typeface="Georgia" panose="02040502050405020303" pitchFamily="18" charset="0"/>
              </a:rPr>
              <a:t>Етап уроку. </a:t>
            </a:r>
            <a:r>
              <a:rPr lang="uk-UA" sz="1800" dirty="0" smtClean="0">
                <a:latin typeface="Georgia" panose="02040502050405020303" pitchFamily="18" charset="0"/>
              </a:rPr>
              <a:t>Мотивація навчальної діяльності учнів.</a:t>
            </a:r>
          </a:p>
          <a:p>
            <a:pPr marL="0" indent="0">
              <a:buNone/>
            </a:pPr>
            <a:r>
              <a:rPr lang="uk-UA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Завдання.</a:t>
            </a:r>
            <a:r>
              <a:rPr lang="uk-UA" sz="1800" dirty="0" smtClean="0">
                <a:latin typeface="Georgia" panose="02040502050405020303" pitchFamily="18" charset="0"/>
              </a:rPr>
              <a:t> В історії України залишилося чимало імен видатних жінок, скажімо, Леся Українка, Марія Заньковецька, Соломія Крушельницька. Ім'я якої жінки </a:t>
            </a: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першим зафіксовано в</a:t>
            </a: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українських писаних</a:t>
            </a: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історичних джерелах?</a:t>
            </a:r>
          </a:p>
          <a:p>
            <a:pPr marL="0" indent="0">
              <a:buNone/>
            </a:pPr>
            <a:r>
              <a:rPr lang="uk-UA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Відповідь.</a:t>
            </a:r>
            <a:r>
              <a:rPr lang="uk-UA" sz="1800" dirty="0" smtClean="0">
                <a:latin typeface="Georgia" panose="02040502050405020303" pitchFamily="18" charset="0"/>
              </a:rPr>
              <a:t> Либідь,</a:t>
            </a: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сестра </a:t>
            </a:r>
            <a:r>
              <a:rPr lang="uk-UA" sz="1800" dirty="0" err="1" smtClean="0">
                <a:latin typeface="Georgia" panose="02040502050405020303" pitchFamily="18" charset="0"/>
              </a:rPr>
              <a:t>Кия</a:t>
            </a:r>
            <a:r>
              <a:rPr lang="uk-UA" sz="1800" dirty="0" smtClean="0">
                <a:latin typeface="Georgia" panose="02040502050405020303" pitchFamily="18" charset="0"/>
              </a:rPr>
              <a:t>, Щека,</a:t>
            </a: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Хорива.</a:t>
            </a:r>
          </a:p>
          <a:p>
            <a:pPr marL="0" indent="0">
              <a:buNone/>
            </a:pPr>
            <a:endParaRPr lang="ru-RU" sz="1800" dirty="0">
              <a:latin typeface="Georgia" panose="02040502050405020303" pitchFamily="18" charset="0"/>
            </a:endParaRPr>
          </a:p>
        </p:txBody>
      </p:sp>
      <p:pic>
        <p:nvPicPr>
          <p:cNvPr id="1027" name="Picture 3" descr="C:\Users\Home\Desktop\kyj-shchek-horiv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8205" y="2996952"/>
            <a:ext cx="5349880" cy="38342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22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260648"/>
            <a:ext cx="5688632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7 клас. Історія України.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600200"/>
            <a:ext cx="6984776" cy="51979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200" b="1" i="1" dirty="0" smtClean="0">
                <a:latin typeface="Georgia" panose="02040502050405020303" pitchFamily="18" charset="0"/>
              </a:rPr>
              <a:t>Тема уроку. </a:t>
            </a:r>
            <a:r>
              <a:rPr lang="uk-UA" sz="1800" dirty="0" smtClean="0">
                <a:latin typeface="Georgia" panose="02040502050405020303" pitchFamily="18" charset="0"/>
              </a:rPr>
              <a:t>Урок узагальнення та систематизації знань, умінь і навичок з теми: «Виникнення та становлення Русі – України.»</a:t>
            </a:r>
          </a:p>
          <a:p>
            <a:pPr marL="0" indent="0">
              <a:buNone/>
            </a:pPr>
            <a:r>
              <a:rPr lang="uk-UA" sz="1200" b="1" i="1" dirty="0" smtClean="0">
                <a:latin typeface="Georgia" panose="02040502050405020303" pitchFamily="18" charset="0"/>
              </a:rPr>
              <a:t>Етап уроку. </a:t>
            </a:r>
            <a:r>
              <a:rPr lang="uk-UA" sz="1800" dirty="0" smtClean="0">
                <a:latin typeface="Georgia" panose="02040502050405020303" pitchFamily="18" charset="0"/>
              </a:rPr>
              <a:t>Використання набутих знань.</a:t>
            </a:r>
          </a:p>
          <a:p>
            <a:pPr marL="0" indent="0">
              <a:buNone/>
            </a:pPr>
            <a:r>
              <a:rPr lang="uk-UA" sz="1200" b="1" i="1" dirty="0" smtClean="0">
                <a:latin typeface="Georgia" panose="02040502050405020303" pitchFamily="18" charset="0"/>
              </a:rPr>
              <a:t>Гра.</a:t>
            </a:r>
            <a:r>
              <a:rPr lang="uk-UA" sz="1800" dirty="0" smtClean="0">
                <a:latin typeface="Georgia" panose="02040502050405020303" pitchFamily="18" charset="0"/>
              </a:rPr>
              <a:t> «Впізнай історичну особистість.»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1400" dirty="0" smtClean="0">
                <a:latin typeface="Georgia" panose="02040502050405020303" pitchFamily="18" charset="0"/>
              </a:rPr>
              <a:t>Михайло </a:t>
            </a:r>
            <a:r>
              <a:rPr lang="uk-UA" sz="1400" dirty="0">
                <a:latin typeface="Georgia" panose="02040502050405020303" pitchFamily="18" charset="0"/>
              </a:rPr>
              <a:t>Г</a:t>
            </a:r>
            <a:r>
              <a:rPr lang="uk-UA" sz="1400" dirty="0" smtClean="0">
                <a:latin typeface="Georgia" panose="02040502050405020303" pitchFamily="18" charset="0"/>
              </a:rPr>
              <a:t>рушевський назвав цього князя «запорожцем на київському престолі», «мандрівним лицарем». Він мав для цього певні підстави (зовнішній вигляд, спосіб життя). Назвіть ім'я цього князя. </a:t>
            </a:r>
          </a:p>
          <a:p>
            <a:pPr marL="0" indent="0">
              <a:buNone/>
            </a:pPr>
            <a:r>
              <a:rPr lang="uk-UA" sz="1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uk-UA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</a:t>
            </a:r>
            <a:r>
              <a:rPr lang="uk-UA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Відповідь:</a:t>
            </a:r>
            <a:r>
              <a:rPr lang="uk-UA" sz="1400" dirty="0" smtClean="0">
                <a:latin typeface="Georgia" panose="02040502050405020303" pitchFamily="18" charset="0"/>
              </a:rPr>
              <a:t> Святослав.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1400" dirty="0" smtClean="0">
                <a:latin typeface="Georgia" panose="02040502050405020303" pitchFamily="18" charset="0"/>
              </a:rPr>
              <a:t>У давні часи всі питання розв'язували силою зброї. Війни були звичайним історичним явищем. А хто в українській історії здійснив перший мирний офіційний державний візит і куди?</a:t>
            </a:r>
          </a:p>
          <a:p>
            <a:pPr marL="0" indent="0">
              <a:buNone/>
            </a:pPr>
            <a:r>
              <a:rPr lang="uk-UA" sz="1400" dirty="0" smtClean="0">
                <a:latin typeface="Georgia" panose="02040502050405020303" pitchFamily="18" charset="0"/>
              </a:rPr>
              <a:t>         </a:t>
            </a:r>
            <a:r>
              <a:rPr lang="uk-UA" sz="12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Відповідь</a:t>
            </a:r>
            <a:r>
              <a:rPr lang="uk-UA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: </a:t>
            </a:r>
            <a:r>
              <a:rPr lang="uk-UA" sz="1200" dirty="0" smtClean="0">
                <a:latin typeface="Georgia" panose="02040502050405020303" pitchFamily="18" charset="0"/>
              </a:rPr>
              <a:t>княгиня Ольга, Константинополь.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1400" dirty="0" smtClean="0"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                       </a:t>
            </a:r>
            <a:r>
              <a:rPr lang="uk-UA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??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2052" name="Picture 4" descr="C:\Users\Home\Desktop\avat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69159"/>
            <a:ext cx="1969974" cy="19769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ome\Desktop\34da293817b89e7ea36d08a3e7a18b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917072"/>
            <a:ext cx="1512168" cy="18811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61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4962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274638"/>
            <a:ext cx="5616624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5 </a:t>
            </a:r>
            <a:r>
              <a:rPr lang="uk-UA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клас. Виховний захід на тему: 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«Моя Батьківщина – Україна!»</a:t>
            </a:r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600200"/>
            <a:ext cx="6912768" cy="5244588"/>
          </a:xfr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200" b="1" i="1" dirty="0" smtClean="0">
                <a:latin typeface="Georgia" panose="02040502050405020303" pitchFamily="18" charset="0"/>
              </a:rPr>
              <a:t>Етап заходу. </a:t>
            </a:r>
            <a:r>
              <a:rPr lang="uk-UA" sz="1800" dirty="0" smtClean="0">
                <a:latin typeface="Georgia" panose="02040502050405020303" pitchFamily="18" charset="0"/>
              </a:rPr>
              <a:t>Підведення підсумку.</a:t>
            </a:r>
          </a:p>
          <a:p>
            <a:pPr marL="0" indent="0">
              <a:buNone/>
            </a:pPr>
            <a:r>
              <a:rPr lang="uk-UA" sz="1200" b="1" i="1" dirty="0" smtClean="0">
                <a:latin typeface="Georgia" panose="02040502050405020303" pitchFamily="18" charset="0"/>
              </a:rPr>
              <a:t>Завдання. </a:t>
            </a:r>
            <a:r>
              <a:rPr lang="uk-UA" sz="1800" dirty="0" smtClean="0">
                <a:latin typeface="Georgia" panose="02040502050405020303" pitchFamily="18" charset="0"/>
              </a:rPr>
              <a:t>Спробуйте розгадати кросворд використовуючи всі свої знання про Україну.</a:t>
            </a:r>
          </a:p>
          <a:p>
            <a:pPr marL="0" indent="0">
              <a:buNone/>
            </a:pPr>
            <a:endParaRPr lang="uk-UA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8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8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8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8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                                                               </a:t>
            </a:r>
            <a:r>
              <a:rPr lang="uk-UA" sz="18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Назвіть відомі вам споруди,                                </a:t>
            </a:r>
          </a:p>
          <a:p>
            <a:pPr marL="0" indent="0">
              <a:buNone/>
            </a:pPr>
            <a:r>
              <a:rPr lang="uk-UA" sz="1800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uk-UA" sz="18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                                     які ви бачили переглядаючи </a:t>
            </a:r>
          </a:p>
          <a:p>
            <a:pPr marL="0" indent="0">
              <a:buNone/>
            </a:pPr>
            <a:r>
              <a:rPr lang="uk-UA" sz="1800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uk-UA" sz="18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                                     кліп про </a:t>
            </a:r>
            <a:r>
              <a:rPr lang="uk-UA" sz="1800" i="1" dirty="0">
                <a:solidFill>
                  <a:srgbClr val="7030A0"/>
                </a:solidFill>
                <a:latin typeface="Georgia" panose="02040502050405020303" pitchFamily="18" charset="0"/>
              </a:rPr>
              <a:t>У</a:t>
            </a:r>
            <a:r>
              <a:rPr lang="uk-UA" sz="18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країну?</a:t>
            </a:r>
          </a:p>
          <a:p>
            <a:pPr marL="0" indent="0">
              <a:buNone/>
            </a:pPr>
            <a:endParaRPr lang="ru-RU" sz="1800" dirty="0">
              <a:latin typeface="Georgia" panose="02040502050405020303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42743"/>
            <a:ext cx="3089688" cy="190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369833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45172361"/>
              </p:ext>
            </p:extLst>
          </p:nvPr>
        </p:nvGraphicFramePr>
        <p:xfrm>
          <a:off x="1403648" y="5589240"/>
          <a:ext cx="2884235" cy="864097"/>
        </p:xfrm>
        <a:graphic>
          <a:graphicData uri="http://schemas.openxmlformats.org/presentationml/2006/ole">
            <p:oleObj spid="_x0000_s1042" name="Объект упаковщика для оболочки" showAsIcon="1" r:id="rId6" imgW="2326680" imgH="57132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855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260648"/>
            <a:ext cx="5688632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9 клас. </a:t>
            </a:r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/>
            </a:r>
            <a:b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</a:br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Година спілкування до Дня Захисника Вітчизни. (</a:t>
            </a:r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14</a:t>
            </a:r>
            <a:r>
              <a:rPr lang="uk-UA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</a:rPr>
              <a:t> жовтня)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484784"/>
            <a:ext cx="6984776" cy="53285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b="1" i="1" dirty="0">
                <a:latin typeface="Georgia" panose="02040502050405020303" pitchFamily="18" charset="0"/>
              </a:rPr>
              <a:t>Мета. </a:t>
            </a:r>
            <a:r>
              <a:rPr lang="uk-UA" sz="1600" dirty="0" smtClean="0">
                <a:latin typeface="Georgia" panose="02040502050405020303" pitchFamily="18" charset="0"/>
              </a:rPr>
              <a:t>Виховувати </a:t>
            </a:r>
            <a:r>
              <a:rPr lang="uk-UA" sz="1600" dirty="0">
                <a:latin typeface="Georgia" panose="02040502050405020303" pitchFamily="18" charset="0"/>
              </a:rPr>
              <a:t>любов до рідної Батьківщини, розуміння її значущості для кожної дитини, поняття того, що її доля залежить від кожного; виховувати </a:t>
            </a:r>
            <a:r>
              <a:rPr lang="uk-UA" sz="1600" dirty="0" smtClean="0">
                <a:latin typeface="Georgia" panose="02040502050405020303" pitchFamily="18" charset="0"/>
              </a:rPr>
              <a:t>патріотизм.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 </a:t>
            </a:r>
            <a:r>
              <a:rPr lang="uk-UA" sz="1600" dirty="0" smtClean="0">
                <a:latin typeface="Georgia" panose="02040502050405020303" pitchFamily="18" charset="0"/>
              </a:rPr>
              <a:t>                                                        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Вітчизна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—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це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не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хтось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і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десь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,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                                                                                   Я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—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теж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Вітчизна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. 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smtClean="0">
                <a:latin typeface="Georgia" panose="02040502050405020303" pitchFamily="18" charset="0"/>
              </a:rPr>
              <a:t>                                                                                                           </a:t>
            </a:r>
            <a:r>
              <a:rPr lang="ru-RU" sz="1400" b="1" i="1" dirty="0" smtClean="0">
                <a:latin typeface="Georgia" panose="02040502050405020303" pitchFamily="18" charset="0"/>
              </a:rPr>
              <a:t>І</a:t>
            </a:r>
            <a:r>
              <a:rPr lang="ru-RU" sz="1400" b="1" i="1" dirty="0">
                <a:latin typeface="Georgia" panose="02040502050405020303" pitchFamily="18" charset="0"/>
              </a:rPr>
              <a:t>. </a:t>
            </a:r>
            <a:r>
              <a:rPr lang="ru-RU" sz="1400" b="1" i="1" dirty="0" err="1" smtClean="0">
                <a:latin typeface="Georgia" panose="02040502050405020303" pitchFamily="18" charset="0"/>
              </a:rPr>
              <a:t>Світличний</a:t>
            </a:r>
            <a:endParaRPr lang="ru-RU" sz="1400" b="1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 Зустріч з учасником АТО</a:t>
            </a:r>
          </a:p>
          <a:p>
            <a:pPr marL="0" indent="0">
              <a:buNone/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 </a:t>
            </a:r>
            <a:r>
              <a:rPr lang="uk-UA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Мількатом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 Ігорем  Володимировичем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6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6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6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uk-UA" sz="1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uk-UA" sz="1600" dirty="0" smtClean="0">
                <a:latin typeface="Georgia" panose="02040502050405020303" pitchFamily="18" charset="0"/>
              </a:rPr>
              <a:t>                                                                                              </a:t>
            </a:r>
            <a:r>
              <a:rPr lang="uk-UA" sz="2000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Я пишаюсь своїм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uk-UA" sz="2000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                                                                                  батьком!</a:t>
            </a:r>
            <a:endParaRPr lang="ru-RU" sz="2000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53594"/>
            <a:ext cx="4162523" cy="3120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78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577" y="1484784"/>
            <a:ext cx="6890845" cy="5112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04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274638"/>
            <a:ext cx="5616624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/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1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Виховний</a:t>
            </a:r>
            <a:r>
              <a:rPr lang="ru-RU" sz="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1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захід</a:t>
            </a:r>
            <a:r>
              <a:rPr lang="ru-RU" sz="1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 на тему:   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«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Моя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Україна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–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вільна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держава і з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нею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пов’язую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долю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свою!»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608" y="1600200"/>
            <a:ext cx="7128792" cy="5257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i="1" dirty="0">
                <a:latin typeface="Georgia" panose="02040502050405020303" pitchFamily="18" charset="0"/>
              </a:rPr>
              <a:t>Мета:</a:t>
            </a:r>
            <a:r>
              <a:rPr lang="ru-RU" sz="1400" dirty="0">
                <a:latin typeface="Georgia" panose="02040502050405020303" pitchFamily="18" charset="0"/>
              </a:rPr>
              <a:t>  1. </a:t>
            </a:r>
            <a:r>
              <a:rPr lang="ru-RU" sz="1400" dirty="0" err="1">
                <a:latin typeface="Georgia" panose="02040502050405020303" pitchFamily="18" charset="0"/>
              </a:rPr>
              <a:t>Ознайомити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учнів</a:t>
            </a:r>
            <a:r>
              <a:rPr lang="ru-RU" sz="1400" dirty="0">
                <a:latin typeface="Georgia" panose="02040502050405020303" pitchFamily="18" charset="0"/>
              </a:rPr>
              <a:t> з </a:t>
            </a:r>
            <a:r>
              <a:rPr lang="ru-RU" sz="1400" dirty="0" err="1">
                <a:latin typeface="Georgia" panose="02040502050405020303" pitchFamily="18" charset="0"/>
              </a:rPr>
              <a:t>історією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України</a:t>
            </a:r>
            <a:r>
              <a:rPr lang="ru-RU" sz="1400" dirty="0">
                <a:latin typeface="Georgia" panose="02040502050405020303" pitchFamily="18" charset="0"/>
              </a:rPr>
              <a:t>, шляхом 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                    </a:t>
            </a:r>
            <a:r>
              <a:rPr lang="ru-RU" sz="1400" dirty="0" err="1" smtClean="0">
                <a:latin typeface="Georgia" panose="02040502050405020303" pitchFamily="18" charset="0"/>
              </a:rPr>
              <a:t>встановлення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незалежності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Української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держави</a:t>
            </a:r>
            <a:r>
              <a:rPr lang="ru-RU" sz="1400" dirty="0">
                <a:latin typeface="Georgia" panose="02040502050405020303" pitchFamily="18" charset="0"/>
              </a:rPr>
              <a:t>; </a:t>
            </a:r>
            <a:endParaRPr lang="ru-RU" sz="14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                    </a:t>
            </a:r>
            <a:r>
              <a:rPr lang="ru-RU" sz="1400" dirty="0" err="1" smtClean="0">
                <a:latin typeface="Georgia" panose="02040502050405020303" pitchFamily="18" charset="0"/>
              </a:rPr>
              <a:t>розширити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і </a:t>
            </a:r>
            <a:r>
              <a:rPr lang="ru-RU" sz="1400" dirty="0" err="1">
                <a:latin typeface="Georgia" panose="02040502050405020303" pitchFamily="18" charset="0"/>
              </a:rPr>
              <a:t>поглибити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поняття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громадянськості</a:t>
            </a:r>
            <a:r>
              <a:rPr lang="ru-RU" sz="1400" dirty="0" smtClean="0">
                <a:latin typeface="Georgia" panose="02040502050405020303" pitchFamily="18" charset="0"/>
              </a:rPr>
              <a:t>;</a:t>
            </a:r>
            <a:endParaRPr lang="ru-RU" sz="1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Georgia" panose="02040502050405020303" pitchFamily="18" charset="0"/>
              </a:rPr>
              <a:t>            </a:t>
            </a:r>
            <a:r>
              <a:rPr lang="ru-RU" sz="1400" dirty="0" smtClean="0">
                <a:latin typeface="Georgia" panose="02040502050405020303" pitchFamily="18" charset="0"/>
              </a:rPr>
              <a:t>     2</a:t>
            </a:r>
            <a:r>
              <a:rPr lang="ru-RU" sz="1400" dirty="0">
                <a:latin typeface="Georgia" panose="02040502050405020303" pitchFamily="18" charset="0"/>
              </a:rPr>
              <a:t>. </a:t>
            </a:r>
            <a:r>
              <a:rPr lang="ru-RU" sz="1400" dirty="0" err="1" smtClean="0">
                <a:latin typeface="Georgia" panose="02040502050405020303" pitchFamily="18" charset="0"/>
              </a:rPr>
              <a:t>Розвивати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>
                <a:latin typeface="Georgia" panose="02040502050405020303" pitchFamily="18" charset="0"/>
              </a:rPr>
              <a:t>в </a:t>
            </a:r>
            <a:r>
              <a:rPr lang="ru-RU" sz="1400" dirty="0" err="1">
                <a:latin typeface="Georgia" panose="02040502050405020303" pitchFamily="18" charset="0"/>
              </a:rPr>
              <a:t>дітей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прагнення</a:t>
            </a:r>
            <a:r>
              <a:rPr lang="ru-RU" sz="1400" dirty="0">
                <a:latin typeface="Georgia" panose="02040502050405020303" pitchFamily="18" charset="0"/>
              </a:rPr>
              <a:t> бути </a:t>
            </a:r>
            <a:r>
              <a:rPr lang="ru-RU" sz="1400" dirty="0" err="1" smtClean="0">
                <a:latin typeface="Georgia" panose="02040502050405020303" pitchFamily="18" charset="0"/>
              </a:rPr>
              <a:t>свідомими</a:t>
            </a:r>
            <a:r>
              <a:rPr lang="ru-RU" sz="1400" dirty="0" smtClean="0">
                <a:latin typeface="Georgia" panose="02040502050405020303" pitchFamily="18" charset="0"/>
              </a:rPr>
              <a:t>  </a:t>
            </a:r>
          </a:p>
          <a:p>
            <a:pPr marL="0" indent="0">
              <a:buNone/>
            </a:pP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                    </a:t>
            </a:r>
            <a:r>
              <a:rPr lang="ru-RU" sz="1400" dirty="0" err="1" smtClean="0">
                <a:latin typeface="Georgia" panose="02040502050405020303" pitchFamily="18" charset="0"/>
              </a:rPr>
              <a:t>громадянином</a:t>
            </a:r>
            <a:r>
              <a:rPr lang="ru-RU" sz="1400" dirty="0">
                <a:latin typeface="Georgia" panose="02040502050405020303" pitchFamily="18" charset="0"/>
              </a:rPr>
              <a:t>, </a:t>
            </a:r>
            <a:r>
              <a:rPr lang="ru-RU" sz="1400" dirty="0" err="1" smtClean="0">
                <a:latin typeface="Georgia" panose="02040502050405020303" pitchFamily="18" charset="0"/>
              </a:rPr>
              <a:t>патріотом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України</a:t>
            </a:r>
            <a:r>
              <a:rPr lang="ru-RU" sz="1400" dirty="0">
                <a:latin typeface="Georgia" panose="02040502050405020303" pitchFamily="18" charset="0"/>
              </a:rPr>
              <a:t>;</a:t>
            </a:r>
          </a:p>
          <a:p>
            <a:pPr marL="0" indent="0">
              <a:buNone/>
            </a:pPr>
            <a:r>
              <a:rPr lang="ru-RU" sz="1400" dirty="0" smtClean="0">
                <a:latin typeface="Georgia" panose="02040502050405020303" pitchFamily="18" charset="0"/>
              </a:rPr>
              <a:t>                 3</a:t>
            </a:r>
            <a:r>
              <a:rPr lang="ru-RU" sz="1400" dirty="0">
                <a:latin typeface="Georgia" panose="02040502050405020303" pitchFamily="18" charset="0"/>
              </a:rPr>
              <a:t>. </a:t>
            </a:r>
            <a:r>
              <a:rPr lang="ru-RU" sz="1400" dirty="0" err="1" smtClean="0">
                <a:latin typeface="Georgia" panose="02040502050405020303" pitchFamily="18" charset="0"/>
              </a:rPr>
              <a:t>Виховувати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любов</a:t>
            </a:r>
            <a:r>
              <a:rPr lang="ru-RU" sz="1400" dirty="0">
                <a:latin typeface="Georgia" panose="02040502050405020303" pitchFamily="18" charset="0"/>
              </a:rPr>
              <a:t> до </a:t>
            </a:r>
            <a:r>
              <a:rPr lang="ru-RU" sz="1400" dirty="0" err="1">
                <a:latin typeface="Georgia" panose="02040502050405020303" pitchFamily="18" charset="0"/>
              </a:rPr>
              <a:t>рідної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землі</a:t>
            </a:r>
            <a:r>
              <a:rPr lang="ru-RU" sz="1400" dirty="0">
                <a:latin typeface="Georgia" panose="02040502050405020303" pitchFamily="18" charset="0"/>
              </a:rPr>
              <a:t>, </a:t>
            </a:r>
            <a:r>
              <a:rPr lang="ru-RU" sz="1400" dirty="0" err="1">
                <a:latin typeface="Georgia" panose="02040502050405020303" pitchFamily="18" charset="0"/>
              </a:rPr>
              <a:t>прагнення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своєю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  </a:t>
            </a:r>
          </a:p>
          <a:p>
            <a:pPr marL="0" indent="0">
              <a:buNone/>
            </a:pP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                    </a:t>
            </a:r>
            <a:r>
              <a:rPr lang="ru-RU" sz="1400" dirty="0" err="1" smtClean="0">
                <a:latin typeface="Georgia" panose="02040502050405020303" pitchFamily="18" charset="0"/>
              </a:rPr>
              <a:t>працею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 err="1" smtClean="0">
                <a:latin typeface="Georgia" panose="02040502050405020303" pitchFamily="18" charset="0"/>
              </a:rPr>
              <a:t>примножувати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здобутки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українського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                    народу</a:t>
            </a:r>
            <a:r>
              <a:rPr lang="ru-RU" sz="1400" dirty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endParaRPr lang="ru-RU" sz="1400" b="1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400" b="1" i="1" dirty="0" err="1" smtClean="0">
                <a:latin typeface="Georgia" panose="02040502050405020303" pitchFamily="18" charset="0"/>
              </a:rPr>
              <a:t>Хід</a:t>
            </a:r>
            <a:r>
              <a:rPr lang="ru-RU" sz="1400" b="1" i="1" dirty="0" smtClean="0">
                <a:latin typeface="Georgia" panose="02040502050405020303" pitchFamily="18" charset="0"/>
              </a:rPr>
              <a:t> </a:t>
            </a:r>
            <a:r>
              <a:rPr lang="ru-RU" sz="1400" b="1" i="1" dirty="0">
                <a:latin typeface="Georgia" panose="02040502050405020303" pitchFamily="18" charset="0"/>
              </a:rPr>
              <a:t>заходу</a:t>
            </a:r>
            <a:r>
              <a:rPr lang="ru-RU" sz="1400" b="1" i="1" dirty="0" smtClean="0">
                <a:latin typeface="Georgia" panose="02040502050405020303" pitchFamily="18" charset="0"/>
              </a:rPr>
              <a:t>:</a:t>
            </a:r>
          </a:p>
          <a:p>
            <a:pPr marL="0" indent="0" algn="ctr">
              <a:buNone/>
            </a:pPr>
            <a:r>
              <a:rPr lang="ru-RU" sz="1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ЛЕГЕНДА ПРО </a:t>
            </a:r>
            <a:r>
              <a:rPr lang="ru-RU" sz="1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УКРАЇНУ</a:t>
            </a:r>
            <a:endParaRPr lang="ru-RU" sz="1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              Колись </a:t>
            </a:r>
            <a:r>
              <a:rPr lang="ru-RU" sz="1800" dirty="0">
                <a:latin typeface="Georgia" panose="02040502050405020303" pitchFamily="18" charset="0"/>
              </a:rPr>
              <a:t>давним-давно в одному </a:t>
            </a:r>
            <a:r>
              <a:rPr lang="ru-RU" sz="1800" dirty="0" err="1">
                <a:latin typeface="Georgia" panose="02040502050405020303" pitchFamily="18" charset="0"/>
              </a:rPr>
              <a:t>селі</a:t>
            </a:r>
            <a:r>
              <a:rPr lang="ru-RU" sz="1800" dirty="0">
                <a:latin typeface="Georgia" panose="02040502050405020303" pitchFamily="18" charset="0"/>
              </a:rPr>
              <a:t> жила </a:t>
            </a:r>
            <a:r>
              <a:rPr lang="ru-RU" sz="1800" dirty="0" err="1">
                <a:latin typeface="Georgia" panose="02040502050405020303" pitchFamily="18" charset="0"/>
              </a:rPr>
              <a:t>бідна</a:t>
            </a:r>
            <a:r>
              <a:rPr lang="ru-RU" sz="1800" dirty="0">
                <a:latin typeface="Georgia" panose="02040502050405020303" pitchFamily="18" charset="0"/>
              </a:rPr>
              <a:t> вдова. Не </a:t>
            </a:r>
            <a:r>
              <a:rPr lang="ru-RU" sz="1800" dirty="0" err="1">
                <a:latin typeface="Georgia" panose="02040502050405020303" pitchFamily="18" charset="0"/>
              </a:rPr>
              <a:t>було</a:t>
            </a:r>
            <a:r>
              <a:rPr lang="ru-RU" sz="1800" dirty="0">
                <a:latin typeface="Georgia" panose="02040502050405020303" pitchFamily="18" charset="0"/>
              </a:rPr>
              <a:t> в </a:t>
            </a:r>
            <a:r>
              <a:rPr lang="ru-RU" sz="1800" dirty="0" err="1">
                <a:latin typeface="Georgia" panose="02040502050405020303" pitchFamily="18" charset="0"/>
              </a:rPr>
              <a:t>неї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ніякої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втіхи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від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життя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тільки</a:t>
            </a:r>
            <a:r>
              <a:rPr lang="ru-RU" sz="1800" dirty="0">
                <a:latin typeface="Georgia" panose="02040502050405020303" pitchFamily="18" charset="0"/>
              </a:rPr>
              <a:t> одна </a:t>
            </a:r>
            <a:r>
              <a:rPr lang="ru-RU" sz="1800" dirty="0" err="1">
                <a:latin typeface="Georgia" panose="02040502050405020303" pitchFamily="18" charset="0"/>
              </a:rPr>
              <a:t>важка</a:t>
            </a:r>
            <a:r>
              <a:rPr lang="ru-RU" sz="1800" dirty="0">
                <a:latin typeface="Georgia" panose="02040502050405020303" pitchFamily="18" charset="0"/>
              </a:rPr>
              <a:t> робота. І ось настав </a:t>
            </a:r>
            <a:r>
              <a:rPr lang="ru-RU" sz="1800" dirty="0" err="1">
                <a:latin typeface="Georgia" panose="02040502050405020303" pitchFamily="18" charset="0"/>
              </a:rPr>
              <a:t>радісний</a:t>
            </a:r>
            <a:r>
              <a:rPr lang="ru-RU" sz="1800" dirty="0">
                <a:latin typeface="Georgia" panose="02040502050405020303" pitchFamily="18" charset="0"/>
              </a:rPr>
              <a:t> день. В </a:t>
            </a:r>
            <a:r>
              <a:rPr lang="ru-RU" sz="1800" dirty="0" err="1">
                <a:latin typeface="Georgia" panose="02040502050405020303" pitchFamily="18" charset="0"/>
              </a:rPr>
              <a:t>неї</a:t>
            </a:r>
            <a:r>
              <a:rPr lang="ru-RU" sz="1800" dirty="0">
                <a:latin typeface="Georgia" panose="02040502050405020303" pitchFamily="18" charset="0"/>
              </a:rPr>
              <a:t> народилась </a:t>
            </a:r>
            <a:r>
              <a:rPr lang="ru-RU" sz="1800" dirty="0" err="1">
                <a:latin typeface="Georgia" panose="02040502050405020303" pitchFamily="18" charset="0"/>
              </a:rPr>
              <a:t>дівчинка</a:t>
            </a:r>
            <a:r>
              <a:rPr lang="ru-RU" sz="1800" dirty="0">
                <a:latin typeface="Georgia" panose="02040502050405020303" pitchFamily="18" charset="0"/>
              </a:rPr>
              <a:t> - </a:t>
            </a:r>
            <a:r>
              <a:rPr lang="ru-RU" sz="1800" dirty="0" err="1">
                <a:latin typeface="Georgia" panose="02040502050405020303" pitchFamily="18" charset="0"/>
              </a:rPr>
              <a:t>маленька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крихітна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гарненька</a:t>
            </a:r>
            <a:r>
              <a:rPr lang="ru-RU" sz="1800" dirty="0">
                <a:latin typeface="Georgia" panose="02040502050405020303" pitchFamily="18" charset="0"/>
              </a:rPr>
              <a:t>. І </a:t>
            </a:r>
            <a:r>
              <a:rPr lang="ru-RU" sz="1800" dirty="0" err="1">
                <a:latin typeface="Georgia" panose="02040502050405020303" pitchFamily="18" charset="0"/>
              </a:rPr>
              <a:t>мати</a:t>
            </a:r>
            <a:r>
              <a:rPr lang="ru-RU" sz="1800" dirty="0">
                <a:latin typeface="Georgia" panose="02040502050405020303" pitchFamily="18" charset="0"/>
              </a:rPr>
              <a:t> стала </a:t>
            </a:r>
            <a:r>
              <a:rPr lang="ru-RU" sz="1800" dirty="0" err="1">
                <a:latin typeface="Georgia" panose="02040502050405020303" pitchFamily="18" charset="0"/>
              </a:rPr>
              <a:t>думати</a:t>
            </a:r>
            <a:r>
              <a:rPr lang="ru-RU" sz="1800" dirty="0">
                <a:latin typeface="Georgia" panose="02040502050405020303" pitchFamily="18" charset="0"/>
              </a:rPr>
              <a:t>, яке </a:t>
            </a:r>
            <a:r>
              <a:rPr lang="ru-RU" sz="1800" dirty="0" err="1">
                <a:latin typeface="Georgia" panose="02040502050405020303" pitchFamily="18" charset="0"/>
              </a:rPr>
              <a:t>ім’я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дати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своєму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дитяті</a:t>
            </a:r>
            <a:r>
              <a:rPr lang="ru-RU" sz="1800" dirty="0">
                <a:latin typeface="Georgia" panose="02040502050405020303" pitchFamily="18" charset="0"/>
              </a:rPr>
              <a:t>. Тут </a:t>
            </a:r>
            <a:r>
              <a:rPr lang="ru-RU" sz="1800" dirty="0" err="1">
                <a:latin typeface="Georgia" panose="02040502050405020303" pitchFamily="18" charset="0"/>
              </a:rPr>
              <a:t>звідки</a:t>
            </a:r>
            <a:r>
              <a:rPr lang="ru-RU" sz="1800" dirty="0">
                <a:latin typeface="Georgia" panose="02040502050405020303" pitchFamily="18" charset="0"/>
              </a:rPr>
              <a:t>  - </a:t>
            </a:r>
            <a:r>
              <a:rPr lang="ru-RU" sz="1800" dirty="0" err="1">
                <a:latin typeface="Georgia" panose="02040502050405020303" pitchFamily="18" charset="0"/>
              </a:rPr>
              <a:t>невідомо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 smtClean="0">
                <a:latin typeface="Georgia" panose="02040502050405020303" pitchFamily="18" charset="0"/>
              </a:rPr>
              <a:t>осяяна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маревом, </a:t>
            </a:r>
            <a:r>
              <a:rPr lang="ru-RU" sz="1800" dirty="0" err="1">
                <a:latin typeface="Georgia" panose="02040502050405020303" pitchFamily="18" charset="0"/>
              </a:rPr>
              <a:t>з'явилася</a:t>
            </a:r>
            <a:r>
              <a:rPr lang="ru-RU" sz="1800" dirty="0">
                <a:latin typeface="Georgia" panose="02040502050405020303" pitchFamily="18" charset="0"/>
              </a:rPr>
              <a:t> в </a:t>
            </a:r>
            <a:r>
              <a:rPr lang="ru-RU" sz="1800" dirty="0" err="1">
                <a:latin typeface="Georgia" panose="02040502050405020303" pitchFamily="18" charset="0"/>
              </a:rPr>
              <a:t>її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хатині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чарівниця</a:t>
            </a:r>
            <a:r>
              <a:rPr lang="ru-RU" sz="1800" dirty="0">
                <a:latin typeface="Georgia" panose="02040502050405020303" pitchFamily="18" charset="0"/>
              </a:rPr>
              <a:t>. Вона з </a:t>
            </a:r>
            <a:r>
              <a:rPr lang="ru-RU" sz="1800" dirty="0" err="1">
                <a:latin typeface="Georgia" panose="02040502050405020303" pitchFamily="18" charset="0"/>
              </a:rPr>
              <a:t>тривогою</a:t>
            </a:r>
            <a:r>
              <a:rPr lang="ru-RU" sz="1800" dirty="0">
                <a:latin typeface="Georgia" panose="02040502050405020303" pitchFamily="18" charset="0"/>
              </a:rPr>
              <a:t> і </a:t>
            </a:r>
            <a:r>
              <a:rPr lang="ru-RU" sz="1800" dirty="0" err="1">
                <a:latin typeface="Georgia" panose="02040502050405020303" pitchFamily="18" charset="0"/>
              </a:rPr>
              <a:t>жалістю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подивилася</a:t>
            </a:r>
            <a:r>
              <a:rPr lang="ru-RU" sz="1800" dirty="0">
                <a:latin typeface="Georgia" panose="02040502050405020303" pitchFamily="18" charset="0"/>
              </a:rPr>
              <a:t> на </a:t>
            </a:r>
            <a:r>
              <a:rPr lang="ru-RU" sz="1800" dirty="0" err="1">
                <a:latin typeface="Georgia" panose="02040502050405020303" pitchFamily="18" charset="0"/>
              </a:rPr>
              <a:t>немовля</a:t>
            </a:r>
            <a:r>
              <a:rPr lang="ru-RU" sz="1800" dirty="0">
                <a:latin typeface="Georgia" panose="02040502050405020303" pitchFamily="18" charset="0"/>
              </a:rPr>
              <a:t> і сказала </a:t>
            </a:r>
            <a:r>
              <a:rPr lang="ru-RU" sz="1800" dirty="0" err="1">
                <a:latin typeface="Georgia" panose="02040502050405020303" pitchFamily="18" charset="0"/>
              </a:rPr>
              <a:t>вдові</a:t>
            </a:r>
            <a:r>
              <a:rPr lang="ru-RU" sz="1800" dirty="0">
                <a:latin typeface="Georgia" panose="02040502050405020303" pitchFamily="18" charset="0"/>
              </a:rPr>
              <a:t>: «Не давай </a:t>
            </a:r>
            <a:r>
              <a:rPr lang="ru-RU" sz="1800" dirty="0" err="1">
                <a:latin typeface="Georgia" panose="02040502050405020303" pitchFamily="18" charset="0"/>
              </a:rPr>
              <a:t>дитині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імені</a:t>
            </a:r>
            <a:r>
              <a:rPr lang="ru-RU" sz="1800" dirty="0">
                <a:latin typeface="Georgia" panose="02040502050405020303" pitchFamily="18" charset="0"/>
              </a:rPr>
              <a:t>, вона сама </a:t>
            </a:r>
            <a:r>
              <a:rPr lang="ru-RU" sz="1800" dirty="0" err="1">
                <a:latin typeface="Georgia" panose="02040502050405020303" pitchFamily="18" charset="0"/>
              </a:rPr>
              <a:t>його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знайде</a:t>
            </a:r>
            <a:r>
              <a:rPr lang="ru-RU" sz="1800" dirty="0">
                <a:latin typeface="Georgia" panose="02040502050405020303" pitchFamily="18" charset="0"/>
              </a:rPr>
              <a:t>, а </a:t>
            </a:r>
            <a:r>
              <a:rPr lang="ru-RU" sz="1800" dirty="0" err="1">
                <a:latin typeface="Georgia" panose="02040502050405020303" pitchFamily="18" charset="0"/>
              </a:rPr>
              <a:t>якщо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даси</a:t>
            </a:r>
            <a:r>
              <a:rPr lang="ru-RU" sz="1800" dirty="0">
                <a:latin typeface="Georgia" panose="02040502050405020303" pitchFamily="18" charset="0"/>
              </a:rPr>
              <a:t>, то вона </a:t>
            </a:r>
            <a:r>
              <a:rPr lang="ru-RU" sz="1800" dirty="0" err="1">
                <a:latin typeface="Georgia" panose="02040502050405020303" pitchFamily="18" charset="0"/>
              </a:rPr>
              <a:t>помре</a:t>
            </a:r>
            <a:r>
              <a:rPr lang="ru-RU" sz="1800" dirty="0">
                <a:latin typeface="Georgia" panose="02040502050405020303" pitchFamily="18" charset="0"/>
              </a:rPr>
              <a:t>».</a:t>
            </a:r>
          </a:p>
          <a:p>
            <a:pPr marL="0" indent="0">
              <a:buNone/>
            </a:pPr>
            <a:endParaRPr lang="ru-RU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7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0"/>
            <a:ext cx="6984776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          </a:t>
            </a:r>
            <a:r>
              <a:rPr lang="ru-RU" sz="1800" dirty="0" err="1" smtClean="0">
                <a:latin typeface="Georgia" panose="02040502050405020303" pitchFamily="18" charset="0"/>
              </a:rPr>
              <a:t>Дівчина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росла-</a:t>
            </a:r>
            <a:r>
              <a:rPr lang="ru-RU" sz="1800" dirty="0" err="1">
                <a:latin typeface="Georgia" panose="02040502050405020303" pitchFamily="18" charset="0"/>
              </a:rPr>
              <a:t>підростала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була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розумною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слухняною</a:t>
            </a:r>
            <a:r>
              <a:rPr lang="ru-RU" sz="1800" dirty="0">
                <a:latin typeface="Georgia" panose="02040502050405020303" pitchFamily="18" charset="0"/>
              </a:rPr>
              <a:t>, але невеселою, часто </a:t>
            </a:r>
            <a:r>
              <a:rPr lang="ru-RU" sz="1800" dirty="0" err="1">
                <a:latin typeface="Georgia" panose="02040502050405020303" pitchFamily="18" charset="0"/>
              </a:rPr>
              <a:t>журилася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тим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що</a:t>
            </a:r>
            <a:r>
              <a:rPr lang="ru-RU" sz="1800" dirty="0">
                <a:latin typeface="Georgia" panose="02040502050405020303" pitchFamily="18" charset="0"/>
              </a:rPr>
              <a:t> у </a:t>
            </a:r>
            <a:r>
              <a:rPr lang="ru-RU" sz="1800" dirty="0" err="1">
                <a:latin typeface="Georgia" panose="02040502050405020303" pitchFamily="18" charset="0"/>
              </a:rPr>
              <a:t>неї</a:t>
            </a:r>
            <a:r>
              <a:rPr lang="ru-RU" sz="1800" dirty="0">
                <a:latin typeface="Georgia" panose="02040502050405020303" pitchFamily="18" charset="0"/>
              </a:rPr>
              <a:t> не </a:t>
            </a:r>
            <a:r>
              <a:rPr lang="ru-RU" sz="1800" dirty="0" err="1">
                <a:latin typeface="Georgia" panose="02040502050405020303" pitchFamily="18" charset="0"/>
              </a:rPr>
              <a:t>було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імені</a:t>
            </a:r>
            <a:r>
              <a:rPr lang="ru-RU" sz="1800" dirty="0">
                <a:latin typeface="Georgia" panose="02040502050405020303" pitchFamily="18" charset="0"/>
              </a:rPr>
              <a:t>. І ось </a:t>
            </a:r>
            <a:r>
              <a:rPr lang="ru-RU" sz="1800" dirty="0" err="1">
                <a:latin typeface="Georgia" panose="02040502050405020303" pitchFamily="18" charset="0"/>
              </a:rPr>
              <a:t>їй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виповнилось</a:t>
            </a:r>
            <a:r>
              <a:rPr lang="ru-RU" sz="1800" dirty="0">
                <a:latin typeface="Georgia" panose="02040502050405020303" pitchFamily="18" charset="0"/>
              </a:rPr>
              <a:t> 16 </a:t>
            </a:r>
            <a:r>
              <a:rPr lang="ru-RU" sz="1800" dirty="0" err="1">
                <a:latin typeface="Georgia" panose="02040502050405020303" pitchFamily="18" charset="0"/>
              </a:rPr>
              <a:t>років</a:t>
            </a:r>
            <a:r>
              <a:rPr lang="ru-RU" sz="1800" dirty="0">
                <a:latin typeface="Georgia" panose="02040502050405020303" pitchFamily="18" charset="0"/>
              </a:rPr>
              <a:t>. Задумала вона </a:t>
            </a:r>
            <a:r>
              <a:rPr lang="ru-RU" sz="1800" dirty="0" err="1">
                <a:latin typeface="Georgia" panose="02040502050405020303" pitchFamily="18" charset="0"/>
              </a:rPr>
              <a:t>вирушити</a:t>
            </a:r>
            <a:r>
              <a:rPr lang="ru-RU" sz="1800" dirty="0">
                <a:latin typeface="Georgia" panose="02040502050405020303" pitchFamily="18" charset="0"/>
              </a:rPr>
              <a:t> в </a:t>
            </a:r>
            <a:r>
              <a:rPr lang="ru-RU" sz="1800" dirty="0" err="1">
                <a:latin typeface="Georgia" panose="02040502050405020303" pitchFamily="18" charset="0"/>
              </a:rPr>
              <a:t>білий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світ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щоб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знайти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своє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ім’я</a:t>
            </a:r>
            <a:r>
              <a:rPr lang="ru-RU" sz="1800" dirty="0">
                <a:latin typeface="Georgia" panose="02040502050405020303" pitchFamily="18" charset="0"/>
              </a:rPr>
              <a:t>. </a:t>
            </a:r>
            <a:r>
              <a:rPr lang="ru-RU" sz="1800" dirty="0" err="1">
                <a:latin typeface="Georgia" panose="02040502050405020303" pitchFamily="18" charset="0"/>
              </a:rPr>
              <a:t>Мати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ніяк</a:t>
            </a:r>
            <a:r>
              <a:rPr lang="ru-RU" sz="1800" dirty="0">
                <a:latin typeface="Georgia" panose="02040502050405020303" pitchFamily="18" charset="0"/>
              </a:rPr>
              <a:t> не </a:t>
            </a:r>
            <a:r>
              <a:rPr lang="ru-RU" sz="1800" dirty="0" err="1">
                <a:latin typeface="Georgia" panose="02040502050405020303" pitchFamily="18" charset="0"/>
              </a:rPr>
              <a:t>хотіла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 smtClean="0">
                <a:latin typeface="Georgia" panose="02040502050405020303" pitchFamily="18" charset="0"/>
              </a:rPr>
              <a:t>розлучатися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зі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своєю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донькою</a:t>
            </a:r>
            <a:r>
              <a:rPr lang="ru-RU" sz="1800" dirty="0">
                <a:latin typeface="Georgia" panose="02040502050405020303" pitchFamily="18" charset="0"/>
              </a:rPr>
              <a:t>, але вона </a:t>
            </a:r>
            <a:r>
              <a:rPr lang="ru-RU" sz="1800" dirty="0" err="1">
                <a:latin typeface="Georgia" panose="02040502050405020303" pitchFamily="18" charset="0"/>
              </a:rPr>
              <a:t>була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невідступна</a:t>
            </a:r>
            <a:r>
              <a:rPr lang="ru-RU" sz="1800" dirty="0">
                <a:latin typeface="Georgia" panose="02040502050405020303" pitchFamily="18" charset="0"/>
              </a:rPr>
              <a:t> і </a:t>
            </a:r>
            <a:r>
              <a:rPr lang="ru-RU" sz="1800" dirty="0" err="1" smtClean="0">
                <a:latin typeface="Georgia" panose="02040502050405020303" pitchFamily="18" charset="0"/>
              </a:rPr>
              <a:t>потайки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вирушила</a:t>
            </a:r>
            <a:r>
              <a:rPr lang="ru-RU" sz="1800" dirty="0">
                <a:latin typeface="Georgia" panose="02040502050405020303" pitchFamily="18" charset="0"/>
              </a:rPr>
              <a:t> в дорогу.</a:t>
            </a:r>
          </a:p>
          <a:p>
            <a:pPr marL="0" indent="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          </a:t>
            </a:r>
            <a:r>
              <a:rPr lang="ru-RU" sz="1800" dirty="0" err="1" smtClean="0">
                <a:latin typeface="Georgia" panose="02040502050405020303" pitchFamily="18" charset="0"/>
              </a:rPr>
              <a:t>Бідна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вдова </a:t>
            </a:r>
            <a:r>
              <a:rPr lang="ru-RU" sz="1800" dirty="0" err="1">
                <a:latin typeface="Georgia" panose="02040502050405020303" pitchFamily="18" charset="0"/>
              </a:rPr>
              <a:t>почекала</a:t>
            </a:r>
            <a:r>
              <a:rPr lang="ru-RU" sz="1800" dirty="0">
                <a:latin typeface="Georgia" panose="02040502050405020303" pitchFamily="18" charset="0"/>
              </a:rPr>
              <a:t> день, </a:t>
            </a:r>
            <a:r>
              <a:rPr lang="ru-RU" sz="1800" dirty="0" err="1">
                <a:latin typeface="Georgia" panose="02040502050405020303" pitchFamily="18" charset="0"/>
              </a:rPr>
              <a:t>почекала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другий</a:t>
            </a:r>
            <a:r>
              <a:rPr lang="ru-RU" sz="1800" dirty="0">
                <a:latin typeface="Georgia" panose="02040502050405020303" pitchFamily="18" charset="0"/>
              </a:rPr>
              <a:t>, не </a:t>
            </a:r>
            <a:r>
              <a:rPr lang="ru-RU" sz="1800" dirty="0" err="1" smtClean="0">
                <a:latin typeface="Georgia" panose="02040502050405020303" pitchFamily="18" charset="0"/>
              </a:rPr>
              <a:t>витримала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розлуки</a:t>
            </a:r>
            <a:r>
              <a:rPr lang="ru-RU" sz="1800" dirty="0">
                <a:latin typeface="Georgia" panose="02040502050405020303" pitchFamily="18" charset="0"/>
              </a:rPr>
              <a:t> і </a:t>
            </a:r>
            <a:r>
              <a:rPr lang="ru-RU" sz="1800" dirty="0" err="1">
                <a:latin typeface="Georgia" panose="02040502050405020303" pitchFamily="18" charset="0"/>
              </a:rPr>
              <a:t>пішла</a:t>
            </a:r>
            <a:r>
              <a:rPr lang="ru-RU" sz="1800" dirty="0">
                <a:latin typeface="Georgia" panose="02040502050405020303" pitchFamily="18" charset="0"/>
              </a:rPr>
              <a:t> свою дочку </a:t>
            </a:r>
            <a:r>
              <a:rPr lang="ru-RU" sz="1800" dirty="0" err="1">
                <a:latin typeface="Georgia" panose="02040502050405020303" pitchFamily="18" charset="0"/>
              </a:rPr>
              <a:t>шукати</a:t>
            </a:r>
            <a:r>
              <a:rPr lang="ru-RU" sz="1800" dirty="0">
                <a:latin typeface="Georgia" panose="02040502050405020303" pitchFamily="18" charset="0"/>
              </a:rPr>
              <a:t>. </a:t>
            </a:r>
            <a:r>
              <a:rPr lang="ru-RU" sz="1800" dirty="0" err="1">
                <a:latin typeface="Georgia" panose="02040502050405020303" pitchFamily="18" charset="0"/>
              </a:rPr>
              <a:t>Ішла</a:t>
            </a:r>
            <a:r>
              <a:rPr lang="ru-RU" sz="1800" dirty="0">
                <a:latin typeface="Georgia" panose="02040502050405020303" pitchFamily="18" charset="0"/>
              </a:rPr>
              <a:t> день, </a:t>
            </a:r>
            <a:r>
              <a:rPr lang="ru-RU" sz="1800" dirty="0" err="1">
                <a:latin typeface="Georgia" panose="02040502050405020303" pitchFamily="18" charset="0"/>
              </a:rPr>
              <a:t>ішла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 smtClean="0">
                <a:latin typeface="Georgia" panose="02040502050405020303" pitchFamily="18" charset="0"/>
              </a:rPr>
              <a:t>другий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і </a:t>
            </a:r>
            <a:r>
              <a:rPr lang="ru-RU" sz="1800" dirty="0" err="1">
                <a:latin typeface="Georgia" panose="02040502050405020303" pitchFamily="18" charset="0"/>
              </a:rPr>
              <a:t>вийшла</a:t>
            </a:r>
            <a:r>
              <a:rPr lang="ru-RU" sz="1800" dirty="0">
                <a:latin typeface="Georgia" panose="02040502050405020303" pitchFamily="18" charset="0"/>
              </a:rPr>
              <a:t> вона в </a:t>
            </a:r>
            <a:r>
              <a:rPr lang="ru-RU" sz="1800" dirty="0" err="1">
                <a:latin typeface="Georgia" panose="02040502050405020303" pitchFamily="18" charset="0"/>
              </a:rPr>
              <a:t>чисте</a:t>
            </a:r>
            <a:r>
              <a:rPr lang="ru-RU" sz="1800" dirty="0">
                <a:latin typeface="Georgia" panose="02040502050405020303" pitchFamily="18" charset="0"/>
              </a:rPr>
              <a:t> поле, </a:t>
            </a:r>
            <a:r>
              <a:rPr lang="ru-RU" sz="1800" dirty="0" err="1">
                <a:latin typeface="Georgia" panose="02040502050405020303" pitchFamily="18" charset="0"/>
              </a:rPr>
              <a:t>жовте-жовте</a:t>
            </a:r>
            <a:r>
              <a:rPr lang="ru-RU" sz="1800" dirty="0">
                <a:latin typeface="Georgia" panose="02040502050405020303" pitchFamily="18" charset="0"/>
              </a:rPr>
              <a:t> і пшеницею колоситься. На чистому </a:t>
            </a:r>
            <a:r>
              <a:rPr lang="ru-RU" sz="1800" dirty="0" err="1">
                <a:latin typeface="Georgia" panose="02040502050405020303" pitchFamily="18" charset="0"/>
              </a:rPr>
              <a:t>блакитному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небі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ластівки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 smtClean="0">
                <a:latin typeface="Georgia" panose="02040502050405020303" pitchFamily="18" charset="0"/>
              </a:rPr>
              <a:t>кружляють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світить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ясне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сонечко</a:t>
            </a:r>
            <a:r>
              <a:rPr lang="ru-RU" sz="1800" dirty="0">
                <a:latin typeface="Georgia" panose="02040502050405020303" pitchFamily="18" charset="0"/>
              </a:rPr>
              <a:t> і </a:t>
            </a:r>
            <a:r>
              <a:rPr lang="ru-RU" sz="1800" dirty="0" err="1">
                <a:latin typeface="Georgia" panose="02040502050405020303" pitchFamily="18" charset="0"/>
              </a:rPr>
              <a:t>бачить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мати</a:t>
            </a:r>
            <a:r>
              <a:rPr lang="ru-RU" sz="1800" dirty="0">
                <a:latin typeface="Georgia" panose="02040502050405020303" pitchFamily="18" charset="0"/>
              </a:rPr>
              <a:t> - спить на </a:t>
            </a:r>
            <a:r>
              <a:rPr lang="ru-RU" sz="1800" dirty="0" err="1">
                <a:latin typeface="Georgia" panose="02040502050405020303" pitchFamily="18" charset="0"/>
              </a:rPr>
              <a:t>полі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дівчина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її</a:t>
            </a:r>
            <a:r>
              <a:rPr lang="ru-RU" sz="1800" dirty="0">
                <a:latin typeface="Georgia" panose="02040502050405020303" pitchFamily="18" charset="0"/>
              </a:rPr>
              <a:t> дочка. Та </a:t>
            </a:r>
            <a:r>
              <a:rPr lang="ru-RU" sz="1800" dirty="0" err="1">
                <a:latin typeface="Georgia" panose="02040502050405020303" pitchFamily="18" charset="0"/>
              </a:rPr>
              <a:t>така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гарна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що</a:t>
            </a:r>
            <a:r>
              <a:rPr lang="ru-RU" sz="1800" dirty="0">
                <a:latin typeface="Georgia" panose="02040502050405020303" pitchFamily="18" charset="0"/>
              </a:rPr>
              <a:t> вона </a:t>
            </a:r>
            <a:r>
              <a:rPr lang="ru-RU" sz="1800" dirty="0" err="1">
                <a:latin typeface="Georgia" panose="02040502050405020303" pitchFamily="18" charset="0"/>
              </a:rPr>
              <a:t>Мимоволі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замилувалась</a:t>
            </a:r>
            <a:r>
              <a:rPr lang="ru-RU" sz="1800" dirty="0">
                <a:latin typeface="Georgia" panose="02040502050405020303" pitchFamily="18" charset="0"/>
              </a:rPr>
              <a:t> нею.	</a:t>
            </a:r>
          </a:p>
          <a:p>
            <a:pPr marL="0" indent="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           </a:t>
            </a:r>
            <a:r>
              <a:rPr lang="ru-RU" sz="1800" dirty="0" err="1" smtClean="0">
                <a:latin typeface="Georgia" panose="02040502050405020303" pitchFamily="18" charset="0"/>
              </a:rPr>
              <a:t>Раптом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потемніло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синє</a:t>
            </a:r>
            <a:r>
              <a:rPr lang="ru-RU" sz="1800" dirty="0">
                <a:latin typeface="Georgia" panose="02040502050405020303" pitchFamily="18" charset="0"/>
              </a:rPr>
              <a:t> небо, </a:t>
            </a:r>
            <a:r>
              <a:rPr lang="ru-RU" sz="1800" dirty="0" err="1">
                <a:latin typeface="Georgia" panose="02040502050405020303" pitchFamily="18" charset="0"/>
              </a:rPr>
              <a:t>здійняв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вітер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куряву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 smtClean="0">
                <a:latin typeface="Georgia" panose="02040502050405020303" pitchFamily="18" charset="0"/>
              </a:rPr>
              <a:t>полягла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до </a:t>
            </a:r>
            <a:r>
              <a:rPr lang="ru-RU" sz="1800" dirty="0" err="1">
                <a:latin typeface="Georgia" panose="02040502050405020303" pitchFamily="18" charset="0"/>
              </a:rPr>
              <a:t>землі</a:t>
            </a:r>
            <a:r>
              <a:rPr lang="ru-RU" sz="1800" dirty="0">
                <a:latin typeface="Georgia" panose="02040502050405020303" pitchFamily="18" charset="0"/>
              </a:rPr>
              <a:t> колосиста </a:t>
            </a:r>
            <a:r>
              <a:rPr lang="ru-RU" sz="1800" dirty="0" err="1">
                <a:latin typeface="Georgia" panose="02040502050405020303" pitchFamily="18" charset="0"/>
              </a:rPr>
              <a:t>пшениця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із</a:t>
            </a:r>
            <a:r>
              <a:rPr lang="ru-RU" sz="1800" dirty="0">
                <a:latin typeface="Georgia" panose="02040502050405020303" pitchFamily="18" charset="0"/>
              </a:rPr>
              <a:t>-за </a:t>
            </a:r>
            <a:r>
              <a:rPr lang="ru-RU" sz="1800" dirty="0" err="1">
                <a:latin typeface="Georgia" panose="02040502050405020303" pitchFamily="18" charset="0"/>
              </a:rPr>
              <a:t>обрію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насунулася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чорна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хмара</a:t>
            </a:r>
            <a:r>
              <a:rPr lang="ru-RU" sz="1800" dirty="0">
                <a:latin typeface="Georgia" panose="02040502050405020303" pitchFamily="18" charset="0"/>
              </a:rPr>
              <a:t>. </a:t>
            </a:r>
            <a:r>
              <a:rPr lang="ru-RU" sz="1800" dirty="0" err="1">
                <a:latin typeface="Georgia" panose="02040502050405020303" pitchFamily="18" charset="0"/>
              </a:rPr>
              <a:t>Почувся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тупіт</a:t>
            </a:r>
            <a:r>
              <a:rPr lang="ru-RU" sz="1800" dirty="0">
                <a:latin typeface="Georgia" panose="02040502050405020303" pitchFamily="18" charset="0"/>
              </a:rPr>
              <a:t> та </a:t>
            </a:r>
            <a:r>
              <a:rPr lang="ru-RU" sz="1800" dirty="0" err="1">
                <a:latin typeface="Georgia" panose="02040502050405020303" pitchFamily="18" charset="0"/>
              </a:rPr>
              <a:t>іржання</a:t>
            </a:r>
            <a:r>
              <a:rPr lang="ru-RU" sz="1800" dirty="0">
                <a:latin typeface="Georgia" panose="02040502050405020303" pitchFamily="18" charset="0"/>
              </a:rPr>
              <a:t> коней, </a:t>
            </a:r>
            <a:r>
              <a:rPr lang="ru-RU" sz="1800" dirty="0" err="1">
                <a:latin typeface="Georgia" panose="02040502050405020303" pitchFamily="18" charset="0"/>
              </a:rPr>
              <a:t>брязкання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зброї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вигуки</a:t>
            </a:r>
            <a:r>
              <a:rPr lang="ru-RU" sz="1800" dirty="0">
                <a:latin typeface="Georgia" panose="02040502050405020303" pitchFamily="18" charset="0"/>
              </a:rPr>
              <a:t> чужою </a:t>
            </a:r>
            <a:r>
              <a:rPr lang="ru-RU" sz="1800" dirty="0" err="1">
                <a:latin typeface="Georgia" panose="02040502050405020303" pitchFamily="18" charset="0"/>
              </a:rPr>
              <a:t>мовою</a:t>
            </a:r>
            <a:r>
              <a:rPr lang="ru-RU" sz="1800" dirty="0">
                <a:latin typeface="Georgia" panose="02040502050405020303" pitchFamily="18" charset="0"/>
              </a:rPr>
              <a:t>. </a:t>
            </a:r>
            <a:r>
              <a:rPr lang="ru-RU" sz="1800" dirty="0" err="1">
                <a:latin typeface="Georgia" panose="02040502050405020303" pitchFamily="18" charset="0"/>
              </a:rPr>
              <a:t>Це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були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війська</a:t>
            </a:r>
            <a:r>
              <a:rPr lang="ru-RU" sz="1800" dirty="0">
                <a:latin typeface="Georgia" panose="02040502050405020303" pitchFamily="18" charset="0"/>
              </a:rPr>
              <a:t> хана </a:t>
            </a:r>
            <a:r>
              <a:rPr lang="ru-RU" sz="1800" dirty="0" err="1">
                <a:latin typeface="Georgia" panose="02040502050405020303" pitchFamily="18" charset="0"/>
              </a:rPr>
              <a:t>Батия</a:t>
            </a:r>
            <a:r>
              <a:rPr lang="ru-RU" sz="1800" dirty="0">
                <a:latin typeface="Georgia" panose="02040502050405020303" pitchFamily="18" charset="0"/>
              </a:rPr>
              <a:t>. </a:t>
            </a:r>
            <a:r>
              <a:rPr lang="ru-RU" sz="1800" dirty="0" err="1">
                <a:latin typeface="Georgia" panose="02040502050405020303" pitchFamily="18" charset="0"/>
              </a:rPr>
              <a:t>Попереду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їхав</a:t>
            </a:r>
            <a:r>
              <a:rPr lang="ru-RU" sz="1800" dirty="0">
                <a:latin typeface="Georgia" panose="02040502050405020303" pitchFamily="18" charset="0"/>
              </a:rPr>
              <a:t> сам хан. </a:t>
            </a:r>
            <a:r>
              <a:rPr lang="ru-RU" sz="1800" dirty="0" err="1">
                <a:latin typeface="Georgia" panose="02040502050405020303" pitchFamily="18" charset="0"/>
              </a:rPr>
              <a:t>Раптом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він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зупинився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побачив</a:t>
            </a:r>
            <a:r>
              <a:rPr lang="ru-RU" sz="1800" dirty="0">
                <a:latin typeface="Georgia" panose="02040502050405020303" pitchFamily="18" charset="0"/>
              </a:rPr>
              <a:t> - </a:t>
            </a:r>
            <a:r>
              <a:rPr lang="ru-RU" sz="1800" dirty="0" err="1">
                <a:latin typeface="Georgia" panose="02040502050405020303" pitchFamily="18" charset="0"/>
              </a:rPr>
              <a:t>красуню-дівчину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вигукнув</a:t>
            </a:r>
            <a:r>
              <a:rPr lang="ru-RU" sz="1800" dirty="0">
                <a:latin typeface="Georgia" panose="02040502050405020303" pitchFamily="18" charset="0"/>
              </a:rPr>
              <a:t>: «</a:t>
            </a:r>
            <a:r>
              <a:rPr lang="ru-RU" sz="1800" dirty="0" err="1">
                <a:latin typeface="Georgia" panose="02040502050405020303" pitchFamily="18" charset="0"/>
              </a:rPr>
              <a:t>Украюина</a:t>
            </a:r>
            <a:r>
              <a:rPr lang="ru-RU" sz="1800" dirty="0">
                <a:latin typeface="Georgia" panose="02040502050405020303" pitchFamily="18" charset="0"/>
              </a:rPr>
              <a:t>», </a:t>
            </a:r>
            <a:r>
              <a:rPr lang="ru-RU" sz="1800" dirty="0" err="1">
                <a:latin typeface="Georgia" panose="02040502050405020303" pitchFamily="18" charset="0"/>
              </a:rPr>
              <a:t>що</a:t>
            </a:r>
            <a:r>
              <a:rPr lang="ru-RU" sz="1800" dirty="0">
                <a:latin typeface="Georgia" panose="02040502050405020303" pitchFamily="18" charset="0"/>
              </a:rPr>
              <a:t> на </a:t>
            </a:r>
            <a:r>
              <a:rPr lang="ru-RU" sz="1800" dirty="0" err="1">
                <a:latin typeface="Georgia" panose="02040502050405020303" pitchFamily="18" charset="0"/>
              </a:rPr>
              <a:t>його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мові</a:t>
            </a:r>
            <a:r>
              <a:rPr lang="ru-RU" sz="1800" dirty="0">
                <a:latin typeface="Georgia" panose="02040502050405020303" pitchFamily="18" charset="0"/>
              </a:rPr>
              <a:t> означало «</a:t>
            </a:r>
            <a:r>
              <a:rPr lang="ru-RU" sz="1800" dirty="0" err="1">
                <a:latin typeface="Georgia" panose="02040502050405020303" pitchFamily="18" charset="0"/>
              </a:rPr>
              <a:t>Дівчина</a:t>
            </a:r>
            <a:r>
              <a:rPr lang="ru-RU" sz="1800" dirty="0">
                <a:latin typeface="Georgia" panose="02040502050405020303" pitchFamily="18" charset="0"/>
              </a:rPr>
              <a:t> молода». </a:t>
            </a:r>
            <a:r>
              <a:rPr lang="ru-RU" sz="1800" dirty="0" err="1">
                <a:latin typeface="Georgia" panose="02040502050405020303" pitchFamily="18" charset="0"/>
              </a:rPr>
              <a:t>Дівчина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прокинулась</a:t>
            </a:r>
            <a:r>
              <a:rPr lang="ru-RU" sz="1800" dirty="0">
                <a:latin typeface="Georgia" panose="02040502050405020303" pitchFamily="18" charset="0"/>
              </a:rPr>
              <a:t>, хан </a:t>
            </a:r>
            <a:r>
              <a:rPr lang="ru-RU" sz="1800" dirty="0" err="1">
                <a:latin typeface="Georgia" panose="02040502050405020303" pitchFamily="18" charset="0"/>
              </a:rPr>
              <a:t>схопив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її</a:t>
            </a:r>
            <a:r>
              <a:rPr lang="ru-RU" sz="1800" dirty="0">
                <a:latin typeface="Georgia" panose="02040502050405020303" pitchFamily="18" charset="0"/>
              </a:rPr>
              <a:t> і забрав з собою. </a:t>
            </a:r>
            <a:r>
              <a:rPr lang="ru-RU" sz="1800" dirty="0" err="1">
                <a:latin typeface="Georgia" panose="02040502050405020303" pitchFamily="18" charset="0"/>
              </a:rPr>
              <a:t>Мати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побачивши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це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опустилася</a:t>
            </a:r>
            <a:r>
              <a:rPr lang="ru-RU" sz="1800" dirty="0">
                <a:latin typeface="Georgia" panose="02040502050405020303" pitchFamily="18" charset="0"/>
              </a:rPr>
              <a:t> на </a:t>
            </a:r>
            <a:r>
              <a:rPr lang="ru-RU" sz="1800" dirty="0" err="1">
                <a:latin typeface="Georgia" panose="02040502050405020303" pitchFamily="18" charset="0"/>
              </a:rPr>
              <a:t>коліна</a:t>
            </a:r>
            <a:r>
              <a:rPr lang="ru-RU" sz="1800" dirty="0">
                <a:latin typeface="Georgia" panose="02040502050405020303" pitchFamily="18" charset="0"/>
              </a:rPr>
              <a:t> і стала </a:t>
            </a:r>
            <a:r>
              <a:rPr lang="ru-RU" sz="1800" dirty="0" err="1">
                <a:latin typeface="Georgia" panose="02040502050405020303" pitchFamily="18" charset="0"/>
              </a:rPr>
              <a:t>благати</a:t>
            </a:r>
            <a:r>
              <a:rPr lang="ru-RU" sz="1800" dirty="0">
                <a:latin typeface="Georgia" panose="02040502050405020303" pitchFamily="18" charset="0"/>
              </a:rPr>
              <a:t> Господа Бога </a:t>
            </a:r>
            <a:r>
              <a:rPr lang="ru-RU" sz="1800" dirty="0" err="1">
                <a:latin typeface="Georgia" panose="02040502050405020303" pitchFamily="18" charset="0"/>
              </a:rPr>
              <a:t>захисту</a:t>
            </a:r>
            <a:r>
              <a:rPr lang="ru-RU" sz="1800" dirty="0">
                <a:latin typeface="Georgia" panose="02040502050405020303" pitchFamily="18" charset="0"/>
              </a:rPr>
              <a:t> для </a:t>
            </a:r>
            <a:r>
              <a:rPr lang="ru-RU" sz="1800" dirty="0" err="1">
                <a:latin typeface="Georgia" panose="02040502050405020303" pitchFamily="18" charset="0"/>
              </a:rPr>
              <a:t>своєї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 smtClean="0">
                <a:latin typeface="Georgia" panose="02040502050405020303" pitchFamily="18" charset="0"/>
              </a:rPr>
              <a:t>єдиної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дочки.	</a:t>
            </a:r>
          </a:p>
          <a:p>
            <a:pPr marL="0" indent="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          </a:t>
            </a:r>
            <a:r>
              <a:rPr lang="ru-RU" sz="1800" dirty="0" err="1" smtClean="0">
                <a:latin typeface="Georgia" panose="02040502050405020303" pitchFamily="18" charset="0"/>
              </a:rPr>
              <a:t>Раптом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все стало </a:t>
            </a:r>
            <a:r>
              <a:rPr lang="ru-RU" sz="1800" dirty="0" err="1">
                <a:latin typeface="Georgia" panose="02040502050405020303" pitchFamily="18" charset="0"/>
              </a:rPr>
              <a:t>чорне-чорне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загримів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грім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затряслася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здригнулася</a:t>
            </a:r>
            <a:r>
              <a:rPr lang="ru-RU" sz="1800" dirty="0">
                <a:latin typeface="Georgia" panose="02040502050405020303" pitchFamily="18" charset="0"/>
              </a:rPr>
              <a:t> земля. А потому все стихло... По небу </a:t>
            </a:r>
            <a:r>
              <a:rPr lang="ru-RU" sz="1800" dirty="0" err="1" smtClean="0">
                <a:latin typeface="Georgia" panose="02040502050405020303" pitchFamily="18" charset="0"/>
              </a:rPr>
              <a:t>пропливали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ніжні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рожеві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хмаринки</a:t>
            </a:r>
            <a:r>
              <a:rPr lang="ru-RU" sz="1800" dirty="0">
                <a:latin typeface="Georgia" panose="02040502050405020303" pitchFamily="18" charset="0"/>
              </a:rPr>
              <a:t>. Лише </a:t>
            </a:r>
            <a:r>
              <a:rPr lang="ru-RU" sz="1800" dirty="0" err="1">
                <a:latin typeface="Georgia" panose="02040502050405020303" pitchFamily="18" charset="0"/>
              </a:rPr>
              <a:t>курява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здіймалась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 smtClean="0">
                <a:latin typeface="Georgia" panose="02040502050405020303" pitchFamily="18" charset="0"/>
              </a:rPr>
              <a:t>навкруги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і на </a:t>
            </a:r>
            <a:r>
              <a:rPr lang="ru-RU" sz="1800" dirty="0" err="1">
                <a:latin typeface="Georgia" panose="02040502050405020303" pitchFamily="18" charset="0"/>
              </a:rPr>
              <a:t>полі</a:t>
            </a:r>
            <a:r>
              <a:rPr lang="ru-RU" sz="1800" dirty="0">
                <a:latin typeface="Georgia" panose="02040502050405020303" pitchFamily="18" charset="0"/>
              </a:rPr>
              <a:t> стояла </a:t>
            </a:r>
            <a:r>
              <a:rPr lang="ru-RU" sz="1800" dirty="0" err="1">
                <a:latin typeface="Georgia" panose="02040502050405020303" pitchFamily="18" charset="0"/>
              </a:rPr>
              <a:t>самотня</a:t>
            </a:r>
            <a:r>
              <a:rPr lang="ru-RU" sz="1800" dirty="0">
                <a:latin typeface="Georgia" panose="02040502050405020303" pitchFamily="18" charset="0"/>
              </a:rPr>
              <a:t> вдова.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74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0"/>
            <a:ext cx="6912768" cy="68786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            </a:t>
            </a:r>
            <a:r>
              <a:rPr lang="ru-RU" sz="1800" dirty="0" err="1" smtClean="0">
                <a:latin typeface="Georgia" panose="02040502050405020303" pitchFamily="18" charset="0"/>
              </a:rPr>
              <a:t>Пішла</a:t>
            </a: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вона </a:t>
            </a:r>
            <a:r>
              <a:rPr lang="ru-RU" sz="1800" dirty="0" err="1">
                <a:latin typeface="Georgia" panose="02040502050405020303" pitchFamily="18" charset="0"/>
              </a:rPr>
              <a:t>плачучи</a:t>
            </a:r>
            <a:r>
              <a:rPr lang="ru-RU" sz="1800" dirty="0">
                <a:latin typeface="Georgia" panose="02040502050405020303" pitchFamily="18" charset="0"/>
              </a:rPr>
              <a:t> по </a:t>
            </a:r>
            <a:r>
              <a:rPr lang="ru-RU" sz="1800" dirty="0" err="1">
                <a:latin typeface="Georgia" panose="02040502050405020303" pitchFamily="18" charset="0"/>
              </a:rPr>
              <a:t>землі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шукати</a:t>
            </a:r>
            <a:r>
              <a:rPr lang="ru-RU" sz="1800" dirty="0">
                <a:latin typeface="Georgia" panose="02040502050405020303" pitchFamily="18" charset="0"/>
              </a:rPr>
              <a:t> свою </a:t>
            </a:r>
            <a:r>
              <a:rPr lang="ru-RU" sz="1800" dirty="0" err="1">
                <a:latin typeface="Georgia" panose="02040502050405020303" pitchFamily="18" charset="0"/>
              </a:rPr>
              <a:t>дитину</a:t>
            </a:r>
            <a:r>
              <a:rPr lang="ru-RU" sz="1800" dirty="0">
                <a:latin typeface="Georgia" panose="02040502050405020303" pitchFamily="18" charset="0"/>
              </a:rPr>
              <a:t>. А в </a:t>
            </a:r>
            <a:r>
              <a:rPr lang="ru-RU" sz="1800" dirty="0" err="1">
                <a:latin typeface="Georgia" panose="02040502050405020303" pitchFamily="18" charset="0"/>
              </a:rPr>
              <a:t>пам’яті</a:t>
            </a:r>
            <a:r>
              <a:rPr lang="ru-RU" sz="1800" dirty="0">
                <a:latin typeface="Georgia" panose="02040502050405020303" pitchFamily="18" charset="0"/>
              </a:rPr>
              <a:t> в </a:t>
            </a:r>
            <a:r>
              <a:rPr lang="ru-RU" sz="1800" dirty="0" err="1">
                <a:latin typeface="Georgia" panose="02040502050405020303" pitchFamily="18" charset="0"/>
              </a:rPr>
              <a:t>неї</a:t>
            </a:r>
            <a:r>
              <a:rPr lang="ru-RU" sz="1800" dirty="0">
                <a:latin typeface="Georgia" panose="02040502050405020303" pitchFamily="18" charset="0"/>
              </a:rPr>
              <a:t> лишилось </a:t>
            </a:r>
            <a:r>
              <a:rPr lang="ru-RU" sz="1800" dirty="0" err="1">
                <a:latin typeface="Georgia" panose="02040502050405020303" pitchFamily="18" charset="0"/>
              </a:rPr>
              <a:t>одне</a:t>
            </a:r>
            <a:r>
              <a:rPr lang="ru-RU" sz="1800" dirty="0">
                <a:latin typeface="Georgia" panose="02040502050405020303" pitchFamily="18" charset="0"/>
              </a:rPr>
              <a:t> — </a:t>
            </a:r>
            <a:r>
              <a:rPr lang="ru-RU" sz="1800" dirty="0" err="1">
                <a:latin typeface="Georgia" panose="02040502050405020303" pitchFamily="18" charset="0"/>
              </a:rPr>
              <a:t>Україна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Україна</a:t>
            </a:r>
            <a:r>
              <a:rPr lang="ru-RU" sz="1800" dirty="0">
                <a:latin typeface="Georgia" panose="02040502050405020303" pitchFamily="18" charset="0"/>
              </a:rPr>
              <a:t>. </a:t>
            </a:r>
            <a:r>
              <a:rPr lang="ru-RU" sz="1800" dirty="0" err="1">
                <a:latin typeface="Georgia" panose="02040502050405020303" pitchFamily="18" charset="0"/>
              </a:rPr>
              <a:t>Йшла</a:t>
            </a:r>
            <a:r>
              <a:rPr lang="ru-RU" sz="1800" dirty="0">
                <a:latin typeface="Georgia" panose="02040502050405020303" pitchFamily="18" charset="0"/>
              </a:rPr>
              <a:t>... з очей падали </a:t>
            </a:r>
            <a:r>
              <a:rPr lang="ru-RU" sz="1800" dirty="0" err="1">
                <a:latin typeface="Georgia" panose="02040502050405020303" pitchFamily="18" charset="0"/>
              </a:rPr>
              <a:t>сльози</a:t>
            </a:r>
            <a:r>
              <a:rPr lang="ru-RU" sz="1800" dirty="0">
                <a:latin typeface="Georgia" panose="02040502050405020303" pitchFamily="18" charset="0"/>
              </a:rPr>
              <a:t>. І там, де на землю впала </a:t>
            </a:r>
            <a:r>
              <a:rPr lang="ru-RU" sz="1800" dirty="0" err="1">
                <a:latin typeface="Georgia" panose="02040502050405020303" pitchFamily="18" charset="0"/>
              </a:rPr>
              <a:t>сльозинка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err="1">
                <a:latin typeface="Georgia" panose="02040502050405020303" pitchFamily="18" charset="0"/>
              </a:rPr>
              <a:t>проростала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квітка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волошка</a:t>
            </a:r>
            <a:r>
              <a:rPr lang="ru-RU" sz="1800" dirty="0">
                <a:latin typeface="Georgia" panose="02040502050405020303" pitchFamily="18" charset="0"/>
              </a:rPr>
              <a:t>. </a:t>
            </a:r>
            <a:r>
              <a:rPr lang="ru-RU" sz="1800" dirty="0" err="1">
                <a:latin typeface="Georgia" panose="02040502050405020303" pitchFamily="18" charset="0"/>
              </a:rPr>
              <a:t>Мати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йшла</a:t>
            </a:r>
            <a:r>
              <a:rPr lang="ru-RU" sz="1800" dirty="0">
                <a:latin typeface="Georgia" panose="02040502050405020303" pitchFamily="18" charset="0"/>
              </a:rPr>
              <a:t> боса, </a:t>
            </a:r>
            <a:r>
              <a:rPr lang="ru-RU" sz="1800" dirty="0" err="1">
                <a:latin typeface="Georgia" panose="02040502050405020303" pitchFamily="18" charset="0"/>
              </a:rPr>
              <a:t>збивала</a:t>
            </a:r>
            <a:r>
              <a:rPr lang="ru-RU" sz="1800" dirty="0">
                <a:latin typeface="Georgia" panose="02040502050405020303" pitchFamily="18" charset="0"/>
              </a:rPr>
              <a:t>, </a:t>
            </a:r>
            <a:r>
              <a:rPr lang="ru-RU" sz="1800" dirty="0" smtClean="0">
                <a:latin typeface="Georgia" panose="02040502050405020303" pitchFamily="18" charset="0"/>
              </a:rPr>
              <a:t>колола </a:t>
            </a:r>
            <a:r>
              <a:rPr lang="ru-RU" sz="1800" dirty="0">
                <a:latin typeface="Georgia" panose="02040502050405020303" pitchFamily="18" charset="0"/>
              </a:rPr>
              <a:t>ноги, і де на землю падала </a:t>
            </a:r>
            <a:r>
              <a:rPr lang="ru-RU" sz="1800" dirty="0" err="1">
                <a:latin typeface="Georgia" panose="02040502050405020303" pitchFamily="18" charset="0"/>
              </a:rPr>
              <a:t>крапля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крові</a:t>
            </a:r>
            <a:r>
              <a:rPr lang="ru-RU" sz="1800" dirty="0">
                <a:latin typeface="Georgia" panose="02040502050405020303" pitchFamily="18" charset="0"/>
              </a:rPr>
              <a:t> - </a:t>
            </a:r>
            <a:r>
              <a:rPr lang="ru-RU" sz="1800" dirty="0" err="1">
                <a:latin typeface="Georgia" panose="02040502050405020303" pitchFamily="18" charset="0"/>
              </a:rPr>
              <a:t>виростали</a:t>
            </a:r>
            <a:r>
              <a:rPr lang="ru-RU" sz="1800" dirty="0">
                <a:latin typeface="Georgia" panose="02040502050405020303" pitchFamily="18" charset="0"/>
              </a:rPr>
              <a:t> маки.</a:t>
            </a:r>
          </a:p>
          <a:p>
            <a:pPr marL="0" indent="0">
              <a:buNone/>
            </a:pPr>
            <a:r>
              <a:rPr lang="ru-RU" sz="1800" dirty="0" smtClean="0">
                <a:latin typeface="Georgia" panose="02040502050405020303" pitchFamily="18" charset="0"/>
              </a:rPr>
              <a:t>           Де </a:t>
            </a:r>
            <a:r>
              <a:rPr lang="ru-RU" sz="1800" dirty="0" err="1">
                <a:latin typeface="Georgia" panose="02040502050405020303" pitchFamily="18" charset="0"/>
              </a:rPr>
              <a:t>пройшла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мати</a:t>
            </a:r>
            <a:r>
              <a:rPr lang="ru-RU" sz="1800" dirty="0">
                <a:latin typeface="Georgia" panose="02040502050405020303" pitchFamily="18" charset="0"/>
              </a:rPr>
              <a:t> по </a:t>
            </a:r>
            <a:r>
              <a:rPr lang="ru-RU" sz="1800" dirty="0" err="1">
                <a:latin typeface="Georgia" panose="02040502050405020303" pitchFamily="18" charset="0"/>
              </a:rPr>
              <a:t>землі</a:t>
            </a:r>
            <a:r>
              <a:rPr lang="ru-RU" sz="1800" dirty="0">
                <a:latin typeface="Georgia" panose="02040502050405020303" pitchFamily="18" charset="0"/>
              </a:rPr>
              <a:t>, так і стала та земля </a:t>
            </a:r>
            <a:r>
              <a:rPr lang="ru-RU" sz="1800" dirty="0" err="1">
                <a:latin typeface="Georgia" panose="02040502050405020303" pitchFamily="18" charset="0"/>
              </a:rPr>
              <a:t>зватися</a:t>
            </a:r>
            <a:r>
              <a:rPr lang="ru-RU" sz="1800" dirty="0">
                <a:latin typeface="Georgia" panose="02040502050405020303" pitchFamily="18" charset="0"/>
              </a:rPr>
              <a:t> </a:t>
            </a:r>
            <a:r>
              <a:rPr lang="ru-RU" sz="1800" dirty="0" err="1">
                <a:latin typeface="Georgia" panose="02040502050405020303" pitchFamily="18" charset="0"/>
              </a:rPr>
              <a:t>Україною</a:t>
            </a:r>
            <a:r>
              <a:rPr lang="ru-RU" sz="1800" dirty="0">
                <a:latin typeface="Georgia" panose="02040502050405020303" pitchFamily="18" charset="0"/>
              </a:rPr>
              <a:t>.	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2" name="Picture 4" descr="C:\Users\Home\Desktop\DSCN4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52415"/>
            <a:ext cx="6192688" cy="4799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86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87877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05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5832648" cy="1825638"/>
          </a:xfrm>
        </p:spPr>
        <p:txBody>
          <a:bodyPr>
            <a:normAutofit fontScale="90000"/>
          </a:bodyPr>
          <a:lstStyle/>
          <a:p>
            <a:r>
              <a:rPr lang="ru-RU" sz="31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Патріотизм</a:t>
            </a:r>
            <a:r>
              <a:rPr lang="ru-RU" sz="3100" dirty="0">
                <a:solidFill>
                  <a:schemeClr val="accent4"/>
                </a:solidFill>
                <a:latin typeface="Georgia" panose="02040502050405020303" pitchFamily="18" charset="0"/>
              </a:rPr>
              <a:t> – </a:t>
            </a:r>
            <a:r>
              <a:rPr lang="ru-RU" sz="27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це</a:t>
            </a:r>
            <a:r>
              <a:rPr lang="ru-RU" sz="27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700" b="1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відданість</a:t>
            </a:r>
            <a:r>
              <a:rPr lang="ru-RU" sz="27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700" b="1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своїй</a:t>
            </a:r>
            <a:r>
              <a:rPr lang="ru-RU" sz="27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700" b="1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Батьківщині</a:t>
            </a:r>
            <a:r>
              <a:rPr lang="ru-RU" sz="27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, </a:t>
            </a:r>
            <a:r>
              <a:rPr lang="ru-RU" sz="2700" b="1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готовність</a:t>
            </a:r>
            <a:r>
              <a:rPr lang="ru-RU" sz="27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700" b="1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захищати</a:t>
            </a:r>
            <a:r>
              <a:rPr lang="ru-RU" sz="27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700" b="1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її</a:t>
            </a:r>
            <a:r>
              <a:rPr lang="ru-RU" sz="27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7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незалежність</a:t>
            </a:r>
            <a:r>
              <a:rPr lang="ru-RU" sz="2700" b="1" dirty="0">
                <a:solidFill>
                  <a:srgbClr val="0070C0"/>
                </a:solidFill>
                <a:latin typeface="Georgia" panose="02040502050405020303" pitchFamily="18" charset="0"/>
              </a:rPr>
              <a:t>. </a:t>
            </a:r>
            <a:r>
              <a:rPr lang="ru-RU" sz="2400" dirty="0" err="1" smtClean="0">
                <a:solidFill>
                  <a:schemeClr val="accent4"/>
                </a:solidFill>
                <a:latin typeface="Georgia" panose="02040502050405020303" pitchFamily="18" charset="0"/>
              </a:rPr>
              <a:t>О.А.Апраксіна</a:t>
            </a:r>
            <a:r>
              <a:rPr lang="en-US" sz="2400" dirty="0" smtClean="0">
                <a:solidFill>
                  <a:schemeClr val="accent4"/>
                </a:solidFill>
                <a:latin typeface="Georgia" panose="02040502050405020303" pitchFamily="18" charset="0"/>
              </a:rPr>
              <a:t/>
            </a:r>
            <a:br>
              <a:rPr lang="en-US" sz="2400" dirty="0" smtClean="0">
                <a:solidFill>
                  <a:schemeClr val="accent4"/>
                </a:solidFill>
                <a:latin typeface="Georgia" panose="02040502050405020303" pitchFamily="18" charset="0"/>
              </a:rPr>
            </a:br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200800" cy="4941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57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768" y="274638"/>
            <a:ext cx="554461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Танок з віночками.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9" name="Picture 3" descr="C:\Users\Home\Desktop\DSCN4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3"/>
            <a:ext cx="684076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94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033"/>
            <a:ext cx="531198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81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027737" cy="51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C:\Users\Home\Desktop\ukrainian-fla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3334966" cy="1103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663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5544616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Патріотичний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танок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 прапором</a:t>
            </a:r>
          </a:p>
        </p:txBody>
      </p:sp>
      <p:pic>
        <p:nvPicPr>
          <p:cNvPr id="12291" name="Picture 3" descr="C:\Users\Home\Desktop\DSCN4470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362" y="1700807"/>
            <a:ext cx="6772013" cy="5079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15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8131" y="1916832"/>
            <a:ext cx="6027737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C:\Users\Home\Desktop\Герб_Україн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23015"/>
            <a:ext cx="2048659" cy="19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Home\Desktop\ukrainian-flag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9705"/>
            <a:ext cx="4063859" cy="1344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12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C:\Users\Home\Desktop\xbA130i3oc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3" y="3553019"/>
            <a:ext cx="4960875" cy="330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144554" cy="431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16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5777" y="188640"/>
            <a:ext cx="5451673" cy="231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6199" y="2780928"/>
            <a:ext cx="302433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Реквієм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Кача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05046544"/>
              </p:ext>
            </p:extLst>
          </p:nvPr>
        </p:nvGraphicFramePr>
        <p:xfrm>
          <a:off x="5004048" y="2811305"/>
          <a:ext cx="814388" cy="571500"/>
        </p:xfrm>
        <a:graphic>
          <a:graphicData uri="http://schemas.openxmlformats.org/presentationml/2006/ole">
            <p:oleObj spid="_x0000_s15386" name="Объект упаковщика для оболочки" showAsIcon="1" r:id="rId6" imgW="814320" imgH="571320" progId="Package">
              <p:embed/>
            </p:oleObj>
          </a:graphicData>
        </a:graphic>
      </p:graphicFrame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53136"/>
            <a:ext cx="4610832" cy="162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7704" y="3532366"/>
            <a:ext cx="5043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latin typeface="Georgia" panose="02040502050405020303" pitchFamily="18" charset="0"/>
              </a:rPr>
              <a:t>Вірші</a:t>
            </a:r>
            <a:r>
              <a:rPr lang="ru-RU" i="1" dirty="0">
                <a:latin typeface="Georgia" panose="02040502050405020303" pitchFamily="18" charset="0"/>
              </a:rPr>
              <a:t>:     (</a:t>
            </a:r>
            <a:r>
              <a:rPr lang="ru-RU" i="1" dirty="0" err="1">
                <a:latin typeface="Georgia" panose="02040502050405020303" pitchFamily="18" charset="0"/>
              </a:rPr>
              <a:t>Пінчун</a:t>
            </a:r>
            <a:r>
              <a:rPr lang="ru-RU" i="1" dirty="0">
                <a:latin typeface="Georgia" panose="02040502050405020303" pitchFamily="18" charset="0"/>
              </a:rPr>
              <a:t> Анна, Мельник </a:t>
            </a:r>
            <a:r>
              <a:rPr lang="ru-RU" i="1" dirty="0" err="1">
                <a:latin typeface="Georgia" panose="02040502050405020303" pitchFamily="18" charset="0"/>
              </a:rPr>
              <a:t>Анастасія</a:t>
            </a:r>
            <a:r>
              <a:rPr lang="ru-RU" i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4680520" cy="180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15" y="6291746"/>
            <a:ext cx="602773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50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C:\Users\Home\Desktop\232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904656" cy="51218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5125"/>
            <a:ext cx="5523681" cy="23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879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537" y="155016"/>
            <a:ext cx="5369963" cy="665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85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57157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C:\Users\Home\Desktop\ukrainian-fla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3095625" cy="1023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58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688632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9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клас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.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Правознавство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.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6984776" cy="5213176"/>
          </a:xfrm>
          <a:solidFill>
            <a:srgbClr val="FFFF99"/>
          </a:solidFill>
        </p:spPr>
        <p:txBody>
          <a:bodyPr/>
          <a:lstStyle/>
          <a:p>
            <a:pPr marL="0" indent="0">
              <a:buNone/>
            </a:pPr>
            <a:r>
              <a:rPr lang="uk-UA" sz="1600" b="1" dirty="0" smtClean="0">
                <a:latin typeface="Georgia" panose="02040502050405020303" pitchFamily="18" charset="0"/>
              </a:rPr>
              <a:t>Тема уроку: </a:t>
            </a:r>
            <a:r>
              <a:rPr lang="uk-UA" sz="2800" dirty="0" smtClean="0">
                <a:latin typeface="Georgia" panose="02040502050405020303" pitchFamily="18" charset="0"/>
              </a:rPr>
              <a:t>«Конституційне право.»</a:t>
            </a:r>
          </a:p>
          <a:p>
            <a:pPr marL="0" indent="0">
              <a:buNone/>
            </a:pPr>
            <a:r>
              <a:rPr lang="uk-UA" sz="1200" b="1" dirty="0" smtClean="0">
                <a:latin typeface="Georgia" panose="02040502050405020303" pitchFamily="18" charset="0"/>
              </a:rPr>
              <a:t>Етап уроку. </a:t>
            </a:r>
            <a:r>
              <a:rPr lang="uk-UA" sz="2000" dirty="0" smtClean="0">
                <a:latin typeface="Georgia" panose="02040502050405020303" pitchFamily="18" charset="0"/>
              </a:rPr>
              <a:t>Формування знань, вмінь і навичок.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2051" name="Picture 3" descr="C:\Users\Home\Desktop\IMG_20170226_002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72447"/>
            <a:ext cx="5442295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57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628" y="839093"/>
            <a:ext cx="6696744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95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5472608" cy="1143000"/>
          </a:xfrm>
        </p:spPr>
        <p:txBody>
          <a:bodyPr>
            <a:normAutofit fontScale="90000"/>
          </a:bodyPr>
          <a:lstStyle/>
          <a:p>
            <a:r>
              <a:rPr lang="uk-UA" sz="2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anose="02040502050405020303" pitchFamily="18" charset="0"/>
              </a:rPr>
              <a:t>Правова гра</a:t>
            </a:r>
            <a:r>
              <a:rPr lang="uk-UA" sz="2800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anose="02040502050405020303" pitchFamily="18" charset="0"/>
              </a:rPr>
              <a:t>. 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«Що треба знати про право і закон?»</a:t>
            </a: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/>
            </a:r>
            <a:b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</a:br>
            <a:r>
              <a:rPr lang="uk-UA" sz="28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7-9 клас</a:t>
            </a:r>
            <a:endParaRPr lang="ru-RU" sz="28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69127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b="1" i="1" dirty="0" smtClean="0">
                <a:latin typeface="Georgia" panose="02040502050405020303" pitchFamily="18" charset="0"/>
              </a:rPr>
              <a:t>Мета. </a:t>
            </a: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Розвивати логічне мислення, увагу, пам’ять; сприяти формуванню самосвідомості підлітків.</a:t>
            </a: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Виховувати почуття відповідальності та обов'язку, громадянські та патріотичні якості особистості.</a:t>
            </a:r>
            <a:endParaRPr lang="ru-RU" sz="1800" dirty="0">
              <a:latin typeface="Georgia" panose="02040502050405020303" pitchFamily="18" charset="0"/>
            </a:endParaRPr>
          </a:p>
        </p:txBody>
      </p:sp>
      <p:pic>
        <p:nvPicPr>
          <p:cNvPr id="21507" name="Picture 3" descr="C:\Users\Home\Pictures\2017-02-25\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9513" y="3128722"/>
            <a:ext cx="2736304" cy="376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3696"/>
            <a:ext cx="925036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7" y="5542589"/>
            <a:ext cx="925036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03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5472608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Етапи проведення гри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6912768" cy="5257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І етап. </a:t>
            </a:r>
            <a:r>
              <a:rPr lang="uk-UA" sz="1600" dirty="0" smtClean="0">
                <a:latin typeface="Georgia" panose="02040502050405020303" pitchFamily="18" charset="0"/>
              </a:rPr>
              <a:t>Знайомство з командами: назва команди, девіз, емблема.</a:t>
            </a:r>
          </a:p>
          <a:p>
            <a:pPr marL="0" indent="0">
              <a:buNone/>
            </a:pPr>
            <a:r>
              <a:rPr lang="uk-UA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ІІ етап. </a:t>
            </a:r>
            <a:r>
              <a:rPr lang="uk-UA" sz="1600" dirty="0" smtClean="0">
                <a:latin typeface="Georgia" panose="02040502050405020303" pitchFamily="18" charset="0"/>
              </a:rPr>
              <a:t>Виберіть правильну відповідь.</a:t>
            </a:r>
          </a:p>
          <a:p>
            <a:pPr>
              <a:buFont typeface="+mj-lt"/>
              <a:buAutoNum type="arabicPeriod"/>
            </a:pPr>
            <a:r>
              <a:rPr lang="uk-UA" sz="1600" dirty="0" smtClean="0">
                <a:latin typeface="Georgia" panose="02040502050405020303" pitchFamily="18" charset="0"/>
              </a:rPr>
              <a:t>Назвіть спеціальний закон для дітей: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а) декларація;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б) конвенція;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в) конституція. </a:t>
            </a:r>
          </a:p>
          <a:p>
            <a:pPr>
              <a:buFont typeface="+mj-lt"/>
              <a:buAutoNum type="arabicPeriod" startAt="2"/>
            </a:pPr>
            <a:r>
              <a:rPr lang="uk-UA" sz="1600" dirty="0" smtClean="0">
                <a:latin typeface="Georgia" panose="02040502050405020303" pitchFamily="18" charset="0"/>
              </a:rPr>
              <a:t> Хто дає права?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а) держава;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б) президент;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в) ніхто.</a:t>
            </a:r>
          </a:p>
          <a:p>
            <a:pPr>
              <a:buAutoNum type="arabicPeriod" startAt="3"/>
            </a:pPr>
            <a:r>
              <a:rPr lang="uk-UA" sz="1600" dirty="0" smtClean="0">
                <a:latin typeface="Georgia" panose="02040502050405020303" pitchFamily="18" charset="0"/>
              </a:rPr>
              <a:t>До якого віку людина вважається дитиною?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а) до 10 років;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б) до 16 років;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в) до 18 років.</a:t>
            </a:r>
          </a:p>
          <a:p>
            <a:pPr>
              <a:buAutoNum type="arabicPeriod" startAt="4"/>
            </a:pPr>
            <a:r>
              <a:rPr lang="uk-UA" sz="1600" dirty="0" smtClean="0">
                <a:latin typeface="Georgia" panose="02040502050405020303" pitchFamily="18" charset="0"/>
              </a:rPr>
              <a:t>Ти – громадянин якої країни?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а) ніякої;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б) Європи;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в) України.</a:t>
            </a:r>
          </a:p>
          <a:p>
            <a:pPr>
              <a:buAutoNum type="arabicPeriod" startAt="5"/>
            </a:pPr>
            <a:r>
              <a:rPr lang="uk-UA" sz="1600" dirty="0" smtClean="0">
                <a:latin typeface="Georgia" panose="02040502050405020303" pitchFamily="18" charset="0"/>
              </a:rPr>
              <a:t>Правило, обов'язкове для всіх.</a:t>
            </a:r>
            <a:r>
              <a:rPr lang="ru-RU" sz="1600" dirty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Його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приймає</a:t>
            </a:r>
            <a:r>
              <a:rPr lang="ru-RU" sz="1600" dirty="0" smtClean="0">
                <a:latin typeface="Georgia" panose="02040502050405020303" pitchFamily="18" charset="0"/>
              </a:rPr>
              <a:t> та </a:t>
            </a:r>
            <a:r>
              <a:rPr lang="ru-RU" sz="1600" dirty="0" err="1" smtClean="0">
                <a:latin typeface="Georgia" panose="02040502050405020303" pitchFamily="18" charset="0"/>
              </a:rPr>
              <a:t>захищає</a:t>
            </a:r>
            <a:r>
              <a:rPr lang="ru-RU" sz="1600" dirty="0" smtClean="0">
                <a:latin typeface="Georgia" panose="02040502050405020303" pitchFamily="18" charset="0"/>
              </a:rPr>
              <a:t> держава.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а) закон;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б) указ;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в) розпорядження.</a:t>
            </a:r>
          </a:p>
          <a:p>
            <a:pPr marL="0" indent="0">
              <a:buNone/>
            </a:pPr>
            <a:r>
              <a:rPr lang="uk-UA" sz="1600" dirty="0" smtClean="0">
                <a:latin typeface="Georgia" panose="02040502050405020303" pitchFamily="18" charset="0"/>
              </a:rPr>
              <a:t>6.       Хто з подружжя відповідно до законодавства повинен бути главою сім'ї.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а) чоловік;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б) дружина;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в) рівні.</a:t>
            </a:r>
          </a:p>
          <a:p>
            <a:pPr>
              <a:buAutoNum type="arabicPeriod" startAt="7"/>
            </a:pPr>
            <a:r>
              <a:rPr lang="uk-UA" sz="1600" dirty="0" smtClean="0">
                <a:latin typeface="Georgia" panose="02040502050405020303" pitchFamily="18" charset="0"/>
              </a:rPr>
              <a:t>Назвіть птаха, якого на думку президента повинні боятися злочинці України.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а) сокіл;</a:t>
            </a:r>
          </a:p>
          <a:p>
            <a:pPr marL="0" indent="0">
              <a:buNone/>
            </a:pPr>
            <a:r>
              <a:rPr lang="uk-UA" sz="1600" dirty="0" smtClean="0">
                <a:latin typeface="Georgia" panose="02040502050405020303" pitchFamily="18" charset="0"/>
              </a:rPr>
              <a:t>	б) орел;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в) беркут.</a:t>
            </a:r>
          </a:p>
          <a:p>
            <a:pPr marL="0" indent="0">
              <a:buNone/>
            </a:pPr>
            <a:r>
              <a:rPr lang="uk-UA" sz="1600" dirty="0" smtClean="0">
                <a:latin typeface="Georgia" panose="02040502050405020303" pitchFamily="18" charset="0"/>
              </a:rPr>
              <a:t>8.      Коли прийнята Декларація про права людини: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а) </a:t>
            </a:r>
            <a:r>
              <a:rPr lang="uk-UA" sz="1600" dirty="0" smtClean="0">
                <a:latin typeface="+mj-lt"/>
              </a:rPr>
              <a:t>10 грудня 1946р.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б) </a:t>
            </a:r>
            <a:r>
              <a:rPr lang="uk-UA" sz="1600" dirty="0" smtClean="0">
                <a:latin typeface="+mj-lt"/>
              </a:rPr>
              <a:t>10 грудня 1947р.</a:t>
            </a:r>
          </a:p>
          <a:p>
            <a:pPr marL="0" indent="0">
              <a:buNone/>
            </a:pPr>
            <a:r>
              <a:rPr lang="uk-UA" sz="1600" dirty="0">
                <a:latin typeface="Georgia" panose="02040502050405020303" pitchFamily="18" charset="0"/>
              </a:rPr>
              <a:t>	</a:t>
            </a:r>
            <a:r>
              <a:rPr lang="uk-UA" sz="1600" dirty="0" smtClean="0">
                <a:latin typeface="Georgia" panose="02040502050405020303" pitchFamily="18" charset="0"/>
              </a:rPr>
              <a:t>в) </a:t>
            </a:r>
            <a:r>
              <a:rPr lang="uk-UA" sz="1600" dirty="0" smtClean="0">
                <a:latin typeface="+mj-lt"/>
              </a:rPr>
              <a:t>10 грудня 1948р.</a:t>
            </a:r>
          </a:p>
        </p:txBody>
      </p:sp>
    </p:spTree>
    <p:extLst>
      <p:ext uri="{BB962C8B-B14F-4D97-AF65-F5344CB8AC3E}">
        <p14:creationId xmlns:p14="http://schemas.microsoft.com/office/powerpoint/2010/main" xmlns="" val="41505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0"/>
            <a:ext cx="6912768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ІІІ етап. </a:t>
            </a:r>
            <a:r>
              <a:rPr lang="uk-UA" dirty="0" smtClean="0"/>
              <a:t>Дайте відповідь.</a:t>
            </a:r>
          </a:p>
          <a:p>
            <a:pPr marL="0" indent="0">
              <a:buNone/>
            </a:pPr>
            <a:endParaRPr lang="uk-UA" dirty="0" smtClean="0"/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Назвіть державні символи України(герб, прапор, гімн)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Хто написав музику до гімну України (М. Вербицький)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Хто написав слова до гімну України (П. Чубинський)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Назвіть державні гроші України (гривня)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Назвіть прізвище президента України 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Назвіть національні символи України (верба, калина, писанка, вишиванка)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/>
              <a:t>Я</a:t>
            </a:r>
            <a:r>
              <a:rPr lang="uk-UA" dirty="0" smtClean="0"/>
              <a:t>к називається Основний закон держави (Конституція)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Коли українці святкують День Незалежності (24 серпня)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Коли українці святкують День Конституції (28 червня)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Закінчіть речення: 22 січня – День ….. (Соборності)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err="1"/>
              <a:t>Закінчіть</a:t>
            </a:r>
            <a:r>
              <a:rPr lang="ru-RU" dirty="0"/>
              <a:t> </a:t>
            </a:r>
            <a:r>
              <a:rPr lang="ru-RU" dirty="0" err="1"/>
              <a:t>речення</a:t>
            </a:r>
            <a:r>
              <a:rPr lang="ru-RU" dirty="0"/>
              <a:t>: </a:t>
            </a:r>
            <a:r>
              <a:rPr lang="ru-RU" dirty="0" smtClean="0"/>
              <a:t>20 лютого – День….. (</a:t>
            </a:r>
            <a:r>
              <a:rPr lang="ru-RU" dirty="0" err="1"/>
              <a:t>Г</a:t>
            </a:r>
            <a:r>
              <a:rPr lang="ru-RU" dirty="0" err="1" smtClean="0"/>
              <a:t>ероїв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Сотні</a:t>
            </a:r>
            <a:r>
              <a:rPr lang="ru-RU" dirty="0" smtClean="0"/>
              <a:t>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Якою повинна бути вихована людина? (чемною, ввічливою, щирою, тактовною)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Коли було проголошено Незалежність України                 (24 серпня 1991)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Коли було прийнято Конституцію незалежної України    (28 червня 1996)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Буратіно сидить в автобусі біля вікна і з цікавістю дивиться на будинки. В автобус заходить жінка з дитиною. Що має зробити Буратіно?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Незнайко зустрів на вулиці дівчину-однокласницю. Вона йшла із магазину і несла важку сумку. Що повинен зробити Незнайко.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Нормативний документ, який регламентує діяльність усіх учнів і працівників школи, форми спільної діяльності школи, батьків і громадськості (Статут школи)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Протизаконне оволодіння державним, приватним та іншим майном, або набуття права на майно шляхом обману чи зловживання довірою (шахрайство)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На які 3 гілки поділяється державна влада в Україні (законодавча, виконавча, судова)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Назвіть політичний режим України (демократичний)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50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4624"/>
            <a:ext cx="7776864" cy="66967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en-US" sz="1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uk-UA" sz="1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етап. </a:t>
            </a:r>
            <a:r>
              <a:rPr lang="uk-UA" sz="1400" dirty="0" smtClean="0"/>
              <a:t>Командири команд по черзі розповідають або співають Гімн України.</a:t>
            </a:r>
          </a:p>
          <a:p>
            <a:pPr marL="0" indent="0">
              <a:buNone/>
            </a:pPr>
            <a:r>
              <a:rPr lang="en-US" sz="1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 </a:t>
            </a:r>
            <a:r>
              <a:rPr lang="uk-UA" sz="1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етап. </a:t>
            </a:r>
            <a:r>
              <a:rPr lang="uk-UA" sz="1400" dirty="0" smtClean="0"/>
              <a:t>Конкурс та захист малюнків на тему: «Права дитини»</a:t>
            </a:r>
            <a:endParaRPr lang="ru-RU" sz="1400" dirty="0"/>
          </a:p>
        </p:txBody>
      </p:sp>
      <p:pic>
        <p:nvPicPr>
          <p:cNvPr id="17412" name="Picture 4" descr="C:\Users\Home\Pictures\2017-02-25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0592"/>
            <a:ext cx="2886235" cy="209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Home\Pictures\2017-02-25\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8114" y="1340768"/>
            <a:ext cx="2492980" cy="181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Home\Pictures\2017-02-25\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376390"/>
            <a:ext cx="3239244" cy="445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Home\Pictures\2017-02-25\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90784"/>
            <a:ext cx="2664296" cy="3667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Home\Pictures\2017-02-25\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905" y="4005064"/>
            <a:ext cx="3082666" cy="2239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ome\Pictures\2017-02-25\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316" y="614729"/>
            <a:ext cx="2836185" cy="206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23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123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484784"/>
            <a:ext cx="6912768" cy="5256584"/>
          </a:xfrm>
          <a:solidFill>
            <a:srgbClr val="FFFF99"/>
          </a:solid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uk-UA" sz="1600" dirty="0" smtClean="0">
                <a:latin typeface="Georgia" panose="02040502050405020303" pitchFamily="18" charset="0"/>
              </a:rPr>
              <a:t>Найвищий законодавчий і представницький орган влади в державі.</a:t>
            </a:r>
          </a:p>
          <a:p>
            <a:pPr marL="514350" indent="-514350">
              <a:buAutoNum type="arabicPeriod"/>
            </a:pPr>
            <a:r>
              <a:rPr lang="uk-UA" sz="1600" dirty="0" smtClean="0">
                <a:latin typeface="Georgia" panose="02040502050405020303" pitchFamily="18" charset="0"/>
              </a:rPr>
              <a:t>Система загальнообов'язкових соціальних норм, встановлених державою і спрямованих на регулювання суспільних відносин.</a:t>
            </a:r>
          </a:p>
          <a:p>
            <a:pPr marL="514350" indent="-514350">
              <a:buAutoNum type="arabicPeriod"/>
            </a:pPr>
            <a:r>
              <a:rPr lang="ru-RU" sz="1600" dirty="0" err="1" smtClean="0">
                <a:latin typeface="Georgia" panose="02040502050405020303" pitchFamily="18" charset="0"/>
              </a:rPr>
              <a:t>Народовладдя</a:t>
            </a:r>
            <a:r>
              <a:rPr lang="ru-RU" sz="1600" dirty="0" smtClean="0">
                <a:latin typeface="Georgia" panose="02040502050405020303" pitchFamily="18" charset="0"/>
              </a:rPr>
              <a:t>, </a:t>
            </a:r>
            <a:r>
              <a:rPr lang="ru-RU" sz="1600" dirty="0" err="1" smtClean="0">
                <a:latin typeface="Georgia" panose="02040502050405020303" pitchFamily="18" charset="0"/>
              </a:rPr>
              <a:t>політичний</a:t>
            </a:r>
            <a:r>
              <a:rPr lang="ru-RU" sz="1600" dirty="0" smtClean="0">
                <a:latin typeface="Georgia" panose="02040502050405020303" pitchFamily="18" charset="0"/>
              </a:rPr>
              <a:t> лад, у </a:t>
            </a:r>
            <a:r>
              <a:rPr lang="ru-RU" sz="1600" dirty="0" err="1" smtClean="0">
                <a:latin typeface="Georgia" panose="02040502050405020303" pitchFamily="18" charset="0"/>
              </a:rPr>
              <a:t>якому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встановлені</a:t>
            </a:r>
            <a:r>
              <a:rPr lang="ru-RU" sz="1600" dirty="0" smtClean="0">
                <a:latin typeface="Georgia" panose="02040502050405020303" pitchFamily="18" charset="0"/>
              </a:rPr>
              <a:t> і </a:t>
            </a:r>
            <a:r>
              <a:rPr lang="ru-RU" sz="1600" dirty="0" err="1" smtClean="0">
                <a:latin typeface="Georgia" panose="02040502050405020303" pitchFamily="18" charset="0"/>
              </a:rPr>
              <a:t>здійснюються</a:t>
            </a:r>
            <a:r>
              <a:rPr lang="ru-RU" sz="1600" dirty="0" smtClean="0">
                <a:latin typeface="Georgia" panose="02040502050405020303" pitchFamily="18" charset="0"/>
              </a:rPr>
              <a:t> на </a:t>
            </a:r>
            <a:r>
              <a:rPr lang="ru-RU" sz="1600" dirty="0" err="1" smtClean="0">
                <a:latin typeface="Georgia" panose="02040502050405020303" pitchFamily="18" charset="0"/>
              </a:rPr>
              <a:t>практиці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способи</a:t>
            </a:r>
            <a:r>
              <a:rPr lang="ru-RU" sz="1600" dirty="0" smtClean="0">
                <a:latin typeface="Georgia" panose="02040502050405020303" pitchFamily="18" charset="0"/>
              </a:rPr>
              <a:t> і </a:t>
            </a:r>
            <a:r>
              <a:rPr lang="ru-RU" sz="1600" dirty="0" err="1" smtClean="0">
                <a:latin typeface="Georgia" panose="02040502050405020303" pitchFamily="18" charset="0"/>
              </a:rPr>
              <a:t>форми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народовладдя</a:t>
            </a:r>
            <a:r>
              <a:rPr lang="ru-RU" sz="1600" dirty="0" smtClean="0">
                <a:latin typeface="Georgia" panose="02040502050405020303" pitchFamily="18" charset="0"/>
              </a:rPr>
              <a:t>, </a:t>
            </a:r>
            <a:r>
              <a:rPr lang="ru-RU" sz="1600" dirty="0" err="1" smtClean="0">
                <a:latin typeface="Georgia" panose="02040502050405020303" pitchFamily="18" charset="0"/>
              </a:rPr>
              <a:t>законодавчо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закріплені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гарантії</a:t>
            </a:r>
            <a:r>
              <a:rPr lang="ru-RU" sz="1600" dirty="0" smtClean="0">
                <a:latin typeface="Georgia" panose="02040502050405020303" pitchFamily="18" charset="0"/>
              </a:rPr>
              <a:t> свобод і прав </a:t>
            </a:r>
            <a:r>
              <a:rPr lang="ru-RU" sz="1600" dirty="0" err="1" smtClean="0">
                <a:latin typeface="Georgia" panose="02040502050405020303" pitchFamily="18" charset="0"/>
              </a:rPr>
              <a:t>громадян</a:t>
            </a:r>
            <a:r>
              <a:rPr lang="ru-RU" sz="1600" dirty="0" smtClean="0">
                <a:latin typeface="Georgia" panose="02040502050405020303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uk-UA" sz="1600" dirty="0" smtClean="0">
                <a:latin typeface="Georgia" panose="02040502050405020303" pitchFamily="18" charset="0"/>
              </a:rPr>
              <a:t>Столиця України.</a:t>
            </a:r>
          </a:p>
          <a:p>
            <a:pPr marL="514350" indent="-514350">
              <a:buAutoNum type="arabicPeriod"/>
            </a:pPr>
            <a:r>
              <a:rPr lang="uk-UA" sz="1600" dirty="0" smtClean="0">
                <a:latin typeface="Georgia" panose="02040502050405020303" pitchFamily="18" charset="0"/>
              </a:rPr>
              <a:t>Документ, нормативний акт, який має вищу юридичну силу, приймається законодавчим органом держави в особливому порядку.</a:t>
            </a:r>
          </a:p>
          <a:p>
            <a:pPr marL="514350" indent="-514350">
              <a:buAutoNum type="arabicPeriod"/>
            </a:pPr>
            <a:r>
              <a:rPr lang="ru-RU" sz="1600" dirty="0" err="1">
                <a:latin typeface="Georgia" panose="02040502050405020303" pitchFamily="18" charset="0"/>
              </a:rPr>
              <a:t>К</a:t>
            </a:r>
            <a:r>
              <a:rPr lang="ru-RU" sz="1600" dirty="0" err="1" smtClean="0">
                <a:latin typeface="Georgia" panose="02040502050405020303" pitchFamily="18" charset="0"/>
              </a:rPr>
              <a:t>раїна</a:t>
            </a:r>
            <a:r>
              <a:rPr lang="ru-RU" sz="1600" dirty="0" smtClean="0">
                <a:latin typeface="Georgia" panose="02040502050405020303" pitchFamily="18" charset="0"/>
              </a:rPr>
              <a:t>, </a:t>
            </a:r>
            <a:r>
              <a:rPr lang="ru-RU" sz="1600" dirty="0" err="1" smtClean="0">
                <a:latin typeface="Georgia" panose="02040502050405020303" pitchFamily="18" charset="0"/>
              </a:rPr>
              <a:t>що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належить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даному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народові</a:t>
            </a:r>
            <a:r>
              <a:rPr lang="ru-RU" sz="1600" dirty="0" smtClean="0">
                <a:latin typeface="Georgia" panose="02040502050405020303" pitchFamily="18" charset="0"/>
              </a:rPr>
              <a:t>; </a:t>
            </a:r>
            <a:r>
              <a:rPr lang="ru-RU" sz="1600" dirty="0" err="1" smtClean="0">
                <a:latin typeface="Georgia" panose="02040502050405020303" pitchFamily="18" charset="0"/>
              </a:rPr>
              <a:t>вужче</a:t>
            </a:r>
            <a:r>
              <a:rPr lang="ru-RU" sz="1600" dirty="0" smtClean="0">
                <a:latin typeface="Georgia" panose="02040502050405020303" pitchFamily="18" charset="0"/>
              </a:rPr>
              <a:t> — </a:t>
            </a:r>
            <a:r>
              <a:rPr lang="ru-RU" sz="1600" dirty="0" err="1" smtClean="0">
                <a:latin typeface="Georgia" panose="02040502050405020303" pitchFamily="18" charset="0"/>
              </a:rPr>
              <a:t>рідний</a:t>
            </a:r>
            <a:r>
              <a:rPr lang="ru-RU" sz="1600" dirty="0" smtClean="0">
                <a:latin typeface="Georgia" panose="02040502050405020303" pitchFamily="18" charset="0"/>
              </a:rPr>
              <a:t> край, </a:t>
            </a:r>
            <a:r>
              <a:rPr lang="ru-RU" sz="1600" dirty="0" err="1" smtClean="0">
                <a:latin typeface="Georgia" panose="02040502050405020303" pitchFamily="18" charset="0"/>
              </a:rPr>
              <a:t>місце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народження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тієї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чи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іншої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людини</a:t>
            </a:r>
            <a:r>
              <a:rPr lang="ru-RU" sz="1600" dirty="0" smtClean="0">
                <a:latin typeface="Georgia" panose="02040502050405020303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uk-UA" sz="1600" dirty="0" smtClean="0">
                <a:latin typeface="Georgia" panose="02040502050405020303" pitchFamily="18" charset="0"/>
              </a:rPr>
              <a:t>Влада перебуває в руках духівництва.</a:t>
            </a:r>
          </a:p>
          <a:p>
            <a:pPr marL="514350" indent="-514350">
              <a:buAutoNum type="arabicPeriod"/>
            </a:pPr>
            <a:r>
              <a:rPr lang="uk-UA" sz="1600" dirty="0" smtClean="0">
                <a:latin typeface="Georgia" panose="02040502050405020303" pitchFamily="18" charset="0"/>
              </a:rPr>
              <a:t>Єдина політична організація суспільства, яка поширює свою владу на всю територію країни та її населення, для цього має в своєму розпорядженні спеціальний апарат управління, видає обов'язкові для всіх веління і володіє суверенітетом.</a:t>
            </a:r>
          </a:p>
          <a:p>
            <a:pPr marL="514350" indent="-514350">
              <a:buAutoNum type="arabicPeriod"/>
            </a:pPr>
            <a:endParaRPr lang="uk-UA" sz="14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 descr="C:\Users\Home\Desktop\ukrainian-flag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0843">
            <a:off x="4427984" y="234612"/>
            <a:ext cx="3538166" cy="1170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77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84784"/>
            <a:ext cx="7056784" cy="5260347"/>
          </a:xfr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+mj-lt"/>
              <a:buAutoNum type="arabicPeriod" startAt="9"/>
            </a:pP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Основний</a:t>
            </a:r>
            <a:r>
              <a:rPr lang="ru-RU" sz="1600" dirty="0" smtClean="0">
                <a:latin typeface="Georgia" panose="02040502050405020303" pitchFamily="18" charset="0"/>
              </a:rPr>
              <a:t> закон </a:t>
            </a:r>
            <a:r>
              <a:rPr lang="ru-RU" sz="1600" dirty="0" err="1" smtClean="0">
                <a:latin typeface="Georgia" panose="02040502050405020303" pitchFamily="18" charset="0"/>
              </a:rPr>
              <a:t>держави</a:t>
            </a:r>
            <a:r>
              <a:rPr lang="ru-RU" sz="1600" dirty="0" smtClean="0">
                <a:latin typeface="Georgia" panose="02040502050405020303" pitchFamily="18" charset="0"/>
              </a:rPr>
              <a:t>.</a:t>
            </a:r>
          </a:p>
          <a:p>
            <a:pPr>
              <a:buFont typeface="+mj-lt"/>
              <a:buAutoNum type="arabicPeriod" startAt="9"/>
            </a:pPr>
            <a:r>
              <a:rPr lang="uk-UA" sz="1600" dirty="0">
                <a:latin typeface="Georgia" panose="02040502050405020303" pitchFamily="18" charset="0"/>
              </a:rPr>
              <a:t> </a:t>
            </a:r>
            <a:r>
              <a:rPr lang="uk-UA" sz="1600" dirty="0" smtClean="0">
                <a:latin typeface="Georgia" panose="02040502050405020303" pitchFamily="18" charset="0"/>
              </a:rPr>
              <a:t>Голова парламенту.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>
              <a:buFont typeface="+mj-lt"/>
              <a:buAutoNum type="arabicPeriod" startAt="9"/>
            </a:pPr>
            <a:r>
              <a:rPr lang="uk-UA" sz="1600" dirty="0" smtClean="0">
                <a:latin typeface="Georgia" panose="02040502050405020303" pitchFamily="18" charset="0"/>
              </a:rPr>
              <a:t> Один із символів країни.</a:t>
            </a:r>
          </a:p>
          <a:p>
            <a:pPr>
              <a:buFont typeface="+mj-lt"/>
              <a:buAutoNum type="arabicPeriod" startAt="9"/>
            </a:pPr>
            <a:r>
              <a:rPr lang="ru-RU" sz="1600" dirty="0" smtClean="0">
                <a:latin typeface="Georgia" panose="02040502050405020303" pitchFamily="18" charset="0"/>
              </a:rPr>
              <a:t> Людина, </a:t>
            </a:r>
            <a:r>
              <a:rPr lang="ru-RU" sz="1600" dirty="0" err="1" smtClean="0">
                <a:latin typeface="Georgia" panose="02040502050405020303" pitchFamily="18" charset="0"/>
              </a:rPr>
              <a:t>віддана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своєму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народові</a:t>
            </a:r>
            <a:r>
              <a:rPr lang="ru-RU" sz="1600" dirty="0" smtClean="0">
                <a:latin typeface="Georgia" panose="02040502050405020303" pitchFamily="18" charset="0"/>
              </a:rPr>
              <a:t>, яка любить свою </a:t>
            </a:r>
            <a:r>
              <a:rPr lang="ru-RU" sz="1600" dirty="0" err="1" smtClean="0">
                <a:latin typeface="Georgia" panose="02040502050405020303" pitchFamily="18" charset="0"/>
              </a:rPr>
              <a:t>Батьківщину</a:t>
            </a:r>
            <a:r>
              <a:rPr lang="ru-RU" sz="1600" dirty="0" smtClean="0">
                <a:latin typeface="Georgia" panose="02040502050405020303" pitchFamily="18" charset="0"/>
              </a:rPr>
              <a:t>,   </a:t>
            </a:r>
            <a:r>
              <a:rPr lang="ru-RU" sz="1600" dirty="0" err="1" smtClean="0">
                <a:latin typeface="Georgia" panose="02040502050405020303" pitchFamily="18" charset="0"/>
              </a:rPr>
              <a:t>живе</a:t>
            </a:r>
            <a:r>
              <a:rPr lang="ru-RU" sz="1600" dirty="0" smtClean="0">
                <a:latin typeface="Georgia" panose="02040502050405020303" pitchFamily="18" charset="0"/>
              </a:rPr>
              <a:t> і </a:t>
            </a:r>
            <a:r>
              <a:rPr lang="ru-RU" sz="1600" dirty="0" err="1" smtClean="0">
                <a:latin typeface="Georgia" panose="02040502050405020303" pitchFamily="18" charset="0"/>
              </a:rPr>
              <a:t>працює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заради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процвітання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свого</a:t>
            </a:r>
            <a:r>
              <a:rPr lang="ru-RU" sz="1600" dirty="0" smtClean="0">
                <a:latin typeface="Georgia" panose="02040502050405020303" pitchFamily="18" charset="0"/>
              </a:rPr>
              <a:t> краю. </a:t>
            </a:r>
          </a:p>
          <a:p>
            <a:pPr>
              <a:buFont typeface="+mj-lt"/>
              <a:buAutoNum type="arabicPeriod" startAt="9"/>
            </a:pPr>
            <a:r>
              <a:rPr lang="uk-UA" sz="1600" dirty="0">
                <a:latin typeface="Georgia" panose="02040502050405020303" pitchFamily="18" charset="0"/>
              </a:rPr>
              <a:t> Д</a:t>
            </a:r>
            <a:r>
              <a:rPr lang="uk-UA" sz="1600" dirty="0" smtClean="0">
                <a:latin typeface="Georgia" panose="02040502050405020303" pitchFamily="18" charset="0"/>
              </a:rPr>
              <a:t>ержава в Східній Європі.</a:t>
            </a:r>
            <a:endParaRPr lang="ru-RU" sz="1600" dirty="0" smtClean="0">
              <a:latin typeface="Georgia" panose="02040502050405020303" pitchFamily="18" charset="0"/>
            </a:endParaRPr>
          </a:p>
          <a:p>
            <a:pPr>
              <a:buFont typeface="+mj-lt"/>
              <a:buAutoNum type="arabicPeriod" startAt="9"/>
            </a:pPr>
            <a:r>
              <a:rPr lang="uk-UA" sz="1600" dirty="0" smtClean="0">
                <a:latin typeface="Georgia" panose="02040502050405020303" pitchFamily="18" charset="0"/>
              </a:rPr>
              <a:t> Стан незалежності державної влади від будь-якої іншої влади, який полягає в її праві та здатності самостійно, без втручання якоїсь іншої держави управляти своїм внутрішнім і зовнішнім життям.</a:t>
            </a:r>
          </a:p>
          <a:p>
            <a:pPr>
              <a:buFont typeface="+mj-lt"/>
              <a:buAutoNum type="arabicPeriod" startAt="9"/>
            </a:pPr>
            <a:r>
              <a:rPr lang="uk-UA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Л</a:t>
            </a:r>
            <a:r>
              <a:rPr lang="ru-RU" sz="1600" dirty="0" smtClean="0">
                <a:latin typeface="Georgia" panose="02040502050405020303" pitchFamily="18" charset="0"/>
              </a:rPr>
              <a:t>юдина, яка </a:t>
            </a:r>
            <a:r>
              <a:rPr lang="ru-RU" sz="1600" dirty="0" err="1" smtClean="0">
                <a:latin typeface="Georgia" panose="02040502050405020303" pitchFamily="18" charset="0"/>
              </a:rPr>
              <a:t>належить</a:t>
            </a:r>
            <a:r>
              <a:rPr lang="ru-RU" sz="1600" dirty="0" smtClean="0">
                <a:latin typeface="Georgia" panose="02040502050405020303" pitchFamily="18" charset="0"/>
              </a:rPr>
              <a:t> до </a:t>
            </a:r>
            <a:r>
              <a:rPr lang="ru-RU" sz="1600" dirty="0" err="1" smtClean="0">
                <a:latin typeface="Georgia" panose="02040502050405020303" pitchFamily="18" charset="0"/>
              </a:rPr>
              <a:t>певної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країни</a:t>
            </a:r>
            <a:r>
              <a:rPr lang="ru-RU" sz="1600" dirty="0" smtClean="0">
                <a:latin typeface="Georgia" panose="02040502050405020303" pitchFamily="18" charset="0"/>
              </a:rPr>
              <a:t>, де вона </a:t>
            </a:r>
            <a:r>
              <a:rPr lang="ru-RU" sz="1600" dirty="0" err="1" smtClean="0">
                <a:latin typeface="Georgia" panose="02040502050405020303" pitchFamily="18" charset="0"/>
              </a:rPr>
              <a:t>має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відповідний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юридичний</a:t>
            </a:r>
            <a:r>
              <a:rPr lang="ru-RU" sz="1600" dirty="0" smtClean="0">
                <a:latin typeface="Georgia" panose="02040502050405020303" pitchFamily="18" charset="0"/>
              </a:rPr>
              <a:t> статус, </a:t>
            </a:r>
            <a:r>
              <a:rPr lang="ru-RU" sz="1600" dirty="0" err="1" smtClean="0">
                <a:latin typeface="Georgia" panose="02040502050405020303" pitchFamily="18" charset="0"/>
              </a:rPr>
              <a:t>або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співвідносить</a:t>
            </a:r>
            <a:r>
              <a:rPr lang="ru-RU" sz="1600" dirty="0" smtClean="0">
                <a:latin typeface="Georgia" panose="02040502050405020303" pitchFamily="18" charset="0"/>
              </a:rPr>
              <a:t> себе з нею.</a:t>
            </a:r>
          </a:p>
          <a:p>
            <a:pPr>
              <a:buFont typeface="+mj-lt"/>
              <a:buAutoNum type="arabicPeriod" startAt="9"/>
            </a:pPr>
            <a:r>
              <a:rPr lang="uk-UA" sz="1600" dirty="0">
                <a:latin typeface="Georgia" panose="02040502050405020303" pitchFamily="18" charset="0"/>
              </a:rPr>
              <a:t> </a:t>
            </a:r>
            <a:r>
              <a:rPr lang="ru-RU" sz="1600" dirty="0">
                <a:latin typeface="Georgia" panose="02040502050405020303" pitchFamily="18" charset="0"/>
              </a:rPr>
              <a:t>О</a:t>
            </a:r>
            <a:r>
              <a:rPr lang="ru-RU" sz="1600" dirty="0" smtClean="0">
                <a:latin typeface="Georgia" panose="02040502050405020303" pitchFamily="18" charset="0"/>
              </a:rPr>
              <a:t>соба, </a:t>
            </a:r>
            <a:r>
              <a:rPr lang="ru-RU" sz="1600" dirty="0" err="1" smtClean="0">
                <a:latin typeface="Georgia" panose="02040502050405020303" pitchFamily="18" charset="0"/>
              </a:rPr>
              <a:t>від</a:t>
            </a:r>
            <a:r>
              <a:rPr lang="ru-RU" sz="1600" dirty="0" smtClean="0">
                <a:latin typeface="Georgia" panose="02040502050405020303" pitchFamily="18" charset="0"/>
              </a:rPr>
              <a:t> одного </a:t>
            </a:r>
            <a:r>
              <a:rPr lang="ru-RU" sz="1600" dirty="0" err="1" smtClean="0">
                <a:latin typeface="Georgia" panose="02040502050405020303" pitchFamily="18" charset="0"/>
              </a:rPr>
              <a:t>рішення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якої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залежить</a:t>
            </a:r>
            <a:r>
              <a:rPr lang="ru-RU" sz="1600" dirty="0" smtClean="0">
                <a:latin typeface="Georgia" panose="02040502050405020303" pitchFamily="18" charset="0"/>
              </a:rPr>
              <a:t> весь </a:t>
            </a:r>
            <a:r>
              <a:rPr lang="ru-RU" sz="1600" dirty="0" err="1" smtClean="0">
                <a:latin typeface="Georgia" panose="02040502050405020303" pitchFamily="18" charset="0"/>
              </a:rPr>
              <a:t>хід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подальшої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історії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держави</a:t>
            </a:r>
            <a:r>
              <a:rPr lang="ru-RU" sz="1600" dirty="0" smtClean="0">
                <a:latin typeface="Georgia" panose="02040502050405020303" pitchFamily="18" charset="0"/>
              </a:rPr>
              <a:t>; </a:t>
            </a:r>
            <a:r>
              <a:rPr lang="ru-RU" sz="1600" dirty="0" err="1" smtClean="0">
                <a:latin typeface="Georgia" panose="02040502050405020303" pitchFamily="18" charset="0"/>
              </a:rPr>
              <a:t>єдиноосібний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виборний</a:t>
            </a:r>
            <a:r>
              <a:rPr lang="ru-RU" sz="1600" dirty="0" smtClean="0">
                <a:latin typeface="Georgia" panose="02040502050405020303" pitchFamily="18" charset="0"/>
              </a:rPr>
              <a:t> глава </a:t>
            </a:r>
            <a:r>
              <a:rPr lang="ru-RU" sz="1600" dirty="0" err="1" smtClean="0">
                <a:latin typeface="Georgia" panose="02040502050405020303" pitchFamily="18" charset="0"/>
              </a:rPr>
              <a:t>держави</a:t>
            </a:r>
            <a:r>
              <a:rPr lang="ru-RU" sz="1600" dirty="0" smtClean="0">
                <a:latin typeface="Georgia" panose="02040502050405020303" pitchFamily="18" charset="0"/>
              </a:rPr>
              <a:t> з </a:t>
            </a:r>
            <a:r>
              <a:rPr lang="ru-RU" sz="1600" dirty="0" err="1" smtClean="0">
                <a:latin typeface="Georgia" panose="02040502050405020303" pitchFamily="18" charset="0"/>
              </a:rPr>
              <a:t>республіканською</a:t>
            </a:r>
            <a:r>
              <a:rPr lang="ru-RU" sz="1600" dirty="0" smtClean="0">
                <a:latin typeface="Georgia" panose="02040502050405020303" pitchFamily="18" charset="0"/>
              </a:rPr>
              <a:t> формою </a:t>
            </a:r>
            <a:r>
              <a:rPr lang="ru-RU" sz="1600" dirty="0" err="1" smtClean="0">
                <a:latin typeface="Georgia" panose="02040502050405020303" pitchFamily="18" charset="0"/>
              </a:rPr>
              <a:t>правління</a:t>
            </a:r>
            <a:r>
              <a:rPr lang="ru-RU" sz="1600" dirty="0" smtClean="0">
                <a:latin typeface="Georgia" panose="02040502050405020303" pitchFamily="18" charset="0"/>
              </a:rPr>
              <a:t>.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074" name="Picture 2" descr="C:\Users\Home\Desktop\32476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624"/>
            <a:ext cx="1897448" cy="2319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580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5616624" cy="1143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9 </a:t>
            </a:r>
            <a:r>
              <a:rPr lang="ru-RU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клас</a:t>
            </a:r>
            <a:r>
              <a:rPr lang="ru-RU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. </a:t>
            </a:r>
            <a:r>
              <a:rPr lang="ru-RU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Правознавство</a:t>
            </a:r>
            <a:r>
              <a:rPr lang="ru-RU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.</a:t>
            </a:r>
            <a:endParaRPr lang="ru-RU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6912768" cy="5257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b="1" dirty="0" smtClean="0">
                <a:latin typeface="Georgia" panose="02040502050405020303" pitchFamily="18" charset="0"/>
              </a:rPr>
              <a:t>Тема уроку: </a:t>
            </a:r>
            <a:r>
              <a:rPr lang="uk-UA" sz="2000" dirty="0" smtClean="0">
                <a:latin typeface="Georgia" panose="02040502050405020303" pitchFamily="18" charset="0"/>
              </a:rPr>
              <a:t>«Референдум і вибори. Верховна Рада України. Президент України. Судова система України.»</a:t>
            </a:r>
          </a:p>
          <a:p>
            <a:pPr marL="0" indent="0">
              <a:buNone/>
            </a:pPr>
            <a:r>
              <a:rPr lang="uk-UA" sz="1800" b="1" dirty="0" smtClean="0">
                <a:latin typeface="Georgia" panose="02040502050405020303" pitchFamily="18" charset="0"/>
              </a:rPr>
              <a:t>Етап уроку</a:t>
            </a:r>
            <a:r>
              <a:rPr lang="uk-UA" sz="1800" dirty="0" smtClean="0">
                <a:latin typeface="Georgia" panose="02040502050405020303" pitchFamily="18" charset="0"/>
              </a:rPr>
              <a:t>. Закріплення вивченого матеріалу.</a:t>
            </a:r>
          </a:p>
          <a:p>
            <a:pPr marL="0" indent="0">
              <a:buNone/>
            </a:pPr>
            <a:r>
              <a:rPr lang="uk-UA" sz="1800" dirty="0" smtClean="0">
                <a:latin typeface="Georgia" panose="02040502050405020303" pitchFamily="18" charset="0"/>
              </a:rPr>
              <a:t>Розв'язання правових задач:</a:t>
            </a:r>
          </a:p>
          <a:p>
            <a:pPr>
              <a:buFont typeface="+mj-lt"/>
              <a:buAutoNum type="arabicParenR"/>
            </a:pPr>
            <a:endParaRPr lang="ru-RU" sz="1800" dirty="0">
              <a:latin typeface="Georgia" panose="0204050205040502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996952"/>
            <a:ext cx="5499873" cy="374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42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779084" cy="499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18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564" y="1301756"/>
            <a:ext cx="6929836" cy="507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37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5688632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anose="02040502050405020303" pitchFamily="18" charset="0"/>
              </a:rPr>
              <a:t>9 клас. Історія України</a:t>
            </a:r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6984776" cy="525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b="1" dirty="0" smtClean="0">
                <a:latin typeface="Georgia" panose="02040502050405020303" pitchFamily="18" charset="0"/>
              </a:rPr>
              <a:t>Тема уроку. </a:t>
            </a:r>
            <a:r>
              <a:rPr lang="uk-UA" sz="1800" dirty="0" smtClean="0">
                <a:latin typeface="Georgia" panose="02040502050405020303" pitchFamily="18" charset="0"/>
              </a:rPr>
              <a:t>Українські землі у складі Російської імперії.</a:t>
            </a:r>
          </a:p>
          <a:p>
            <a:pPr marL="0" indent="0">
              <a:buNone/>
            </a:pPr>
            <a:r>
              <a:rPr lang="uk-UA" sz="1200" b="1" dirty="0" smtClean="0">
                <a:latin typeface="Georgia" panose="02040502050405020303" pitchFamily="18" charset="0"/>
              </a:rPr>
              <a:t>Етап уроку. </a:t>
            </a:r>
            <a:r>
              <a:rPr lang="uk-UA" sz="1800" dirty="0" smtClean="0">
                <a:latin typeface="Georgia" panose="02040502050405020303" pitchFamily="18" charset="0"/>
              </a:rPr>
              <a:t>Узагальнення та систематизація нових знань і умінь.</a:t>
            </a:r>
          </a:p>
          <a:p>
            <a:pPr marL="0" indent="0">
              <a:buNone/>
            </a:pPr>
            <a:endParaRPr lang="uk-UA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Є край,</a:t>
            </a:r>
          </a:p>
          <a:p>
            <a:pPr marL="0" indent="0">
              <a:buNone/>
            </a:pP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Де найкращі</a:t>
            </a:r>
          </a:p>
          <a:p>
            <a:pPr marL="0" indent="0">
              <a:buNone/>
            </a:pP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У світі </a:t>
            </a:r>
            <a:r>
              <a:rPr lang="ru-RU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пісні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І цвітом чарує калина,</a:t>
            </a:r>
          </a:p>
          <a:p>
            <a:pPr marL="0" indent="0">
              <a:buNone/>
            </a:pP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Де сонечко вперше</a:t>
            </a:r>
          </a:p>
          <a:p>
            <a:pPr marL="0" indent="0">
              <a:buNone/>
            </a:pP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Всміхнулось мені, - </a:t>
            </a:r>
          </a:p>
          <a:p>
            <a:pPr marL="0" indent="0">
              <a:buNone/>
            </a:pP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Це дім мій – </a:t>
            </a:r>
          </a:p>
          <a:p>
            <a:pPr marL="0" indent="0">
              <a:buNone/>
            </a:pP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Моя Україна!</a:t>
            </a:r>
          </a:p>
        </p:txBody>
      </p:sp>
      <p:pic>
        <p:nvPicPr>
          <p:cNvPr id="8195" name="Picture 3" descr="C:\Users\Home\Desktop\detailed_regions_map_of_ukra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94279"/>
            <a:ext cx="4026045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81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1568</Words>
  <Application>Microsoft Office PowerPoint</Application>
  <PresentationFormat>Экран (4:3)</PresentationFormat>
  <Paragraphs>193</Paragraphs>
  <Slides>35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Объект упаковщика для оболочки</vt:lpstr>
      <vt:lpstr>Слайд 1</vt:lpstr>
      <vt:lpstr>Патріотизм – це відданість своїй Батьківщині, готовність захищати її незалежність. О.А.Апраксіна </vt:lpstr>
      <vt:lpstr>9 клас. Правознавство.</vt:lpstr>
      <vt:lpstr>Слайд 4</vt:lpstr>
      <vt:lpstr>Слайд 5</vt:lpstr>
      <vt:lpstr>9 клас. Правознавство.</vt:lpstr>
      <vt:lpstr>Слайд 7</vt:lpstr>
      <vt:lpstr>Слайд 8</vt:lpstr>
      <vt:lpstr>9 клас. Історія України</vt:lpstr>
      <vt:lpstr>Робота з картою</vt:lpstr>
      <vt:lpstr>7 клас. Історія України.</vt:lpstr>
      <vt:lpstr>7 клас. Історія України.</vt:lpstr>
      <vt:lpstr>5 клас. Виховний захід на тему: «Моя Батьківщина – Україна!»</vt:lpstr>
      <vt:lpstr>9 клас.  Година спілкування до Дня Захисника Вітчизни. (14 жовтня)</vt:lpstr>
      <vt:lpstr>Слайд 15</vt:lpstr>
      <vt:lpstr>  Виховний захід на тему:     «Моя Україна – вільна держава і з нею пов’язую долю свою!» </vt:lpstr>
      <vt:lpstr>Слайд 17</vt:lpstr>
      <vt:lpstr>Слайд 18</vt:lpstr>
      <vt:lpstr>Слайд 19</vt:lpstr>
      <vt:lpstr>Танок з віночками.</vt:lpstr>
      <vt:lpstr>Слайд 21</vt:lpstr>
      <vt:lpstr>Слайд 22</vt:lpstr>
      <vt:lpstr>Патріотичний танок з прапором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Правова гра. «Що треба знати про право і закон?» 7-9 клас</vt:lpstr>
      <vt:lpstr>Етапи проведення гри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ММ</cp:lastModifiedBy>
  <cp:revision>62</cp:revision>
  <dcterms:created xsi:type="dcterms:W3CDTF">2017-02-25T21:33:36Z</dcterms:created>
  <dcterms:modified xsi:type="dcterms:W3CDTF">2021-08-11T17:42:45Z</dcterms:modified>
</cp:coreProperties>
</file>