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7" r:id="rId2"/>
    <p:sldId id="284" r:id="rId3"/>
    <p:sldId id="259" r:id="rId4"/>
    <p:sldId id="279" r:id="rId5"/>
    <p:sldId id="285" r:id="rId6"/>
    <p:sldId id="286" r:id="rId7"/>
    <p:sldId id="280" r:id="rId8"/>
    <p:sldId id="283" r:id="rId9"/>
    <p:sldId id="281" r:id="rId10"/>
    <p:sldId id="264" r:id="rId11"/>
    <p:sldId id="263" r:id="rId12"/>
    <p:sldId id="268" r:id="rId13"/>
  </p:sldIdLst>
  <p:sldSz cx="9144000" cy="5143500" type="screen16x9"/>
  <p:notesSz cx="6858000" cy="9144000"/>
  <p:embeddedFontLst>
    <p:embeddedFont>
      <p:font typeface="Century Schoolbook" panose="02040604050505020304" pitchFamily="18"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16iB368uCZeOGIkhALlvAHi3G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668FE0-1015-4214-8B10-2D8300A6AE85}">
  <a:tblStyle styleId="{05668FE0-1015-4214-8B10-2D8300A6AE8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223845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825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98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90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825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874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898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898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370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11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10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687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2800"/>
              <a:buFont typeface="Century Schoolbook"/>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Font typeface="Century Schoolbook"/>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Font typeface="Century Schoolbook"/>
              <a:buChar char="○"/>
              <a:defRPr/>
            </a:lvl8pPr>
            <a:lvl9pPr marL="4114800" lvl="8" indent="-317500" algn="l">
              <a:lnSpc>
                <a:spcPct val="115000"/>
              </a:lnSpc>
              <a:spcBef>
                <a:spcPts val="0"/>
              </a:spcBef>
              <a:spcAft>
                <a:spcPts val="0"/>
              </a:spcAft>
              <a:buSzPts val="1400"/>
              <a:buFont typeface="Century Schoolbook"/>
              <a:buChar char="■"/>
              <a:defRPr/>
            </a:lvl9pPr>
          </a:lstStyle>
          <a:p>
            <a:endParaRPr/>
          </a:p>
        </p:txBody>
      </p:sp>
      <p:sp>
        <p:nvSpPr>
          <p:cNvPr id="42" name="Google Shape;4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bg>
      <p:bgPr>
        <a:solidFill>
          <a:schemeClr val="dk2"/>
        </a:solidFill>
        <a:effectLst/>
      </p:bgPr>
    </p:bg>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2286000" y="2171700"/>
            <a:ext cx="6172200" cy="154019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000"/>
              <a:buFont typeface="Century Schoolbook"/>
              <a:buNone/>
              <a:defRPr sz="3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body" idx="1"/>
          </p:nvPr>
        </p:nvSpPr>
        <p:spPr>
          <a:xfrm>
            <a:off x="2286000" y="3757613"/>
            <a:ext cx="6172200" cy="1028700"/>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45"/>
          <p:cNvSpPr txBox="1">
            <a:spLocks noGrp="1"/>
          </p:cNvSpPr>
          <p:nvPr>
            <p:ph type="dt" idx="10"/>
          </p:nvPr>
        </p:nvSpPr>
        <p:spPr>
          <a:xfrm rot="5400000">
            <a:off x="8049006" y="830199"/>
            <a:ext cx="1714500" cy="381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5"/>
          <p:cNvSpPr txBox="1">
            <a:spLocks noGrp="1"/>
          </p:cNvSpPr>
          <p:nvPr>
            <p:ph type="ftr" idx="11"/>
          </p:nvPr>
        </p:nvSpPr>
        <p:spPr>
          <a:xfrm rot="5400000">
            <a:off x="7534656" y="3086100"/>
            <a:ext cx="2743200" cy="3840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5"/>
          <p:cNvSpPr/>
          <p:nvPr/>
        </p:nvSpPr>
        <p:spPr>
          <a:xfrm>
            <a:off x="381000" y="0"/>
            <a:ext cx="609600" cy="51435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 name="Google Shape;55;p45"/>
          <p:cNvSpPr/>
          <p:nvPr/>
        </p:nvSpPr>
        <p:spPr>
          <a:xfrm>
            <a:off x="276336" y="0"/>
            <a:ext cx="104664" cy="51435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 name="Google Shape;56;p45"/>
          <p:cNvSpPr/>
          <p:nvPr/>
        </p:nvSpPr>
        <p:spPr>
          <a:xfrm>
            <a:off x="990600" y="0"/>
            <a:ext cx="181872" cy="51435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45"/>
          <p:cNvSpPr/>
          <p:nvPr/>
        </p:nvSpPr>
        <p:spPr>
          <a:xfrm>
            <a:off x="1141320" y="0"/>
            <a:ext cx="230280" cy="51435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8" name="Google Shape;58;p45"/>
          <p:cNvCxnSpPr/>
          <p:nvPr/>
        </p:nvCxnSpPr>
        <p:spPr>
          <a:xfrm>
            <a:off x="106344" y="0"/>
            <a:ext cx="0" cy="51435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59" name="Google Shape;59;p45"/>
          <p:cNvCxnSpPr/>
          <p:nvPr/>
        </p:nvCxnSpPr>
        <p:spPr>
          <a:xfrm>
            <a:off x="914400" y="0"/>
            <a:ext cx="0" cy="51435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60" name="Google Shape;60;p45"/>
          <p:cNvCxnSpPr/>
          <p:nvPr/>
        </p:nvCxnSpPr>
        <p:spPr>
          <a:xfrm>
            <a:off x="854112" y="0"/>
            <a:ext cx="0" cy="5143500"/>
          </a:xfrm>
          <a:prstGeom prst="straightConnector1">
            <a:avLst/>
          </a:prstGeom>
          <a:noFill/>
          <a:ln w="57150" cap="flat" cmpd="sng">
            <a:solidFill>
              <a:srgbClr val="FEC2AC"/>
            </a:solidFill>
            <a:prstDash val="solid"/>
            <a:round/>
            <a:headEnd type="none" w="sm" len="sm"/>
            <a:tailEnd type="none" w="sm" len="sm"/>
          </a:ln>
        </p:spPr>
      </p:cxnSp>
      <p:cxnSp>
        <p:nvCxnSpPr>
          <p:cNvPr id="61" name="Google Shape;61;p45"/>
          <p:cNvCxnSpPr/>
          <p:nvPr/>
        </p:nvCxnSpPr>
        <p:spPr>
          <a:xfrm>
            <a:off x="1726640" y="0"/>
            <a:ext cx="0" cy="51435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62" name="Google Shape;62;p45"/>
          <p:cNvCxnSpPr/>
          <p:nvPr/>
        </p:nvCxnSpPr>
        <p:spPr>
          <a:xfrm>
            <a:off x="1066800" y="0"/>
            <a:ext cx="0" cy="5143500"/>
          </a:xfrm>
          <a:prstGeom prst="straightConnector1">
            <a:avLst/>
          </a:prstGeom>
          <a:noFill/>
          <a:ln w="9525" cap="flat" cmpd="sng">
            <a:solidFill>
              <a:srgbClr val="FEC2AC"/>
            </a:solidFill>
            <a:prstDash val="solid"/>
            <a:round/>
            <a:headEnd type="none" w="sm" len="sm"/>
            <a:tailEnd type="none" w="sm" len="sm"/>
          </a:ln>
        </p:spPr>
      </p:cxnSp>
      <p:sp>
        <p:nvSpPr>
          <p:cNvPr id="63" name="Google Shape;63;p45"/>
          <p:cNvSpPr/>
          <p:nvPr/>
        </p:nvSpPr>
        <p:spPr>
          <a:xfrm>
            <a:off x="1219200" y="0"/>
            <a:ext cx="76200" cy="51435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45"/>
          <p:cNvSpPr/>
          <p:nvPr/>
        </p:nvSpPr>
        <p:spPr>
          <a:xfrm>
            <a:off x="609600" y="2571750"/>
            <a:ext cx="1295400" cy="9715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 name="Google Shape;65;p45"/>
          <p:cNvSpPr/>
          <p:nvPr/>
        </p:nvSpPr>
        <p:spPr>
          <a:xfrm>
            <a:off x="1324704" y="3650064"/>
            <a:ext cx="641424" cy="48106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45"/>
          <p:cNvSpPr/>
          <p:nvPr/>
        </p:nvSpPr>
        <p:spPr>
          <a:xfrm>
            <a:off x="1091080" y="4125474"/>
            <a:ext cx="137160" cy="10287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 name="Google Shape;67;p45"/>
          <p:cNvSpPr/>
          <p:nvPr/>
        </p:nvSpPr>
        <p:spPr>
          <a:xfrm>
            <a:off x="1664208" y="4343400"/>
            <a:ext cx="274320" cy="2057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45"/>
          <p:cNvSpPr/>
          <p:nvPr/>
        </p:nvSpPr>
        <p:spPr>
          <a:xfrm>
            <a:off x="1879040" y="3359916"/>
            <a:ext cx="36576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9" name="Google Shape;69;p45"/>
          <p:cNvCxnSpPr/>
          <p:nvPr/>
        </p:nvCxnSpPr>
        <p:spPr>
          <a:xfrm>
            <a:off x="9097944" y="0"/>
            <a:ext cx="0" cy="5143500"/>
          </a:xfrm>
          <a:prstGeom prst="straightConnector1">
            <a:avLst/>
          </a:prstGeom>
          <a:noFill/>
          <a:ln w="57150" cap="flat" cmpd="thickThin">
            <a:solidFill>
              <a:srgbClr val="FEC2AC"/>
            </a:solidFill>
            <a:prstDash val="solid"/>
            <a:round/>
            <a:headEnd type="none" w="sm" len="sm"/>
            <a:tailEnd type="none" w="sm" len="sm"/>
          </a:ln>
        </p:spPr>
      </p:cxnSp>
      <p:sp>
        <p:nvSpPr>
          <p:cNvPr id="70" name="Google Shape;70;p45"/>
          <p:cNvSpPr txBox="1">
            <a:spLocks noGrp="1"/>
          </p:cNvSpPr>
          <p:nvPr>
            <p:ph type="sldNum" idx="12"/>
          </p:nvPr>
        </p:nvSpPr>
        <p:spPr>
          <a:xfrm>
            <a:off x="1340616" y="3696527"/>
            <a:ext cx="609600" cy="38814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a:off x="457200" y="204788"/>
            <a:ext cx="7543800" cy="8572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3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7"/>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7"/>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uk"/>
              <a:t>‹№›</a:t>
            </a:fld>
            <a:endParaRPr/>
          </a:p>
        </p:txBody>
      </p:sp>
      <p:sp>
        <p:nvSpPr>
          <p:cNvPr id="83" name="Google Shape;83;p47"/>
          <p:cNvSpPr txBox="1">
            <a:spLocks noGrp="1"/>
          </p:cNvSpPr>
          <p:nvPr>
            <p:ph type="body" idx="1"/>
          </p:nvPr>
        </p:nvSpPr>
        <p:spPr>
          <a:xfrm>
            <a:off x="457200" y="1771650"/>
            <a:ext cx="3657600" cy="291465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47"/>
          <p:cNvSpPr txBox="1">
            <a:spLocks noGrp="1"/>
          </p:cNvSpPr>
          <p:nvPr>
            <p:ph type="body" idx="2"/>
          </p:nvPr>
        </p:nvSpPr>
        <p:spPr>
          <a:xfrm>
            <a:off x="4371975" y="1771650"/>
            <a:ext cx="3657600" cy="291465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5" name="Google Shape;85;p47"/>
          <p:cNvSpPr>
            <a:spLocks noGrp="1"/>
          </p:cNvSpPr>
          <p:nvPr>
            <p:ph type="body" idx="3"/>
          </p:nvPr>
        </p:nvSpPr>
        <p:spPr>
          <a:xfrm>
            <a:off x="457200" y="1177290"/>
            <a:ext cx="3657600" cy="493776"/>
          </a:xfrm>
          <a:prstGeom prst="roundRect">
            <a:avLst>
              <a:gd name="adj" fmla="val 16667"/>
            </a:avLst>
          </a:prstGeom>
          <a:solidFill>
            <a:schemeClr val="accent1"/>
          </a:solidFill>
          <a:ln>
            <a:noFill/>
          </a:ln>
        </p:spPr>
        <p:txBody>
          <a:bodyPr spcFirstLastPara="1" wrap="square" lIns="91425" tIns="45700" rIns="91425" bIns="45700" anchor="ctr" anchorCtr="0">
            <a:norm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47"/>
          <p:cNvSpPr>
            <a:spLocks noGrp="1"/>
          </p:cNvSpPr>
          <p:nvPr>
            <p:ph type="body" idx="4"/>
          </p:nvPr>
        </p:nvSpPr>
        <p:spPr>
          <a:xfrm>
            <a:off x="4343400" y="1177290"/>
            <a:ext cx="3657600" cy="493776"/>
          </a:xfrm>
          <a:prstGeom prst="roundRect">
            <a:avLst>
              <a:gd name="adj" fmla="val 16667"/>
            </a:avLst>
          </a:prstGeom>
          <a:solidFill>
            <a:schemeClr val="accent1"/>
          </a:solidFill>
          <a:ln>
            <a:noFill/>
          </a:ln>
        </p:spPr>
        <p:txBody>
          <a:bodyPr spcFirstLastPara="1" wrap="square" lIns="91425" tIns="45700" rIns="91425" bIns="45700" anchor="ctr" anchorCtr="0">
            <a:norm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87"/>
        <p:cNvGrpSpPr/>
        <p:nvPr/>
      </p:nvGrpSpPr>
      <p:grpSpPr>
        <a:xfrm>
          <a:off x="0" y="0"/>
          <a:ext cx="0" cy="0"/>
          <a:chOff x="0" y="0"/>
          <a:chExt cx="0" cy="0"/>
        </a:xfrm>
      </p:grpSpPr>
      <p:sp>
        <p:nvSpPr>
          <p:cNvPr id="88" name="Google Shape;88;p48"/>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8"/>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8"/>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uk"/>
              <a:t>‹№›</a:t>
            </a:fld>
            <a:endParaRPr/>
          </a:p>
        </p:txBody>
      </p:sp>
      <p:sp>
        <p:nvSpPr>
          <p:cNvPr id="91" name="Google Shape;91;p48"/>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bg>
      <p:bgPr>
        <a:solidFill>
          <a:schemeClr val="lt1"/>
        </a:solidFill>
        <a:effectLst/>
      </p:bgPr>
    </p:bg>
    <p:spTree>
      <p:nvGrpSpPr>
        <p:cNvPr id="1" name="Shape 96"/>
        <p:cNvGrpSpPr/>
        <p:nvPr/>
      </p:nvGrpSpPr>
      <p:grpSpPr>
        <a:xfrm>
          <a:off x="0" y="0"/>
          <a:ext cx="0" cy="0"/>
          <a:chOff x="0" y="0"/>
          <a:chExt cx="0" cy="0"/>
        </a:xfrm>
      </p:grpSpPr>
      <p:cxnSp>
        <p:nvCxnSpPr>
          <p:cNvPr id="97" name="Google Shape;97;p50"/>
          <p:cNvCxnSpPr/>
          <p:nvPr/>
        </p:nvCxnSpPr>
        <p:spPr>
          <a:xfrm>
            <a:off x="8763000" y="0"/>
            <a:ext cx="0" cy="5143500"/>
          </a:xfrm>
          <a:prstGeom prst="straightConnector1">
            <a:avLst/>
          </a:prstGeom>
          <a:noFill/>
          <a:ln w="38100" cap="flat" cmpd="sng">
            <a:solidFill>
              <a:srgbClr val="FEC2AC">
                <a:alpha val="92941"/>
              </a:srgbClr>
            </a:solidFill>
            <a:prstDash val="solid"/>
            <a:round/>
            <a:headEnd type="none" w="sm" len="sm"/>
            <a:tailEnd type="none" w="sm" len="sm"/>
          </a:ln>
        </p:spPr>
      </p:cxnSp>
      <p:sp>
        <p:nvSpPr>
          <p:cNvPr id="98" name="Google Shape;98;p50"/>
          <p:cNvSpPr txBox="1">
            <a:spLocks noGrp="1"/>
          </p:cNvSpPr>
          <p:nvPr>
            <p:ph type="title"/>
          </p:nvPr>
        </p:nvSpPr>
        <p:spPr>
          <a:xfrm rot="5400000">
            <a:off x="4160520" y="2343150"/>
            <a:ext cx="4732020" cy="457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50"/>
          <p:cNvSpPr txBox="1">
            <a:spLocks noGrp="1"/>
          </p:cNvSpPr>
          <p:nvPr>
            <p:ph type="body" idx="1"/>
          </p:nvPr>
        </p:nvSpPr>
        <p:spPr>
          <a:xfrm>
            <a:off x="6812280" y="205740"/>
            <a:ext cx="1527048" cy="373761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00" name="Google Shape;100;p50"/>
          <p:cNvCxnSpPr/>
          <p:nvPr/>
        </p:nvCxnSpPr>
        <p:spPr>
          <a:xfrm>
            <a:off x="6248400" y="0"/>
            <a:ext cx="0" cy="5143500"/>
          </a:xfrm>
          <a:prstGeom prst="straightConnector1">
            <a:avLst/>
          </a:prstGeom>
          <a:noFill/>
          <a:ln w="38100" cap="flat" cmpd="sng">
            <a:solidFill>
              <a:srgbClr val="FEC2AC"/>
            </a:solidFill>
            <a:prstDash val="solid"/>
            <a:round/>
            <a:headEnd type="none" w="sm" len="sm"/>
            <a:tailEnd type="none" w="sm" len="sm"/>
          </a:ln>
        </p:spPr>
      </p:cxnSp>
      <p:cxnSp>
        <p:nvCxnSpPr>
          <p:cNvPr id="101" name="Google Shape;101;p50"/>
          <p:cNvCxnSpPr/>
          <p:nvPr/>
        </p:nvCxnSpPr>
        <p:spPr>
          <a:xfrm>
            <a:off x="6192296" y="0"/>
            <a:ext cx="0" cy="5143500"/>
          </a:xfrm>
          <a:prstGeom prst="straightConnector1">
            <a:avLst/>
          </a:prstGeom>
          <a:noFill/>
          <a:ln w="12700" cap="flat" cmpd="sng">
            <a:solidFill>
              <a:schemeClr val="accent1"/>
            </a:solidFill>
            <a:prstDash val="solid"/>
            <a:round/>
            <a:headEnd type="none" w="sm" len="sm"/>
            <a:tailEnd type="none" w="sm" len="sm"/>
          </a:ln>
        </p:spPr>
      </p:cxnSp>
      <p:cxnSp>
        <p:nvCxnSpPr>
          <p:cNvPr id="102" name="Google Shape;102;p50"/>
          <p:cNvCxnSpPr/>
          <p:nvPr/>
        </p:nvCxnSpPr>
        <p:spPr>
          <a:xfrm>
            <a:off x="8991600" y="0"/>
            <a:ext cx="0" cy="5143500"/>
          </a:xfrm>
          <a:prstGeom prst="straightConnector1">
            <a:avLst/>
          </a:prstGeom>
          <a:noFill/>
          <a:ln w="19050" cap="flat" cmpd="sng">
            <a:solidFill>
              <a:schemeClr val="accent1"/>
            </a:solidFill>
            <a:prstDash val="solid"/>
            <a:round/>
            <a:headEnd type="none" w="sm" len="sm"/>
            <a:tailEnd type="none" w="sm" len="sm"/>
          </a:ln>
        </p:spPr>
      </p:cxnSp>
      <p:sp>
        <p:nvSpPr>
          <p:cNvPr id="103" name="Google Shape;103;p50"/>
          <p:cNvSpPr/>
          <p:nvPr/>
        </p:nvSpPr>
        <p:spPr>
          <a:xfrm>
            <a:off x="8839200" y="0"/>
            <a:ext cx="304800" cy="51435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4" name="Google Shape;104;p50"/>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sp>
        <p:nvSpPr>
          <p:cNvPr id="105" name="Google Shape;105;p50"/>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50"/>
          <p:cNvSpPr txBox="1">
            <a:spLocks noGrp="1"/>
          </p:cNvSpPr>
          <p:nvPr>
            <p:ph type="body" idx="2"/>
          </p:nvPr>
        </p:nvSpPr>
        <p:spPr>
          <a:xfrm>
            <a:off x="304800" y="205740"/>
            <a:ext cx="5638800" cy="4745736"/>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50"/>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0"/>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uk"/>
              <a:t>‹№›</a:t>
            </a:fld>
            <a:endParaRPr/>
          </a:p>
        </p:txBody>
      </p:sp>
      <p:sp>
        <p:nvSpPr>
          <p:cNvPr id="109" name="Google Shape;109;p50"/>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110"/>
        <p:cNvGrpSpPr/>
        <p:nvPr/>
      </p:nvGrpSpPr>
      <p:grpSpPr>
        <a:xfrm>
          <a:off x="0" y="0"/>
          <a:ext cx="0" cy="0"/>
          <a:chOff x="0" y="0"/>
          <a:chExt cx="0" cy="0"/>
        </a:xfrm>
      </p:grpSpPr>
      <p:cxnSp>
        <p:nvCxnSpPr>
          <p:cNvPr id="111" name="Google Shape;111;p51"/>
          <p:cNvCxnSpPr/>
          <p:nvPr/>
        </p:nvCxnSpPr>
        <p:spPr>
          <a:xfrm>
            <a:off x="8763000" y="0"/>
            <a:ext cx="0" cy="5143500"/>
          </a:xfrm>
          <a:prstGeom prst="straightConnector1">
            <a:avLst/>
          </a:prstGeom>
          <a:noFill/>
          <a:ln w="38100" cap="flat" cmpd="sng">
            <a:solidFill>
              <a:srgbClr val="FEC2AC"/>
            </a:solidFill>
            <a:prstDash val="solid"/>
            <a:round/>
            <a:headEnd type="none" w="sm" len="sm"/>
            <a:tailEnd type="none" w="sm" len="sm"/>
          </a:ln>
        </p:spPr>
      </p:cxnSp>
      <p:sp>
        <p:nvSpPr>
          <p:cNvPr id="112" name="Google Shape;112;p51"/>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 name="Google Shape;113;p51"/>
          <p:cNvSpPr txBox="1">
            <a:spLocks noGrp="1"/>
          </p:cNvSpPr>
          <p:nvPr>
            <p:ph type="title"/>
          </p:nvPr>
        </p:nvSpPr>
        <p:spPr>
          <a:xfrm rot="5400000">
            <a:off x="4138803" y="2343150"/>
            <a:ext cx="4732020" cy="457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51"/>
          <p:cNvSpPr>
            <a:spLocks noGrp="1"/>
          </p:cNvSpPr>
          <p:nvPr>
            <p:ph type="pic" idx="2"/>
          </p:nvPr>
        </p:nvSpPr>
        <p:spPr>
          <a:xfrm>
            <a:off x="0" y="0"/>
            <a:ext cx="6172200" cy="5143500"/>
          </a:xfrm>
          <a:prstGeom prst="rect">
            <a:avLst/>
          </a:prstGeom>
          <a:solidFill>
            <a:schemeClr val="lt2"/>
          </a:solidFill>
          <a:ln>
            <a:noFill/>
          </a:ln>
        </p:spPr>
      </p:sp>
      <p:sp>
        <p:nvSpPr>
          <p:cNvPr id="115" name="Google Shape;115;p51"/>
          <p:cNvSpPr txBox="1">
            <a:spLocks noGrp="1"/>
          </p:cNvSpPr>
          <p:nvPr>
            <p:ph type="body" idx="1"/>
          </p:nvPr>
        </p:nvSpPr>
        <p:spPr>
          <a:xfrm>
            <a:off x="6765798" y="198596"/>
            <a:ext cx="1524000" cy="3717036"/>
          </a:xfrm>
          <a:prstGeom prst="rect">
            <a:avLst/>
          </a:prstGeom>
          <a:noFill/>
          <a:ln>
            <a:noFill/>
          </a:ln>
        </p:spPr>
        <p:txBody>
          <a:bodyPr spcFirstLastPara="1" wrap="square" lIns="91425" tIns="45700" rIns="91425" bIns="45700" anchor="t" anchorCtr="0">
            <a:normAutofit/>
          </a:bodyPr>
          <a:lstStyle>
            <a:lvl1pPr marL="457200" lvl="0" indent="-228600" algn="l">
              <a:spcBef>
                <a:spcPts val="100"/>
              </a:spcBef>
              <a:spcAft>
                <a:spcPts val="0"/>
              </a:spcAft>
              <a:buSzPts val="840"/>
              <a:buFont typeface="Century Schoolbook"/>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16" name="Google Shape;116;p51"/>
          <p:cNvCxnSpPr/>
          <p:nvPr/>
        </p:nvCxnSpPr>
        <p:spPr>
          <a:xfrm>
            <a:off x="8991600" y="0"/>
            <a:ext cx="0" cy="5143500"/>
          </a:xfrm>
          <a:prstGeom prst="straightConnector1">
            <a:avLst/>
          </a:prstGeom>
          <a:noFill/>
          <a:ln w="9525" cap="flat" cmpd="sng">
            <a:solidFill>
              <a:schemeClr val="dk1"/>
            </a:solidFill>
            <a:prstDash val="solid"/>
            <a:round/>
            <a:headEnd type="none" w="sm" len="sm"/>
            <a:tailEnd type="none" w="sm" len="sm"/>
          </a:ln>
        </p:spPr>
      </p:cxnSp>
      <p:sp>
        <p:nvSpPr>
          <p:cNvPr id="117" name="Google Shape;117;p51"/>
          <p:cNvSpPr/>
          <p:nvPr/>
        </p:nvSpPr>
        <p:spPr>
          <a:xfrm>
            <a:off x="8839200" y="0"/>
            <a:ext cx="304800" cy="5143500"/>
          </a:xfrm>
          <a:prstGeom prst="rect">
            <a:avLst/>
          </a:prstGeom>
          <a:solidFill>
            <a:srgbClr val="FEC2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18" name="Google Shape;118;p51"/>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cxnSp>
        <p:nvCxnSpPr>
          <p:cNvPr id="119" name="Google Shape;119;p51"/>
          <p:cNvCxnSpPr/>
          <p:nvPr/>
        </p:nvCxnSpPr>
        <p:spPr>
          <a:xfrm>
            <a:off x="6248400" y="0"/>
            <a:ext cx="0" cy="5143500"/>
          </a:xfrm>
          <a:prstGeom prst="straightConnector1">
            <a:avLst/>
          </a:prstGeom>
          <a:noFill/>
          <a:ln w="38100" cap="flat" cmpd="sng">
            <a:solidFill>
              <a:srgbClr val="FEC2AC"/>
            </a:solidFill>
            <a:prstDash val="solid"/>
            <a:round/>
            <a:headEnd type="none" w="sm" len="sm"/>
            <a:tailEnd type="none" w="sm" len="sm"/>
          </a:ln>
        </p:spPr>
      </p:cxnSp>
      <p:cxnSp>
        <p:nvCxnSpPr>
          <p:cNvPr id="120" name="Google Shape;120;p51"/>
          <p:cNvCxnSpPr/>
          <p:nvPr/>
        </p:nvCxnSpPr>
        <p:spPr>
          <a:xfrm>
            <a:off x="6192296" y="0"/>
            <a:ext cx="0" cy="5143500"/>
          </a:xfrm>
          <a:prstGeom prst="straightConnector1">
            <a:avLst/>
          </a:prstGeom>
          <a:noFill/>
          <a:ln w="12700" cap="flat" cmpd="sng">
            <a:solidFill>
              <a:schemeClr val="accent1"/>
            </a:solidFill>
            <a:prstDash val="solid"/>
            <a:round/>
            <a:headEnd type="none" w="sm" len="sm"/>
            <a:tailEnd type="none" w="sm" len="sm"/>
          </a:ln>
        </p:spPr>
      </p:cxnSp>
      <p:sp>
        <p:nvSpPr>
          <p:cNvPr id="121" name="Google Shape;121;p51"/>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51"/>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uk"/>
              <a:t>‹№›</a:t>
            </a:fld>
            <a:endParaRPr/>
          </a:p>
        </p:txBody>
      </p:sp>
      <p:sp>
        <p:nvSpPr>
          <p:cNvPr id="123" name="Google Shape;123;p51"/>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24"/>
        <p:cNvGrpSpPr/>
        <p:nvPr/>
      </p:nvGrpSpPr>
      <p:grpSpPr>
        <a:xfrm>
          <a:off x="0" y="0"/>
          <a:ext cx="0" cy="0"/>
          <a:chOff x="0" y="0"/>
          <a:chExt cx="0" cy="0"/>
        </a:xfrm>
      </p:grpSpPr>
      <p:sp>
        <p:nvSpPr>
          <p:cNvPr id="125" name="Google Shape;125;p52"/>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52"/>
          <p:cNvSpPr txBox="1">
            <a:spLocks noGrp="1"/>
          </p:cNvSpPr>
          <p:nvPr>
            <p:ph type="body" idx="1"/>
          </p:nvPr>
        </p:nvSpPr>
        <p:spPr>
          <a:xfrm rot="5400000">
            <a:off x="2363343" y="-705993"/>
            <a:ext cx="3655314" cy="74676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7" name="Google Shape;127;p52"/>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2"/>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5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30"/>
        <p:cNvGrpSpPr/>
        <p:nvPr/>
      </p:nvGrpSpPr>
      <p:grpSpPr>
        <a:xfrm>
          <a:off x="0" y="0"/>
          <a:ext cx="0" cy="0"/>
          <a:chOff x="0" y="0"/>
          <a:chExt cx="0" cy="0"/>
        </a:xfrm>
      </p:grpSpPr>
      <p:sp>
        <p:nvSpPr>
          <p:cNvPr id="131" name="Google Shape;131;p53"/>
          <p:cNvSpPr txBox="1">
            <a:spLocks noGrp="1"/>
          </p:cNvSpPr>
          <p:nvPr>
            <p:ph type="title"/>
          </p:nvPr>
        </p:nvSpPr>
        <p:spPr>
          <a:xfrm rot="5400000">
            <a:off x="5273278" y="1562102"/>
            <a:ext cx="4388644" cy="1676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5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3" name="Google Shape;133;p53"/>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3"/>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3"/>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41"/>
          <p:cNvCxnSpPr/>
          <p:nvPr/>
        </p:nvCxnSpPr>
        <p:spPr>
          <a:xfrm>
            <a:off x="8763000" y="0"/>
            <a:ext cx="0" cy="5143500"/>
          </a:xfrm>
          <a:prstGeom prst="straightConnector1">
            <a:avLst/>
          </a:prstGeom>
          <a:noFill/>
          <a:ln w="38100" cap="flat" cmpd="sng">
            <a:solidFill>
              <a:srgbClr val="FEC2AC">
                <a:alpha val="92941"/>
              </a:srgbClr>
            </a:solidFill>
            <a:prstDash val="solid"/>
            <a:round/>
            <a:headEnd type="none" w="sm" len="sm"/>
            <a:tailEnd type="none" w="sm" len="sm"/>
          </a:ln>
        </p:spPr>
      </p:cxnSp>
      <p:sp>
        <p:nvSpPr>
          <p:cNvPr id="7" name="Google Shape;7;p41"/>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41"/>
          <p:cNvSpPr txBox="1">
            <a:spLocks noGrp="1"/>
          </p:cNvSpPr>
          <p:nvPr>
            <p:ph type="body" idx="1"/>
          </p:nvPr>
        </p:nvSpPr>
        <p:spPr>
          <a:xfrm>
            <a:off x="457200" y="1200150"/>
            <a:ext cx="7467600" cy="3655314"/>
          </a:xfrm>
          <a:prstGeom prst="rect">
            <a:avLst/>
          </a:prstGeom>
          <a:noFill/>
          <a:ln>
            <a:noFill/>
          </a:ln>
        </p:spPr>
        <p:txBody>
          <a:bodyPr spcFirstLastPara="1" wrap="square" lIns="91425" tIns="45700" rIns="91425" bIns="45700" anchor="t" anchorCtr="0">
            <a:norm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9" name="Google Shape;9;p41"/>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41"/>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11" name="Google Shape;11;p41"/>
          <p:cNvCxnSpPr/>
          <p:nvPr/>
        </p:nvCxnSpPr>
        <p:spPr>
          <a:xfrm>
            <a:off x="76200" y="0"/>
            <a:ext cx="0" cy="5143500"/>
          </a:xfrm>
          <a:prstGeom prst="straightConnector1">
            <a:avLst/>
          </a:prstGeom>
          <a:noFill/>
          <a:ln w="57150" cap="flat" cmpd="thickThin">
            <a:solidFill>
              <a:srgbClr val="FEC2AC"/>
            </a:solidFill>
            <a:prstDash val="solid"/>
            <a:round/>
            <a:headEnd type="none" w="sm" len="sm"/>
            <a:tailEnd type="none" w="sm" len="sm"/>
          </a:ln>
        </p:spPr>
      </p:cxnSp>
      <p:cxnSp>
        <p:nvCxnSpPr>
          <p:cNvPr id="12" name="Google Shape;12;p41"/>
          <p:cNvCxnSpPr/>
          <p:nvPr/>
        </p:nvCxnSpPr>
        <p:spPr>
          <a:xfrm>
            <a:off x="8991600" y="0"/>
            <a:ext cx="0" cy="5143500"/>
          </a:xfrm>
          <a:prstGeom prst="straightConnector1">
            <a:avLst/>
          </a:prstGeom>
          <a:noFill/>
          <a:ln w="19050" cap="flat" cmpd="sng">
            <a:solidFill>
              <a:schemeClr val="accent1"/>
            </a:solidFill>
            <a:prstDash val="solid"/>
            <a:round/>
            <a:headEnd type="none" w="sm" len="sm"/>
            <a:tailEnd type="none" w="sm" len="sm"/>
          </a:ln>
        </p:spPr>
      </p:cxnSp>
      <p:sp>
        <p:nvSpPr>
          <p:cNvPr id="13" name="Google Shape;13;p41"/>
          <p:cNvSpPr/>
          <p:nvPr/>
        </p:nvSpPr>
        <p:spPr>
          <a:xfrm>
            <a:off x="8839200" y="0"/>
            <a:ext cx="304800" cy="51435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4" name="Google Shape;14;p41"/>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sp>
        <p:nvSpPr>
          <p:cNvPr id="15" name="Google Shape;15;p41"/>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41"/>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7" r:id="rId5"/>
    <p:sldLayoutId id="2147483658" r:id="rId6"/>
    <p:sldLayoutId id="2147483659"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7" name="Google Shape;147;p4"/>
          <p:cNvSpPr txBox="1">
            <a:spLocks noGrp="1"/>
          </p:cNvSpPr>
          <p:nvPr>
            <p:ph type="body" idx="4294967295"/>
          </p:nvPr>
        </p:nvSpPr>
        <p:spPr>
          <a:xfrm>
            <a:off x="466531" y="1417638"/>
            <a:ext cx="8388220" cy="3041650"/>
          </a:xfrm>
          <a:prstGeom prst="rect">
            <a:avLst/>
          </a:prstGeom>
          <a:noFill/>
          <a:ln>
            <a:noFill/>
          </a:ln>
        </p:spPr>
        <p:txBody>
          <a:bodyPr spcFirstLastPara="1" wrap="square" lIns="91425" tIns="91425" rIns="91425" bIns="91425" anchor="t" anchorCtr="0">
            <a:normAutofit/>
          </a:bodyPr>
          <a:lstStyle/>
          <a:p>
            <a:pPr marL="0" lvl="0" indent="457200" algn="ctr" rtl="0">
              <a:lnSpc>
                <a:spcPct val="115000"/>
              </a:lnSpc>
              <a:spcBef>
                <a:spcPts val="0"/>
              </a:spcBef>
              <a:spcAft>
                <a:spcPts val="1200"/>
              </a:spcAft>
              <a:buSzPct val="88452"/>
              <a:buNone/>
            </a:pPr>
            <a:r>
              <a:rPr lang="uk-UA" sz="3600" b="1" i="1" dirty="0">
                <a:solidFill>
                  <a:srgbClr val="FF0000"/>
                </a:solidFill>
                <a:latin typeface="Times New Roman" panose="02020603050405020304" pitchFamily="18" charset="0"/>
                <a:cs typeface="Times New Roman" panose="02020603050405020304" pitchFamily="18" charset="0"/>
              </a:rPr>
              <a:t>Освіта в умовах війни: нові виклики та можливості</a:t>
            </a:r>
          </a:p>
          <a:p>
            <a:pPr marL="0" lvl="0" indent="457200" algn="ctr" rtl="0">
              <a:lnSpc>
                <a:spcPct val="115000"/>
              </a:lnSpc>
              <a:spcBef>
                <a:spcPts val="0"/>
              </a:spcBef>
              <a:spcAft>
                <a:spcPts val="1200"/>
              </a:spcAft>
              <a:buSzPct val="88452"/>
              <a:buNone/>
            </a:pPr>
            <a:endParaRPr lang="uk-UA" sz="2800" b="1" i="1" dirty="0">
              <a:solidFill>
                <a:srgbClr val="262626"/>
              </a:solidFill>
              <a:latin typeface="Times New Roman" panose="02020603050405020304" pitchFamily="18" charset="0"/>
              <a:cs typeface="Times New Roman" panose="02020603050405020304" pitchFamily="18" charset="0"/>
            </a:endParaRPr>
          </a:p>
          <a:p>
            <a:pPr marL="0" lvl="0" indent="457200" algn="ctr" rtl="0">
              <a:lnSpc>
                <a:spcPct val="115000"/>
              </a:lnSpc>
              <a:spcBef>
                <a:spcPts val="0"/>
              </a:spcBef>
              <a:spcAft>
                <a:spcPts val="1200"/>
              </a:spcAft>
              <a:buSzPct val="88452"/>
              <a:buNone/>
            </a:pPr>
            <a:r>
              <a:rPr lang="uk-UA" sz="2800" b="1" i="1" dirty="0">
                <a:solidFill>
                  <a:srgbClr val="262626"/>
                </a:solidFill>
                <a:latin typeface="Times New Roman" panose="02020603050405020304" pitchFamily="18" charset="0"/>
                <a:cs typeface="Times New Roman" panose="02020603050405020304" pitchFamily="18" charset="0"/>
              </a:rPr>
              <a:t>Педагогічна рада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50" y="2246741"/>
            <a:ext cx="2828699" cy="264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11700" y="184935"/>
            <a:ext cx="8520600" cy="955496"/>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244582"/>
              </a:buClr>
              <a:buSzPct val="103703"/>
              <a:buFont typeface="Century Schoolbook"/>
              <a:buNone/>
            </a:pPr>
            <a:r>
              <a:rPr lang="uk" b="1" dirty="0">
                <a:solidFill>
                  <a:srgbClr val="244582"/>
                </a:solidFill>
                <a:latin typeface="Times New Roman" panose="02020603050405020304" pitchFamily="18" charset="0"/>
                <a:cs typeface="Times New Roman" panose="02020603050405020304" pitchFamily="18" charset="0"/>
              </a:rPr>
              <a:t>Моменти, які враховуємо при дистанційному навчанні дітей з ООП</a:t>
            </a:r>
            <a:endParaRPr dirty="0">
              <a:latin typeface="Times New Roman" panose="02020603050405020304" pitchFamily="18" charset="0"/>
              <a:cs typeface="Times New Roman" panose="02020603050405020304" pitchFamily="18" charset="0"/>
            </a:endParaRPr>
          </a:p>
        </p:txBody>
      </p:sp>
      <p:sp>
        <p:nvSpPr>
          <p:cNvPr id="193" name="Google Shape;193;p33"/>
          <p:cNvSpPr txBox="1">
            <a:spLocks noGrp="1"/>
          </p:cNvSpPr>
          <p:nvPr>
            <p:ph type="body" idx="1"/>
          </p:nvPr>
        </p:nvSpPr>
        <p:spPr>
          <a:xfrm>
            <a:off x="137039" y="1183298"/>
            <a:ext cx="8390512" cy="3416400"/>
          </a:xfrm>
          <a:prstGeom prst="rect">
            <a:avLst/>
          </a:prstGeom>
          <a:noFill/>
          <a:ln>
            <a:noFill/>
          </a:ln>
        </p:spPr>
        <p:txBody>
          <a:bodyPr spcFirstLastPara="1" wrap="square" lIns="91425" tIns="91425" rIns="91425" bIns="91425" anchor="t" anchorCtr="0">
            <a:normAutofit/>
          </a:bodyPr>
          <a:lstStyle/>
          <a:p>
            <a:pPr algn="just">
              <a:buFont typeface="Wingdings" panose="05000000000000000000" pitchFamily="2" charset="2"/>
              <a:buChar char="ü"/>
            </a:pPr>
            <a:r>
              <a:rPr lang="uk-UA" sz="1400" b="1" dirty="0">
                <a:solidFill>
                  <a:schemeClr val="tx1"/>
                </a:solidFill>
                <a:latin typeface="Times New Roman" pitchFamily="18" charset="0"/>
                <a:cs typeface="Times New Roman" pitchFamily="18" charset="0"/>
              </a:rPr>
              <a:t>Розумний обсяг навантаження</a:t>
            </a:r>
          </a:p>
          <a:p>
            <a:pPr marL="342900" algn="just">
              <a:buFont typeface="Wingdings" panose="05000000000000000000" pitchFamily="2" charset="2"/>
              <a:buChar char="ü"/>
            </a:pPr>
            <a:r>
              <a:rPr lang="uk-UA" sz="1400" b="1" dirty="0">
                <a:solidFill>
                  <a:schemeClr val="tx1"/>
                </a:solidFill>
                <a:latin typeface="Times New Roman" pitchFamily="18" charset="0"/>
                <a:cs typeface="Times New Roman" pitchFamily="18" charset="0"/>
              </a:rPr>
              <a:t> Режим дня учня</a:t>
            </a:r>
            <a:endParaRPr lang="ru-RU" sz="1400" b="1" dirty="0">
              <a:solidFill>
                <a:schemeClr val="tx1"/>
              </a:solidFill>
              <a:latin typeface="Times New Roman" panose="02020603050405020304" pitchFamily="18" charset="0"/>
              <a:cs typeface="Times New Roman" panose="02020603050405020304" pitchFamily="18" charset="0"/>
            </a:endParaRPr>
          </a:p>
          <a:p>
            <a:pPr marL="342900" algn="just">
              <a:buFont typeface="Wingdings" panose="05000000000000000000" pitchFamily="2" charset="2"/>
              <a:buChar char="ü"/>
            </a:pPr>
            <a:r>
              <a:rPr lang="ru-RU" sz="1400" b="1" dirty="0" err="1">
                <a:solidFill>
                  <a:schemeClr val="tx1"/>
                </a:solidFill>
                <a:latin typeface="Times New Roman" panose="02020603050405020304" pitchFamily="18" charset="0"/>
                <a:cs typeface="Times New Roman" panose="02020603050405020304" pitchFamily="18" charset="0"/>
              </a:rPr>
              <a:t>Налагодження</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тісної</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партнерської</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взаємодії</a:t>
            </a:r>
            <a:r>
              <a:rPr lang="ru-RU" sz="1400" b="1" dirty="0">
                <a:solidFill>
                  <a:schemeClr val="tx1"/>
                </a:solidFill>
                <a:latin typeface="Times New Roman" panose="02020603050405020304" pitchFamily="18" charset="0"/>
                <a:cs typeface="Times New Roman" panose="02020603050405020304" pitchFamily="18" charset="0"/>
              </a:rPr>
              <a:t> з батьками </a:t>
            </a:r>
            <a:r>
              <a:rPr lang="ru-RU" sz="1400" b="1" dirty="0" err="1">
                <a:solidFill>
                  <a:schemeClr val="tx1"/>
                </a:solidFill>
                <a:latin typeface="Times New Roman" panose="02020603050405020304" pitchFamily="18" charset="0"/>
                <a:cs typeface="Times New Roman" panose="02020603050405020304" pitchFamily="18" charset="0"/>
              </a:rPr>
              <a:t>здобувачів</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освіти</a:t>
            </a:r>
            <a:endParaRPr lang="ru-RU" sz="1400" b="1" dirty="0">
              <a:solidFill>
                <a:schemeClr val="tx1"/>
              </a:solidFill>
              <a:latin typeface="Times New Roman" panose="02020603050405020304" pitchFamily="18" charset="0"/>
              <a:cs typeface="Times New Roman" panose="02020603050405020304" pitchFamily="18" charset="0"/>
            </a:endParaRPr>
          </a:p>
          <a:p>
            <a:pPr marL="342900" algn="just">
              <a:buFont typeface="Wingdings" panose="05000000000000000000" pitchFamily="2" charset="2"/>
              <a:buChar char="ü"/>
            </a:pPr>
            <a:r>
              <a:rPr lang="uk-UA" sz="1400" b="1" dirty="0">
                <a:solidFill>
                  <a:schemeClr val="tx1"/>
                </a:solidFill>
                <a:latin typeface="Times New Roman" pitchFamily="18" charset="0"/>
                <a:cs typeface="Times New Roman" pitchFamily="18" charset="0"/>
              </a:rPr>
              <a:t>Продуманий процес організації уроків і передачі завдань дитині</a:t>
            </a:r>
            <a:endParaRPr lang="ru-RU" sz="1400" b="1" dirty="0">
              <a:solidFill>
                <a:schemeClr val="tx1"/>
              </a:solidFill>
              <a:latin typeface="Times New Roman" panose="02020603050405020304" pitchFamily="18" charset="0"/>
              <a:cs typeface="Times New Roman" panose="02020603050405020304" pitchFamily="18" charset="0"/>
            </a:endParaRPr>
          </a:p>
          <a:p>
            <a:pPr marL="342900" algn="just">
              <a:buFont typeface="Wingdings" panose="05000000000000000000" pitchFamily="2" charset="2"/>
              <a:buChar char="ü"/>
            </a:pPr>
            <a:r>
              <a:rPr lang="ru-RU" sz="1400" b="1" dirty="0" err="1">
                <a:solidFill>
                  <a:schemeClr val="tx1"/>
                </a:solidFill>
                <a:latin typeface="Times New Roman" panose="02020603050405020304" pitchFamily="18" charset="0"/>
                <a:cs typeface="Times New Roman" panose="02020603050405020304" pitchFamily="18" charset="0"/>
              </a:rPr>
              <a:t>Доцільне</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раціональне</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безпечне</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дозування</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навчального</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матеріалу</a:t>
            </a:r>
            <a:r>
              <a:rPr lang="ru-RU" sz="1400" b="1" dirty="0">
                <a:solidFill>
                  <a:schemeClr val="tx1"/>
                </a:solidFill>
                <a:latin typeface="Times New Roman" panose="02020603050405020304" pitchFamily="18" charset="0"/>
                <a:cs typeface="Times New Roman" panose="02020603050405020304" pitchFamily="18" charset="0"/>
              </a:rPr>
              <a:t> в межах одного уроку</a:t>
            </a:r>
          </a:p>
          <a:p>
            <a:pPr marL="342900" algn="just">
              <a:buFont typeface="Wingdings" panose="05000000000000000000" pitchFamily="2" charset="2"/>
              <a:buChar char="ü"/>
            </a:pPr>
            <a:r>
              <a:rPr lang="ru-RU" sz="1400" b="1" dirty="0" err="1">
                <a:solidFill>
                  <a:schemeClr val="tx1"/>
                </a:solidFill>
                <a:latin typeface="Times New Roman" panose="02020603050405020304" pitchFamily="18" charset="0"/>
                <a:cs typeface="Times New Roman" panose="02020603050405020304" pitchFamily="18" charset="0"/>
              </a:rPr>
              <a:t>Використання</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ігрових</a:t>
            </a:r>
            <a:r>
              <a:rPr lang="ru-RU" sz="1400" b="1" dirty="0">
                <a:solidFill>
                  <a:schemeClr val="tx1"/>
                </a:solidFill>
                <a:latin typeface="Times New Roman" panose="02020603050405020304" pitchFamily="18" charset="0"/>
                <a:cs typeface="Times New Roman" panose="02020603050405020304" pitchFamily="18" charset="0"/>
              </a:rPr>
              <a:t> форм, </a:t>
            </a:r>
            <a:r>
              <a:rPr lang="ru-RU" sz="1400" b="1" dirty="0" err="1">
                <a:solidFill>
                  <a:schemeClr val="tx1"/>
                </a:solidFill>
                <a:latin typeface="Times New Roman" panose="02020603050405020304" pitchFamily="18" charset="0"/>
                <a:cs typeface="Times New Roman" panose="02020603050405020304" pitchFamily="18" charset="0"/>
              </a:rPr>
              <a:t>методів</a:t>
            </a:r>
            <a:r>
              <a:rPr lang="ru-RU" sz="1400" b="1" dirty="0">
                <a:solidFill>
                  <a:schemeClr val="tx1"/>
                </a:solidFill>
                <a:latin typeface="Times New Roman" panose="02020603050405020304" pitchFamily="18" charset="0"/>
                <a:cs typeface="Times New Roman" panose="02020603050405020304" pitchFamily="18" charset="0"/>
              </a:rPr>
              <a:t> та </a:t>
            </a:r>
            <a:r>
              <a:rPr lang="ru-RU" sz="1400" b="1" dirty="0" err="1">
                <a:solidFill>
                  <a:schemeClr val="tx1"/>
                </a:solidFill>
                <a:latin typeface="Times New Roman" panose="02020603050405020304" pitchFamily="18" charset="0"/>
                <a:cs typeface="Times New Roman" panose="02020603050405020304" pitchFamily="18" charset="0"/>
              </a:rPr>
              <a:t>прийомів</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навчальної</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взаємодії</a:t>
            </a:r>
            <a:r>
              <a:rPr lang="ru-RU" sz="1400" b="1" dirty="0">
                <a:solidFill>
                  <a:schemeClr val="tx1"/>
                </a:solidFill>
                <a:latin typeface="Times New Roman" panose="02020603050405020304" pitchFamily="18" charset="0"/>
                <a:cs typeface="Times New Roman" panose="02020603050405020304" pitchFamily="18" charset="0"/>
              </a:rPr>
              <a:t>.</a:t>
            </a:r>
          </a:p>
          <a:p>
            <a:pPr marL="342900" algn="just">
              <a:buFont typeface="Wingdings" panose="05000000000000000000" pitchFamily="2" charset="2"/>
              <a:buChar char="ü"/>
            </a:pPr>
            <a:r>
              <a:rPr lang="ru-RU" sz="1400" b="1" dirty="0" err="1">
                <a:solidFill>
                  <a:schemeClr val="tx1"/>
                </a:solidFill>
                <a:latin typeface="Times New Roman" panose="02020603050405020304" pitchFamily="18" charset="0"/>
                <a:cs typeface="Times New Roman" panose="02020603050405020304" pitchFamily="18" charset="0"/>
              </a:rPr>
              <a:t>Формування</a:t>
            </a:r>
            <a:r>
              <a:rPr lang="ru-RU" sz="1400" b="1" dirty="0">
                <a:solidFill>
                  <a:schemeClr val="tx1"/>
                </a:solidFill>
                <a:latin typeface="Times New Roman" panose="02020603050405020304" pitchFamily="18" charset="0"/>
                <a:cs typeface="Times New Roman" panose="02020603050405020304" pitchFamily="18" charset="0"/>
              </a:rPr>
              <a:t> в </a:t>
            </a:r>
            <a:r>
              <a:rPr lang="ru-RU" sz="1400" b="1" dirty="0" err="1">
                <a:solidFill>
                  <a:schemeClr val="tx1"/>
                </a:solidFill>
                <a:latin typeface="Times New Roman" panose="02020603050405020304" pitchFamily="18" charset="0"/>
                <a:cs typeface="Times New Roman" panose="02020603050405020304" pitchFamily="18" charset="0"/>
              </a:rPr>
              <a:t>учнів</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умінь</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навчального</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співробітництва</a:t>
            </a:r>
            <a:endParaRPr lang="ru-RU" sz="1400" b="1" dirty="0">
              <a:solidFill>
                <a:schemeClr val="tx1"/>
              </a:solidFill>
              <a:latin typeface="Times New Roman" panose="02020603050405020304" pitchFamily="18" charset="0"/>
              <a:cs typeface="Times New Roman" panose="02020603050405020304" pitchFamily="18" charset="0"/>
            </a:endParaRPr>
          </a:p>
          <a:p>
            <a:pPr marL="342900" algn="just">
              <a:buFont typeface="Wingdings" panose="05000000000000000000" pitchFamily="2" charset="2"/>
              <a:buChar char="ü"/>
            </a:pPr>
            <a:r>
              <a:rPr lang="ru-RU" sz="1400" b="1" dirty="0" err="1">
                <a:solidFill>
                  <a:schemeClr val="tx1"/>
                </a:solidFill>
                <a:latin typeface="Times New Roman" panose="02020603050405020304" pitchFamily="18" charset="0"/>
                <a:cs typeface="Times New Roman" panose="02020603050405020304" pitchFamily="18" charset="0"/>
              </a:rPr>
              <a:t>Запобігання</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виникненню</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перевтоми</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дітей</a:t>
            </a:r>
            <a:endParaRPr lang="ru-RU" sz="1400" b="1" dirty="0">
              <a:solidFill>
                <a:schemeClr val="tx1"/>
              </a:solidFill>
              <a:latin typeface="Times New Roman" panose="02020603050405020304" pitchFamily="18" charset="0"/>
              <a:cs typeface="Times New Roman" panose="02020603050405020304" pitchFamily="18" charset="0"/>
            </a:endParaRPr>
          </a:p>
          <a:p>
            <a:pPr marL="342900" algn="just">
              <a:buFont typeface="Wingdings" panose="05000000000000000000" pitchFamily="2" charset="2"/>
              <a:buChar char="ü"/>
            </a:pPr>
            <a:r>
              <a:rPr lang="ru-RU" sz="1400" b="1" dirty="0">
                <a:solidFill>
                  <a:schemeClr val="tx1"/>
                </a:solidFill>
                <a:latin typeface="Times New Roman" panose="02020603050405020304" pitchFamily="18" charset="0"/>
                <a:cs typeface="Times New Roman" panose="02020603050405020304" pitchFamily="18" charset="0"/>
              </a:rPr>
              <a:t> </a:t>
            </a:r>
            <a:r>
              <a:rPr lang="uk-UA" sz="1400" b="1" dirty="0">
                <a:solidFill>
                  <a:schemeClr val="tx1"/>
                </a:solidFill>
                <a:latin typeface="Times New Roman" pitchFamily="18" charset="0"/>
                <a:cs typeface="Times New Roman" pitchFamily="18" charset="0"/>
              </a:rPr>
              <a:t>Визначення та зменшення перепон повноцінної діяльності та участі дитини</a:t>
            </a:r>
          </a:p>
          <a:p>
            <a:pPr marL="342900" algn="just">
              <a:buFont typeface="Wingdings" panose="05000000000000000000" pitchFamily="2" charset="2"/>
              <a:buChar char="ü"/>
            </a:pPr>
            <a:r>
              <a:rPr lang="uk-UA" sz="1400" b="1" dirty="0">
                <a:solidFill>
                  <a:schemeClr val="tx1"/>
                </a:solidFill>
                <a:latin typeface="Times New Roman" pitchFamily="18" charset="0"/>
                <a:cs typeface="Times New Roman" pitchFamily="18" charset="0"/>
              </a:rPr>
              <a:t>Взаємоузгоджений і системний психолого-педагогічний супровід командою фахівців</a:t>
            </a:r>
          </a:p>
          <a:p>
            <a:pPr marL="342900" algn="just">
              <a:buFont typeface="Wingdings" panose="05000000000000000000" pitchFamily="2" charset="2"/>
              <a:buChar char="ü"/>
            </a:pPr>
            <a:r>
              <a:rPr lang="uk-UA" sz="1400" b="1" dirty="0">
                <a:solidFill>
                  <a:schemeClr val="tx1"/>
                </a:solidFill>
                <a:latin typeface="Times New Roman" pitchFamily="18" charset="0"/>
                <a:cs typeface="Times New Roman" pitchFamily="18" charset="0"/>
              </a:rPr>
              <a:t>Психоемоційна підтримка</a:t>
            </a:r>
          </a:p>
          <a:p>
            <a:pPr marL="342900" algn="just">
              <a:buFont typeface="Wingdings" panose="05000000000000000000" pitchFamily="2" charset="2"/>
              <a:buChar char="ü"/>
            </a:pPr>
            <a:r>
              <a:rPr lang="uk-UA" sz="1400" b="1" dirty="0">
                <a:solidFill>
                  <a:schemeClr val="tx1"/>
                </a:solidFill>
                <a:latin typeface="Times New Roman" pitchFamily="18" charset="0"/>
                <a:cs typeface="Times New Roman" pitchFamily="18" charset="0"/>
              </a:rPr>
              <a:t>Аналіз та моніторинг</a:t>
            </a:r>
            <a:endParaRPr lang="ru-RU" sz="1400" b="1" dirty="0">
              <a:solidFill>
                <a:schemeClr val="tx1"/>
              </a:solidFill>
              <a:latin typeface="Times New Roman" panose="02020603050405020304" pitchFamily="18" charset="0"/>
              <a:cs typeface="Times New Roman" panose="02020603050405020304" pitchFamily="18" charset="0"/>
            </a:endParaRPr>
          </a:p>
          <a:p>
            <a:pPr marL="114300" lvl="0" indent="0" algn="just" rtl="0">
              <a:lnSpc>
                <a:spcPct val="115000"/>
              </a:lnSpc>
              <a:spcBef>
                <a:spcPts val="0"/>
              </a:spcBef>
              <a:spcAft>
                <a:spcPts val="0"/>
              </a:spcAft>
              <a:buSzPts val="1800"/>
              <a:buNone/>
            </a:pP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1884784" y="133565"/>
            <a:ext cx="4777273" cy="631546"/>
          </a:xfrm>
          <a:prstGeom prst="rect">
            <a:avLst/>
          </a:prstGeom>
          <a:noFill/>
          <a:ln>
            <a:noFill/>
          </a:ln>
        </p:spPr>
        <p:txBody>
          <a:bodyPr spcFirstLastPara="1" wrap="square" lIns="91425" tIns="91425" rIns="91425" bIns="91425" anchor="t" anchorCtr="0">
            <a:noAutofit/>
          </a:bodyPr>
          <a:lstStyle/>
          <a:p>
            <a:pPr lvl="0" algn="ctr">
              <a:buClr>
                <a:schemeClr val="dk1"/>
              </a:buClr>
            </a:pPr>
            <a:r>
              <a:rPr lang="uk" sz="2000" b="1" dirty="0">
                <a:solidFill>
                  <a:srgbClr val="244582"/>
                </a:solidFill>
              </a:rPr>
              <a:t>Батьки – парнери у навчанні</a:t>
            </a:r>
            <a:endParaRPr sz="2000" dirty="0">
              <a:solidFill>
                <a:schemeClr val="dk1"/>
              </a:solidFill>
            </a:endParaRPr>
          </a:p>
        </p:txBody>
      </p:sp>
      <p:graphicFrame>
        <p:nvGraphicFramePr>
          <p:cNvPr id="187" name="Google Shape;187;p32"/>
          <p:cNvGraphicFramePr/>
          <p:nvPr>
            <p:extLst>
              <p:ext uri="{D42A27DB-BD31-4B8C-83A1-F6EECF244321}">
                <p14:modId xmlns:p14="http://schemas.microsoft.com/office/powerpoint/2010/main" val="1430772941"/>
              </p:ext>
            </p:extLst>
          </p:nvPr>
        </p:nvGraphicFramePr>
        <p:xfrm>
          <a:off x="279182" y="1142002"/>
          <a:ext cx="8622222" cy="3971087"/>
        </p:xfrm>
        <a:graphic>
          <a:graphicData uri="http://schemas.openxmlformats.org/drawingml/2006/table">
            <a:tbl>
              <a:tblPr firstRow="1" bandRow="1">
                <a:noFill/>
                <a:tableStyleId>{05668FE0-1015-4214-8B10-2D8300A6AE85}</a:tableStyleId>
              </a:tblPr>
              <a:tblGrid>
                <a:gridCol w="4311111">
                  <a:extLst>
                    <a:ext uri="{9D8B030D-6E8A-4147-A177-3AD203B41FA5}">
                      <a16:colId xmlns:a16="http://schemas.microsoft.com/office/drawing/2014/main" val="20000"/>
                    </a:ext>
                  </a:extLst>
                </a:gridCol>
                <a:gridCol w="4311111">
                  <a:extLst>
                    <a:ext uri="{9D8B030D-6E8A-4147-A177-3AD203B41FA5}">
                      <a16:colId xmlns:a16="http://schemas.microsoft.com/office/drawing/2014/main" val="20001"/>
                    </a:ext>
                  </a:extLst>
                </a:gridCol>
              </a:tblGrid>
              <a:tr h="313447">
                <a:tc>
                  <a:txBody>
                    <a:bodyPr/>
                    <a:lstStyle/>
                    <a:p>
                      <a:pPr marL="0" marR="0" lvl="0" indent="0" algn="ctr" rtl="0">
                        <a:spcBef>
                          <a:spcPts val="0"/>
                        </a:spcBef>
                        <a:spcAft>
                          <a:spcPts val="0"/>
                        </a:spcAft>
                        <a:buNone/>
                      </a:pPr>
                      <a:r>
                        <a:rPr lang="uk" sz="1400" b="1" i="0" u="none" strike="noStrike" cap="none" dirty="0">
                          <a:solidFill>
                            <a:srgbClr val="000000"/>
                          </a:solidFill>
                          <a:latin typeface="Arial"/>
                          <a:ea typeface="Arial"/>
                          <a:cs typeface="Arial"/>
                          <a:sym typeface="Arial"/>
                        </a:rPr>
                        <a:t>Виклики для батьків</a:t>
                      </a:r>
                      <a:endParaRPr sz="1400" u="none" strike="noStrike" cap="none" dirty="0"/>
                    </a:p>
                  </a:txBody>
                  <a:tcPr marL="91450" marR="91450" marT="45725" marB="45725"/>
                </a:tc>
                <a:tc>
                  <a:txBody>
                    <a:bodyPr/>
                    <a:lstStyle/>
                    <a:p>
                      <a:pPr marL="0" marR="0" lvl="0" indent="0" algn="ctr" rtl="0">
                        <a:spcBef>
                          <a:spcPts val="0"/>
                        </a:spcBef>
                        <a:spcAft>
                          <a:spcPts val="0"/>
                        </a:spcAft>
                        <a:buNone/>
                      </a:pPr>
                      <a:r>
                        <a:rPr lang="uk" sz="1400" b="1" i="0" u="none" strike="noStrike" cap="none" dirty="0">
                          <a:solidFill>
                            <a:srgbClr val="000000"/>
                          </a:solidFill>
                          <a:latin typeface="Arial"/>
                          <a:cs typeface="Arial"/>
                          <a:sym typeface="Arial"/>
                        </a:rPr>
                        <a:t>Партнерська</a:t>
                      </a:r>
                      <a:r>
                        <a:rPr lang="uk" sz="1400" b="1" i="0" u="none" strike="noStrike" cap="none" baseline="0" dirty="0">
                          <a:solidFill>
                            <a:srgbClr val="000000"/>
                          </a:solidFill>
                          <a:latin typeface="Arial"/>
                          <a:cs typeface="Arial"/>
                          <a:sym typeface="Arial"/>
                        </a:rPr>
                        <a:t> взаємодія</a:t>
                      </a:r>
                      <a:endParaRPr sz="1400" u="none" strike="noStrike" cap="none" dirty="0"/>
                    </a:p>
                  </a:txBody>
                  <a:tcPr marL="91450" marR="91450" marT="45725" marB="45725"/>
                </a:tc>
                <a:extLst>
                  <a:ext uri="{0D108BD9-81ED-4DB2-BD59-A6C34878D82A}">
                    <a16:rowId xmlns:a16="http://schemas.microsoft.com/office/drawing/2014/main" val="10000"/>
                  </a:ext>
                </a:extLst>
              </a:tr>
              <a:tr h="57862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uk-UA" sz="1200" b="0" i="0" u="none" strike="noStrike" cap="none" noProof="0" dirty="0">
                          <a:solidFill>
                            <a:srgbClr val="000000"/>
                          </a:solidFill>
                          <a:effectLst/>
                          <a:latin typeface="Times New Roman" panose="02020603050405020304" pitchFamily="18" charset="0"/>
                          <a:ea typeface="Arial"/>
                          <a:cs typeface="Times New Roman" panose="02020603050405020304" pitchFamily="18" charset="0"/>
                          <a:sym typeface="Arial"/>
                        </a:rPr>
                        <a:t> Недостатні знання технологій та інтернет-ресурсів, необхідних для дистанційного навчання. Непідготовленість до використання електронних пристроїв та програм, що значно затримує процес навчання та створює додатковий стрес.</a:t>
                      </a:r>
                    </a:p>
                    <a:p>
                      <a:pPr marL="0" marR="0" lvl="0" indent="0" algn="l" rtl="0">
                        <a:spcBef>
                          <a:spcPts val="0"/>
                        </a:spcBef>
                        <a:spcAft>
                          <a:spcPts val="0"/>
                        </a:spcAft>
                        <a:buNone/>
                      </a:pPr>
                      <a:endParaRPr lang="uk-UA" sz="1200" b="0" noProof="0"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spcBef>
                          <a:spcPts val="0"/>
                        </a:spcBef>
                        <a:spcAft>
                          <a:spcPts val="0"/>
                        </a:spcAft>
                        <a:buNone/>
                      </a:pPr>
                      <a:r>
                        <a:rPr lang="uk-UA" sz="1200" b="0" dirty="0">
                          <a:solidFill>
                            <a:schemeClr val="tx1"/>
                          </a:solidFill>
                          <a:latin typeface="Times New Roman" panose="02020603050405020304" pitchFamily="18" charset="0"/>
                          <a:cs typeface="Times New Roman" panose="02020603050405020304" pitchFamily="18" charset="0"/>
                        </a:rPr>
                        <a:t>Беруть участь в дистанційному освітньому процесі</a:t>
                      </a:r>
                      <a:r>
                        <a:rPr lang="uk-UA" sz="1200" b="0" baseline="0" dirty="0">
                          <a:solidFill>
                            <a:schemeClr val="tx1"/>
                          </a:solidFill>
                          <a:latin typeface="Times New Roman" panose="02020603050405020304" pitchFamily="18" charset="0"/>
                          <a:cs typeface="Times New Roman" panose="02020603050405020304" pitchFamily="18" charset="0"/>
                        </a:rPr>
                        <a:t> та </a:t>
                      </a:r>
                      <a:r>
                        <a:rPr lang="uk-UA" sz="1200" b="0" dirty="0">
                          <a:solidFill>
                            <a:schemeClr val="tx1"/>
                          </a:solidFill>
                          <a:latin typeface="Times New Roman" panose="02020603050405020304" pitchFamily="18" charset="0"/>
                          <a:cs typeface="Times New Roman" panose="02020603050405020304" pitchFamily="18" charset="0"/>
                        </a:rPr>
                        <a:t>допомагають</a:t>
                      </a:r>
                      <a:r>
                        <a:rPr lang="uk-UA" sz="1200" b="0" baseline="0" dirty="0">
                          <a:solidFill>
                            <a:schemeClr val="tx1"/>
                          </a:solidFill>
                          <a:latin typeface="Times New Roman" panose="02020603050405020304" pitchFamily="18" charset="0"/>
                          <a:cs typeface="Times New Roman" panose="02020603050405020304" pitchFamily="18" charset="0"/>
                        </a:rPr>
                        <a:t> у зворотному зв'язку. Стають каналом комунікації між вчителями та учнівством.</a:t>
                      </a:r>
                      <a:endParaRPr sz="1200" b="0" dirty="0">
                        <a:solidFill>
                          <a:schemeClr val="tx1"/>
                        </a:solidFill>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1"/>
                  </a:ext>
                </a:extLst>
              </a:tr>
              <a:tr h="5328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uk-UA" sz="1200" b="0" i="0" u="none" strike="noStrike" cap="none" noProof="0" dirty="0">
                          <a:solidFill>
                            <a:srgbClr val="000000"/>
                          </a:solidFill>
                          <a:effectLst/>
                          <a:latin typeface="Times New Roman" panose="02020603050405020304" pitchFamily="18" charset="0"/>
                          <a:ea typeface="Arial"/>
                          <a:cs typeface="Times New Roman" panose="02020603050405020304" pitchFamily="18" charset="0"/>
                          <a:sym typeface="Arial"/>
                        </a:rPr>
                        <a:t>Батьки не мають можливості надавати допомогу дітям з навчанням весь час. Це може призводити до того, що діти не отримують достатньої підтримки та мотивації для навчання.</a:t>
                      </a:r>
                    </a:p>
                    <a:p>
                      <a:pPr marL="0" marR="0" lvl="0" indent="0" algn="l" rtl="0">
                        <a:spcBef>
                          <a:spcPts val="0"/>
                        </a:spcBef>
                        <a:spcAft>
                          <a:spcPts val="0"/>
                        </a:spcAft>
                        <a:buNone/>
                      </a:pPr>
                      <a:endParaRPr lang="uk-UA" sz="1200" b="0" noProof="0"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spcBef>
                          <a:spcPts val="0"/>
                        </a:spcBef>
                        <a:spcAft>
                          <a:spcPts val="0"/>
                        </a:spcAft>
                        <a:buNone/>
                      </a:pPr>
                      <a:r>
                        <a:rPr lang="uk-UA" sz="1200" b="0" dirty="0">
                          <a:solidFill>
                            <a:schemeClr val="tx1"/>
                          </a:solidFill>
                          <a:latin typeface="Times New Roman" panose="02020603050405020304" pitchFamily="18" charset="0"/>
                          <a:cs typeface="Times New Roman" panose="02020603050405020304" pitchFamily="18" charset="0"/>
                        </a:rPr>
                        <a:t>Здійснюють контроль та підготовку щодо</a:t>
                      </a:r>
                      <a:r>
                        <a:rPr lang="uk-UA" sz="1200" b="0" baseline="0" dirty="0">
                          <a:solidFill>
                            <a:schemeClr val="tx1"/>
                          </a:solidFill>
                          <a:latin typeface="Times New Roman" panose="02020603050405020304" pitchFamily="18" charset="0"/>
                          <a:cs typeface="Times New Roman" panose="02020603050405020304" pitchFamily="18" charset="0"/>
                        </a:rPr>
                        <a:t> синхронного та асинхронного режимів навчання.</a:t>
                      </a:r>
                      <a:endParaRPr sz="1200" b="0" dirty="0">
                        <a:solidFill>
                          <a:schemeClr val="tx1"/>
                        </a:solidFill>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2"/>
                  </a:ext>
                </a:extLst>
              </a:tr>
              <a:tr h="7092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uk-UA" sz="1200" b="0" i="0" u="none" strike="noStrike" cap="none" noProof="0" dirty="0">
                          <a:solidFill>
                            <a:srgbClr val="000000"/>
                          </a:solidFill>
                          <a:effectLst/>
                          <a:latin typeface="Times New Roman" panose="02020603050405020304" pitchFamily="18" charset="0"/>
                          <a:ea typeface="Arial"/>
                          <a:cs typeface="Times New Roman" panose="02020603050405020304" pitchFamily="18" charset="0"/>
                          <a:sym typeface="Arial"/>
                        </a:rPr>
                        <a:t>Батьки можуть не в змозі надавати таку ж якість навчання, яку може надати вчитель у класі. Також, відсутність спілкування з іншими дітьми та вчителем може призвести до відчуття дитиною відчуження та незахищеності.</a:t>
                      </a:r>
                    </a:p>
                    <a:p>
                      <a:pPr marL="0" marR="0" lvl="0" indent="0" algn="l" rtl="0">
                        <a:spcBef>
                          <a:spcPts val="0"/>
                        </a:spcBef>
                        <a:spcAft>
                          <a:spcPts val="0"/>
                        </a:spcAft>
                        <a:buNone/>
                      </a:pPr>
                      <a:endParaRPr lang="uk-UA" sz="1200" b="0" noProof="0"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spcBef>
                          <a:spcPts val="0"/>
                        </a:spcBef>
                        <a:spcAft>
                          <a:spcPts val="0"/>
                        </a:spcAft>
                        <a:buNone/>
                      </a:pPr>
                      <a:r>
                        <a:rPr lang="uk-UA" sz="1200" b="0" dirty="0">
                          <a:solidFill>
                            <a:schemeClr val="tx1"/>
                          </a:solidFill>
                          <a:latin typeface="Times New Roman" pitchFamily="18" charset="0"/>
                          <a:cs typeface="Times New Roman" pitchFamily="18" charset="0"/>
                        </a:rPr>
                        <a:t>Отримують від учителів та інших спеціалістів інформацію про розвиток, навчання та успішність дитини</a:t>
                      </a:r>
                      <a:endParaRPr sz="1200" b="0" dirty="0">
                        <a:solidFill>
                          <a:schemeClr val="tx1"/>
                        </a:solidFill>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3"/>
                  </a:ext>
                </a:extLst>
              </a:tr>
              <a:tr h="388640">
                <a:tc>
                  <a:txBody>
                    <a:bodyPr/>
                    <a:lstStyle/>
                    <a:p>
                      <a:pPr marL="0" marR="0" lvl="0" indent="0" algn="l" rtl="0">
                        <a:spcBef>
                          <a:spcPts val="0"/>
                        </a:spcBef>
                        <a:spcAft>
                          <a:spcPts val="0"/>
                        </a:spcAft>
                        <a:buNone/>
                      </a:pPr>
                      <a:r>
                        <a:rPr lang="uk-UA" sz="1200" b="0" i="0" u="none" strike="noStrike" cap="none" noProof="0" dirty="0">
                          <a:solidFill>
                            <a:srgbClr val="000000"/>
                          </a:solidFill>
                          <a:effectLst/>
                          <a:latin typeface="Times New Roman" panose="02020603050405020304" pitchFamily="18" charset="0"/>
                          <a:ea typeface="Arial"/>
                          <a:cs typeface="Times New Roman" panose="02020603050405020304" pitchFamily="18" charset="0"/>
                          <a:sym typeface="Arial"/>
                        </a:rPr>
                        <a:t>Батьки можуть відчувати відповідальність за успіх дитини та переживати за її майбутнє. Це може призвести до погіршення психологічного стану батьків</a:t>
                      </a:r>
                      <a:endParaRPr lang="uk-UA" sz="1200" b="0" noProof="0"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uk-UA" sz="1200" b="0" dirty="0">
                          <a:solidFill>
                            <a:schemeClr val="tx1"/>
                          </a:solidFill>
                          <a:latin typeface="Times New Roman" pitchFamily="18" charset="0"/>
                          <a:cs typeface="Times New Roman" pitchFamily="18" charset="0"/>
                        </a:rPr>
                        <a:t>Отримують консультації та рекомендації</a:t>
                      </a:r>
                      <a:r>
                        <a:rPr lang="uk-UA" sz="1200" b="0" baseline="0" dirty="0">
                          <a:solidFill>
                            <a:schemeClr val="tx1"/>
                          </a:solidFill>
                          <a:latin typeface="Times New Roman" pitchFamily="18" charset="0"/>
                          <a:cs typeface="Times New Roman" pitchFamily="18" charset="0"/>
                        </a:rPr>
                        <a:t> від педагогів </a:t>
                      </a:r>
                      <a:r>
                        <a:rPr lang="uk-UA" sz="1200" b="0" dirty="0">
                          <a:solidFill>
                            <a:schemeClr val="tx1"/>
                          </a:solidFill>
                          <a:latin typeface="Times New Roman" pitchFamily="18" charset="0"/>
                          <a:cs typeface="Times New Roman" pitchFamily="18" charset="0"/>
                        </a:rPr>
                        <a:t>щодо організації робочого місця дитини, налагодження режиму дня, використання навчальних матеріалів, спеціальних засобів, тощо.</a:t>
                      </a:r>
                      <a:endParaRPr sz="1200" b="0" dirty="0">
                        <a:solidFill>
                          <a:schemeClr val="tx1"/>
                        </a:solidFill>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229507" y="174661"/>
            <a:ext cx="85206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1C4587"/>
              </a:buClr>
              <a:buSzPct val="97222"/>
              <a:buFont typeface="Century Schoolbook"/>
              <a:buNone/>
            </a:pPr>
            <a:r>
              <a:rPr lang="uk-UA" sz="2000" b="1" dirty="0">
                <a:solidFill>
                  <a:schemeClr val="accent2">
                    <a:lumMod val="50000"/>
                  </a:schemeClr>
                </a:solidFill>
                <a:latin typeface="Times New Roman" panose="02020603050405020304" pitchFamily="18" charset="0"/>
                <a:cs typeface="Times New Roman" panose="02020603050405020304" pitchFamily="18" charset="0"/>
              </a:rPr>
              <a:t>Пріоритетні  напрямки закладу освіти на майбутнє:</a:t>
            </a:r>
            <a:endParaRPr sz="2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16" name="Google Shape;216;p37"/>
          <p:cNvSpPr txBox="1">
            <a:spLocks noGrp="1"/>
          </p:cNvSpPr>
          <p:nvPr>
            <p:ph type="body" idx="1"/>
          </p:nvPr>
        </p:nvSpPr>
        <p:spPr>
          <a:xfrm>
            <a:off x="121297" y="669590"/>
            <a:ext cx="8920065" cy="4396932"/>
          </a:xfrm>
          <a:prstGeom prst="rect">
            <a:avLst/>
          </a:prstGeom>
          <a:noFill/>
          <a:ln>
            <a:noFill/>
          </a:ln>
        </p:spPr>
        <p:txBody>
          <a:bodyPr spcFirstLastPara="1" wrap="square" lIns="91425" tIns="91425" rIns="91425" bIns="91425" anchor="t" anchorCtr="0">
            <a:normAutofit lnSpcReduction="10000"/>
          </a:bodyPr>
          <a:lstStyle/>
          <a:p>
            <a:pPr marL="571500">
              <a:buFont typeface="Arial" panose="020B0604020202020204" pitchFamily="34" charset="0"/>
              <a:buChar char="•"/>
            </a:pPr>
            <a:r>
              <a:rPr lang="uk-UA" sz="1800" dirty="0"/>
              <a:t>Забезпечення сприятливого та безпечного освітнього середовища для всебічного розвитку особистості дитини в реаліях та викликах сьогодення;</a:t>
            </a:r>
          </a:p>
          <a:p>
            <a:pPr marL="571500" lvl="0" algn="l" rtl="0">
              <a:lnSpc>
                <a:spcPct val="115000"/>
              </a:lnSpc>
              <a:spcBef>
                <a:spcPts val="0"/>
              </a:spcBef>
              <a:spcAft>
                <a:spcPts val="0"/>
              </a:spcAft>
              <a:buSzPts val="1800"/>
              <a:buFont typeface="Arial" panose="020B0604020202020204" pitchFamily="34" charset="0"/>
              <a:buChar char="•"/>
            </a:pPr>
            <a:r>
              <a:rPr lang="uk-UA" sz="1800" dirty="0"/>
              <a:t>Посилення діяльності спрямованої на підтримку всіх учасників освітнього процесу  урахуванням їх індивідуальних особливостей, запитів, потреб для відновлення ментального та психоемоційного стану;</a:t>
            </a:r>
          </a:p>
          <a:p>
            <a:pPr marL="571500" lvl="0" algn="l" rtl="0">
              <a:lnSpc>
                <a:spcPct val="115000"/>
              </a:lnSpc>
              <a:spcBef>
                <a:spcPts val="0"/>
              </a:spcBef>
              <a:spcAft>
                <a:spcPts val="0"/>
              </a:spcAft>
              <a:buSzPts val="1800"/>
              <a:buFont typeface="Arial" panose="020B0604020202020204" pitchFamily="34" charset="0"/>
              <a:buChar char="•"/>
            </a:pPr>
            <a:r>
              <a:rPr lang="uk-UA" sz="1800" dirty="0"/>
              <a:t>Посилення національно-патріотичного та громадянського виховання дітей та учнівської молоді;</a:t>
            </a:r>
          </a:p>
          <a:p>
            <a:pPr marL="571500" lvl="0" algn="l" rtl="0">
              <a:lnSpc>
                <a:spcPct val="115000"/>
              </a:lnSpc>
              <a:spcBef>
                <a:spcPts val="0"/>
              </a:spcBef>
              <a:spcAft>
                <a:spcPts val="0"/>
              </a:spcAft>
              <a:buSzPts val="1800"/>
              <a:buFont typeface="Arial" panose="020B0604020202020204" pitchFamily="34" charset="0"/>
              <a:buChar char="•"/>
            </a:pPr>
            <a:r>
              <a:rPr lang="uk-UA" sz="1800" dirty="0"/>
              <a:t>Продовження просвіти з питань особистої безпеки та </a:t>
            </a:r>
            <a:r>
              <a:rPr lang="uk-UA" sz="1800" dirty="0" err="1"/>
              <a:t>домедичної</a:t>
            </a:r>
            <a:r>
              <a:rPr lang="uk-UA" sz="1800" dirty="0"/>
              <a:t> допомоги;</a:t>
            </a:r>
          </a:p>
          <a:p>
            <a:pPr marL="571500" lvl="0">
              <a:buFont typeface="Arial" panose="020B0604020202020204" pitchFamily="34" charset="0"/>
              <a:buChar char="•"/>
            </a:pPr>
            <a:r>
              <a:rPr lang="uk-UA" sz="1800" dirty="0"/>
              <a:t>Удосконалення цифрової компетентності, культури </a:t>
            </a:r>
            <a:r>
              <a:rPr lang="uk-UA" sz="1800" dirty="0" err="1"/>
              <a:t>кібербезпеки</a:t>
            </a:r>
            <a:r>
              <a:rPr lang="uk-UA" sz="1800" dirty="0"/>
              <a:t> суб’єктів освітнього процесу, їх адаптація в цифровому освітньому середовищі;</a:t>
            </a:r>
          </a:p>
          <a:p>
            <a:pPr marL="571500" lvl="0">
              <a:buFont typeface="Arial" panose="020B0604020202020204" pitchFamily="34" charset="0"/>
              <a:buChar char="•"/>
            </a:pPr>
            <a:r>
              <a:rPr lang="uk-UA" sz="1800" dirty="0"/>
              <a:t>Психолого-педагогічний і корекційно-розвивальний супровід  дітей з ООП в умовах різних форм навчання.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7" name="Google Shape;147;p4"/>
          <p:cNvSpPr txBox="1">
            <a:spLocks noGrp="1"/>
          </p:cNvSpPr>
          <p:nvPr>
            <p:ph type="body" idx="4294967295"/>
          </p:nvPr>
        </p:nvSpPr>
        <p:spPr>
          <a:xfrm>
            <a:off x="466531" y="1417638"/>
            <a:ext cx="8388220" cy="3041650"/>
          </a:xfrm>
          <a:prstGeom prst="rect">
            <a:avLst/>
          </a:prstGeom>
          <a:noFill/>
          <a:ln>
            <a:noFill/>
          </a:ln>
        </p:spPr>
        <p:txBody>
          <a:bodyPr spcFirstLastPara="1" wrap="square" lIns="91425" tIns="91425" rIns="91425" bIns="91425" anchor="t" anchorCtr="0">
            <a:normAutofit fontScale="92500" lnSpcReduction="10000"/>
          </a:bodyPr>
          <a:lstStyle/>
          <a:p>
            <a:pPr lvl="0"/>
            <a:r>
              <a:rPr lang="uk-UA" sz="1600" dirty="0"/>
              <a:t>1. Про виконання рішень попередньої педагогічної ради.</a:t>
            </a:r>
            <a:endParaRPr lang="ru-RU" sz="1600" dirty="0"/>
          </a:p>
          <a:p>
            <a:pPr algn="r"/>
            <a:r>
              <a:rPr lang="uk-UA" sz="1600" dirty="0"/>
              <a:t>Інформація директора Світлани ЄРГАЄВОЇ</a:t>
            </a:r>
            <a:endParaRPr lang="ru-RU" sz="1600" dirty="0"/>
          </a:p>
          <a:p>
            <a:pPr lvl="0"/>
            <a:r>
              <a:rPr lang="uk-UA" sz="1600" dirty="0"/>
              <a:t>2. Про пріоритети сучасного безпечного середовища та зміну форми навчання.</a:t>
            </a:r>
            <a:endParaRPr lang="ru-RU" sz="1600" dirty="0"/>
          </a:p>
          <a:p>
            <a:pPr algn="r"/>
            <a:r>
              <a:rPr lang="uk-UA" sz="1600" dirty="0"/>
              <a:t> Виступ директора Світлани ЄРГАЄВОЇ </a:t>
            </a:r>
            <a:endParaRPr lang="ru-RU" sz="1600" dirty="0"/>
          </a:p>
          <a:p>
            <a:pPr lvl="0"/>
            <a:r>
              <a:rPr lang="uk-UA" sz="1600" dirty="0"/>
              <a:t>3. Про окремі питання оцінювання результатів навчання (відповідно до Листа МОН №1/4895-25 від 14 березня 2025 року)</a:t>
            </a:r>
            <a:endParaRPr lang="ru-RU" sz="1600" dirty="0"/>
          </a:p>
          <a:p>
            <a:pPr algn="r"/>
            <a:r>
              <a:rPr lang="uk-UA" sz="1600" dirty="0"/>
              <a:t>Інформація ЗДНВР Людмили БОЙЧЕНКО</a:t>
            </a:r>
            <a:endParaRPr lang="ru-RU" sz="1600" dirty="0"/>
          </a:p>
          <a:p>
            <a:pPr lvl="0"/>
            <a:r>
              <a:rPr lang="uk-UA" sz="1600" dirty="0"/>
              <a:t>4. Про схвалення вибору підручників для здобувачів 8 класу повної загальної середньої освіти та педагогічних працівників на 2025/2026 н. р. </a:t>
            </a:r>
            <a:endParaRPr lang="ru-RU" sz="1600" dirty="0"/>
          </a:p>
          <a:p>
            <a:pPr algn="r"/>
            <a:r>
              <a:rPr lang="uk-UA" sz="1600" dirty="0"/>
              <a:t>Інформація ЗДНВР Людмили БОЙЧЕНКО</a:t>
            </a:r>
            <a:endParaRPr lang="ru-RU" sz="1600" dirty="0"/>
          </a:p>
          <a:p>
            <a:pPr marL="0" lvl="0" indent="457200" algn="ctr" rtl="0">
              <a:lnSpc>
                <a:spcPct val="115000"/>
              </a:lnSpc>
              <a:spcBef>
                <a:spcPts val="0"/>
              </a:spcBef>
              <a:spcAft>
                <a:spcPts val="1200"/>
              </a:spcAft>
              <a:buSzPct val="88452"/>
              <a:buNone/>
            </a:pPr>
            <a:endParaRPr lang="uk-UA" sz="1600" b="1" dirty="0">
              <a:solidFill>
                <a:srgbClr val="262626"/>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12850" y="790288"/>
            <a:ext cx="3629738" cy="338554"/>
          </a:xfrm>
          <a:prstGeom prst="rect">
            <a:avLst/>
          </a:prstGeom>
        </p:spPr>
        <p:txBody>
          <a:bodyPr wrap="square">
            <a:spAutoFit/>
          </a:bodyPr>
          <a:lstStyle/>
          <a:p>
            <a:pPr marL="457200" lvl="0" indent="-335280">
              <a:spcBef>
                <a:spcPts val="600"/>
              </a:spcBef>
              <a:buClr>
                <a:srgbClr val="FE8637"/>
              </a:buClr>
              <a:buSzPts val="1680"/>
              <a:buFont typeface="Noto Sans Symbols"/>
              <a:buChar char="🞆"/>
            </a:pPr>
            <a:r>
              <a:rPr lang="uk-UA" sz="1600" b="1" dirty="0">
                <a:latin typeface="Century Schoolbook"/>
                <a:sym typeface="Century Schoolbook"/>
              </a:rPr>
              <a:t>Порядок денний:</a:t>
            </a:r>
            <a:endParaRPr lang="ru-RU" sz="1600" dirty="0">
              <a:latin typeface="Century Schoolbook"/>
              <a:sym typeface="Century Schoolbook"/>
            </a:endParaRPr>
          </a:p>
        </p:txBody>
      </p:sp>
    </p:spTree>
    <p:extLst>
      <p:ext uri="{BB962C8B-B14F-4D97-AF65-F5344CB8AC3E}">
        <p14:creationId xmlns:p14="http://schemas.microsoft.com/office/powerpoint/2010/main" val="170867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5"/>
          <p:cNvSpPr txBox="1">
            <a:spLocks noGrp="1"/>
          </p:cNvSpPr>
          <p:nvPr>
            <p:ph type="title"/>
          </p:nvPr>
        </p:nvSpPr>
        <p:spPr>
          <a:xfrm>
            <a:off x="311700" y="268150"/>
            <a:ext cx="8520600" cy="749700"/>
          </a:xfrm>
          <a:prstGeom prst="rect">
            <a:avLst/>
          </a:prstGeom>
          <a:noFill/>
          <a:ln>
            <a:noFill/>
          </a:ln>
        </p:spPr>
        <p:txBody>
          <a:bodyPr spcFirstLastPara="1" wrap="square" lIns="91425" tIns="91425" rIns="91425" bIns="91425" anchor="t" anchorCtr="0">
            <a:noAutofit/>
          </a:bodyPr>
          <a:lstStyle/>
          <a:p>
            <a:pPr lvl="0" algn="ctr">
              <a:buClr>
                <a:srgbClr val="1C4587"/>
              </a:buClr>
              <a:buSzPts val="990"/>
            </a:pPr>
            <a:r>
              <a:rPr lang="uk-UA" sz="1800"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Працюємо, згуртовуємось, сіємо зерна знань в нових умовах!</a:t>
            </a:r>
            <a:endParaRPr sz="1800"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60" name="Google Shape;160;p5"/>
          <p:cNvSpPr txBox="1">
            <a:spLocks noGrp="1"/>
          </p:cNvSpPr>
          <p:nvPr>
            <p:ph type="body" idx="1"/>
          </p:nvPr>
        </p:nvSpPr>
        <p:spPr>
          <a:xfrm>
            <a:off x="397025" y="853175"/>
            <a:ext cx="8520600" cy="40953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rgbClr val="000000"/>
              </a:buClr>
              <a:buSzPts val="2000"/>
              <a:buChar char="●"/>
            </a:pPr>
            <a:endParaRPr lang="uk-UA" sz="1400" b="1" i="1" dirty="0">
              <a:solidFill>
                <a:srgbClr val="000000"/>
              </a:solidFill>
            </a:endParaRPr>
          </a:p>
          <a:p>
            <a:pPr marL="101600" lvl="0" indent="0" algn="ctr">
              <a:buClr>
                <a:srgbClr val="000000"/>
              </a:buClr>
              <a:buSzPts val="2000"/>
              <a:buNone/>
            </a:pPr>
            <a:r>
              <a:rPr lang="uk-UA" sz="1800" b="1" dirty="0">
                <a:solidFill>
                  <a:srgbClr val="1C4587"/>
                </a:solidFill>
                <a:latin typeface="Times New Roman" panose="02020603050405020304" pitchFamily="18" charset="0"/>
                <a:cs typeface="Times New Roman" panose="02020603050405020304" pitchFamily="18" charset="0"/>
              </a:rPr>
              <a:t>Виклики, які постали перед закладом освіти:</a:t>
            </a:r>
            <a:endParaRPr lang="uk-UA" sz="1800" b="1" i="1" dirty="0">
              <a:solidFill>
                <a:srgbClr val="000000"/>
              </a:solidFill>
              <a:latin typeface="Times New Roman" panose="02020603050405020304" pitchFamily="18" charset="0"/>
              <a:cs typeface="Times New Roman" panose="02020603050405020304" pitchFamily="18" charset="0"/>
            </a:endParaRPr>
          </a:p>
          <a:p>
            <a:pPr marL="457200" lvl="0" indent="-355600" algn="l" rtl="0">
              <a:lnSpc>
                <a:spcPct val="115000"/>
              </a:lnSpc>
              <a:spcBef>
                <a:spcPts val="0"/>
              </a:spcBef>
              <a:spcAft>
                <a:spcPts val="0"/>
              </a:spcAft>
              <a:buClr>
                <a:srgbClr val="000000"/>
              </a:buClr>
              <a:buSzPts val="2000"/>
              <a:buChar char="●"/>
            </a:pPr>
            <a:r>
              <a:rPr lang="uk-UA" sz="1600" b="1" i="1" dirty="0">
                <a:solidFill>
                  <a:srgbClr val="000000"/>
                </a:solidFill>
                <a:latin typeface="Times New Roman" panose="02020603050405020304" pitchFamily="18" charset="0"/>
                <a:cs typeface="Times New Roman" panose="02020603050405020304" pitchFamily="18" charset="0"/>
              </a:rPr>
              <a:t>Дистанційне навчання;</a:t>
            </a:r>
          </a:p>
          <a:p>
            <a:pPr marL="457200" lvl="0" indent="-355600" algn="l" rtl="0">
              <a:lnSpc>
                <a:spcPct val="115000"/>
              </a:lnSpc>
              <a:spcBef>
                <a:spcPts val="0"/>
              </a:spcBef>
              <a:spcAft>
                <a:spcPts val="0"/>
              </a:spcAft>
              <a:buClr>
                <a:srgbClr val="000000"/>
              </a:buClr>
              <a:buSzPts val="2000"/>
              <a:buChar char="●"/>
            </a:pPr>
            <a:r>
              <a:rPr lang="uk-UA" sz="1600" b="1" i="1" dirty="0">
                <a:solidFill>
                  <a:srgbClr val="000000"/>
                </a:solidFill>
                <a:latin typeface="Times New Roman" panose="02020603050405020304" pitchFamily="18" charset="0"/>
                <a:cs typeface="Times New Roman" panose="02020603050405020304" pitchFamily="18" charset="0"/>
              </a:rPr>
              <a:t>Постійна небезпека (повітряні тривоги);</a:t>
            </a:r>
          </a:p>
          <a:p>
            <a:pPr marL="457200" lvl="0" indent="-355600" algn="l" rtl="0">
              <a:lnSpc>
                <a:spcPct val="115000"/>
              </a:lnSpc>
              <a:spcBef>
                <a:spcPts val="0"/>
              </a:spcBef>
              <a:spcAft>
                <a:spcPts val="0"/>
              </a:spcAft>
              <a:buClr>
                <a:srgbClr val="000000"/>
              </a:buClr>
              <a:buSzPts val="2000"/>
              <a:buChar char="●"/>
            </a:pPr>
            <a:r>
              <a:rPr lang="uk-UA" sz="1600" b="1" i="1" dirty="0">
                <a:solidFill>
                  <a:srgbClr val="000000"/>
                </a:solidFill>
                <a:latin typeface="Times New Roman" panose="02020603050405020304" pitchFamily="18" charset="0"/>
                <a:cs typeface="Times New Roman" panose="02020603050405020304" pitchFamily="18" charset="0"/>
              </a:rPr>
              <a:t>Нестабільність умов навчання та психоемоційний стан педагогів та</a:t>
            </a:r>
          </a:p>
          <a:p>
            <a:pPr marL="101600" lvl="0" indent="0" algn="l" rtl="0">
              <a:lnSpc>
                <a:spcPct val="115000"/>
              </a:lnSpc>
              <a:spcBef>
                <a:spcPts val="0"/>
              </a:spcBef>
              <a:spcAft>
                <a:spcPts val="0"/>
              </a:spcAft>
              <a:buClr>
                <a:srgbClr val="000000"/>
              </a:buClr>
              <a:buSzPts val="2000"/>
              <a:buNone/>
            </a:pPr>
            <a:r>
              <a:rPr lang="uk-UA" sz="1600" b="1" i="1" dirty="0">
                <a:solidFill>
                  <a:srgbClr val="000000"/>
                </a:solidFill>
                <a:latin typeface="Times New Roman" panose="02020603050405020304" pitchFamily="18" charset="0"/>
                <a:cs typeface="Times New Roman" panose="02020603050405020304" pitchFamily="18" charset="0"/>
              </a:rPr>
              <a:t>учнівства;</a:t>
            </a:r>
          </a:p>
          <a:p>
            <a:pPr marL="457200" lvl="0" indent="-355600" algn="l" rtl="0">
              <a:lnSpc>
                <a:spcPct val="115000"/>
              </a:lnSpc>
              <a:spcBef>
                <a:spcPts val="0"/>
              </a:spcBef>
              <a:spcAft>
                <a:spcPts val="0"/>
              </a:spcAft>
              <a:buClr>
                <a:srgbClr val="000000"/>
              </a:buClr>
              <a:buSzPts val="2000"/>
              <a:buChar char="●"/>
            </a:pPr>
            <a:r>
              <a:rPr lang="uk-UA" sz="1600" b="1" i="1" dirty="0">
                <a:solidFill>
                  <a:srgbClr val="000000"/>
                </a:solidFill>
                <a:latin typeface="Times New Roman" panose="02020603050405020304" pitchFamily="18" charset="0"/>
                <a:cs typeface="Times New Roman" panose="02020603050405020304" pitchFamily="18" charset="0"/>
              </a:rPr>
              <a:t> Перебої або відсутність інтернет зв'язку та електропостачання;</a:t>
            </a:r>
          </a:p>
          <a:p>
            <a:pPr marL="457200" lvl="0" indent="-355600" algn="l" rtl="0">
              <a:lnSpc>
                <a:spcPct val="115000"/>
              </a:lnSpc>
              <a:spcBef>
                <a:spcPts val="0"/>
              </a:spcBef>
              <a:spcAft>
                <a:spcPts val="0"/>
              </a:spcAft>
              <a:buClr>
                <a:srgbClr val="000000"/>
              </a:buClr>
              <a:buSzPts val="2000"/>
              <a:buChar char="●"/>
            </a:pPr>
            <a:r>
              <a:rPr lang="uk-UA" sz="1600" b="1" i="1" dirty="0">
                <a:solidFill>
                  <a:srgbClr val="000000"/>
                </a:solidFill>
                <a:latin typeface="Times New Roman" panose="02020603050405020304" pitchFamily="18" charset="0"/>
                <a:cs typeface="Times New Roman" panose="02020603050405020304" pitchFamily="18" charset="0"/>
              </a:rPr>
              <a:t>Вимушене внутрішнє та зовнішнє переміщення учасників освітнього процесу;</a:t>
            </a:r>
          </a:p>
          <a:p>
            <a:pPr marL="457200" lvl="0" indent="-355600" algn="l" rtl="0">
              <a:lnSpc>
                <a:spcPct val="115000"/>
              </a:lnSpc>
              <a:spcBef>
                <a:spcPts val="0"/>
              </a:spcBef>
              <a:spcAft>
                <a:spcPts val="0"/>
              </a:spcAft>
              <a:buClr>
                <a:srgbClr val="000000"/>
              </a:buClr>
              <a:buSzPts val="2000"/>
              <a:buChar char="●"/>
            </a:pPr>
            <a:r>
              <a:rPr lang="uk-UA" sz="1600" b="1" i="1" dirty="0">
                <a:solidFill>
                  <a:srgbClr val="000000"/>
                </a:solidFill>
                <a:latin typeface="Times New Roman" panose="02020603050405020304" pitchFamily="18" charset="0"/>
                <a:cs typeface="Times New Roman" panose="02020603050405020304" pitchFamily="18" charset="0"/>
              </a:rPr>
              <a:t>Подвійне навчання здобувачів освіти;</a:t>
            </a:r>
          </a:p>
          <a:p>
            <a:pPr lvl="0" indent="-355600">
              <a:buClr>
                <a:srgbClr val="000000"/>
              </a:buClr>
              <a:buSzPts val="2000"/>
            </a:pPr>
            <a:r>
              <a:rPr lang="uk-UA" sz="1600" b="1" i="1" dirty="0">
                <a:solidFill>
                  <a:srgbClr val="000000"/>
                </a:solidFill>
                <a:latin typeface="Times New Roman" panose="02020603050405020304" pitchFamily="18" charset="0"/>
                <a:cs typeface="Times New Roman" panose="02020603050405020304" pitchFamily="18" charset="0"/>
              </a:rPr>
              <a:t>Недосконалий рівень володіння потрібними цифровими </a:t>
            </a:r>
            <a:r>
              <a:rPr lang="uk-UA" sz="1600" b="1" i="1" dirty="0" err="1">
                <a:solidFill>
                  <a:srgbClr val="000000"/>
                </a:solidFill>
                <a:latin typeface="Times New Roman" panose="02020603050405020304" pitchFamily="18" charset="0"/>
                <a:cs typeface="Times New Roman" panose="02020603050405020304" pitchFamily="18" charset="0"/>
              </a:rPr>
              <a:t>компетенностями</a:t>
            </a:r>
            <a:r>
              <a:rPr lang="uk-UA" sz="1600" b="1" i="1" dirty="0">
                <a:solidFill>
                  <a:srgbClr val="000000"/>
                </a:solidFill>
                <a:latin typeface="Times New Roman" panose="02020603050405020304" pitchFamily="18" charset="0"/>
                <a:cs typeface="Times New Roman" panose="02020603050405020304" pitchFamily="18" charset="0"/>
              </a:rPr>
              <a:t>, зокрема учнями та батьками;</a:t>
            </a:r>
          </a:p>
          <a:p>
            <a:pPr lvl="0" indent="-355600">
              <a:buClr>
                <a:srgbClr val="000000"/>
              </a:buClr>
              <a:buSzPts val="2000"/>
            </a:pPr>
            <a:r>
              <a:rPr lang="uk-UA" sz="1600" b="1" i="1" dirty="0">
                <a:solidFill>
                  <a:srgbClr val="000000"/>
                </a:solidFill>
                <a:latin typeface="Times New Roman" panose="02020603050405020304" pitchFamily="18" charset="0"/>
                <a:cs typeface="Times New Roman" panose="02020603050405020304" pitchFamily="18" charset="0"/>
              </a:rPr>
              <a:t> Зниження інтересу та мотивації до навчання здобувачів освіти;</a:t>
            </a:r>
          </a:p>
          <a:p>
            <a:pPr marL="457200" lvl="0" indent="-355600" algn="l" rtl="0">
              <a:lnSpc>
                <a:spcPct val="115000"/>
              </a:lnSpc>
              <a:spcBef>
                <a:spcPts val="0"/>
              </a:spcBef>
              <a:spcAft>
                <a:spcPts val="0"/>
              </a:spcAft>
              <a:buClr>
                <a:srgbClr val="000000"/>
              </a:buClr>
              <a:buSzPts val="2000"/>
              <a:buChar char="●"/>
            </a:pPr>
            <a:r>
              <a:rPr lang="uk-UA" sz="1600" b="1" i="1" dirty="0">
                <a:solidFill>
                  <a:srgbClr val="000000"/>
                </a:solidFill>
                <a:latin typeface="Times New Roman" panose="02020603050405020304" pitchFamily="18" charset="0"/>
                <a:cs typeface="Times New Roman" panose="02020603050405020304" pitchFamily="18" charset="0"/>
              </a:rPr>
              <a:t>Зниження якості освіти.</a:t>
            </a:r>
          </a:p>
          <a:p>
            <a:pPr marL="457200" lvl="0" indent="-355600" algn="l" rtl="0">
              <a:lnSpc>
                <a:spcPct val="115000"/>
              </a:lnSpc>
              <a:spcBef>
                <a:spcPts val="0"/>
              </a:spcBef>
              <a:spcAft>
                <a:spcPts val="0"/>
              </a:spcAft>
              <a:buClr>
                <a:srgbClr val="000000"/>
              </a:buClr>
              <a:buSzPts val="2000"/>
              <a:buChar char="●"/>
            </a:pPr>
            <a:endParaRPr lang="uk-UA" sz="1600" b="1" i="1" dirty="0">
              <a:solidFill>
                <a:srgbClr val="000000"/>
              </a:solidFill>
            </a:endParaRPr>
          </a:p>
          <a:p>
            <a:pPr marL="457200" lvl="0" indent="-355600" algn="l" rtl="0">
              <a:lnSpc>
                <a:spcPct val="115000"/>
              </a:lnSpc>
              <a:spcBef>
                <a:spcPts val="0"/>
              </a:spcBef>
              <a:spcAft>
                <a:spcPts val="0"/>
              </a:spcAft>
              <a:buClr>
                <a:srgbClr val="000000"/>
              </a:buClr>
              <a:buSzPts val="2000"/>
              <a:buChar char="●"/>
            </a:pPr>
            <a:endParaRPr lang="uk-UA" sz="1400" b="1" i="1" dirty="0">
              <a:solidFill>
                <a:srgbClr val="000000"/>
              </a:solidFill>
            </a:endParaRPr>
          </a:p>
          <a:p>
            <a:pPr marL="457200" lvl="0" indent="-355600" algn="l" rtl="0">
              <a:lnSpc>
                <a:spcPct val="115000"/>
              </a:lnSpc>
              <a:spcBef>
                <a:spcPts val="0"/>
              </a:spcBef>
              <a:spcAft>
                <a:spcPts val="0"/>
              </a:spcAft>
              <a:buClr>
                <a:srgbClr val="000000"/>
              </a:buClr>
              <a:buSzPts val="2000"/>
              <a:buChar char="●"/>
            </a:pPr>
            <a:endParaRPr lang="uk-UA" sz="1400" b="1" i="1" dirty="0">
              <a:solidFill>
                <a:srgbClr val="000000"/>
              </a:solidFill>
            </a:endParaRPr>
          </a:p>
        </p:txBody>
      </p:sp>
      <p:pic>
        <p:nvPicPr>
          <p:cNvPr id="161" name="Google Shape;161;p5"/>
          <p:cNvPicPr preferRelativeResize="0"/>
          <p:nvPr/>
        </p:nvPicPr>
        <p:blipFill rotWithShape="1">
          <a:blip r:embed="rId4">
            <a:alphaModFix/>
          </a:blip>
          <a:srcRect/>
          <a:stretch/>
        </p:blipFill>
        <p:spPr>
          <a:xfrm>
            <a:off x="7763070" y="686982"/>
            <a:ext cx="1184988" cy="1392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5"/>
          <p:cNvSpPr txBox="1">
            <a:spLocks noGrp="1"/>
          </p:cNvSpPr>
          <p:nvPr>
            <p:ph type="title"/>
          </p:nvPr>
        </p:nvSpPr>
        <p:spPr>
          <a:xfrm>
            <a:off x="311700" y="268150"/>
            <a:ext cx="8520600" cy="749700"/>
          </a:xfrm>
          <a:prstGeom prst="rect">
            <a:avLst/>
          </a:prstGeom>
          <a:noFill/>
          <a:ln>
            <a:noFill/>
          </a:ln>
        </p:spPr>
        <p:txBody>
          <a:bodyPr spcFirstLastPara="1" wrap="square" lIns="91425" tIns="91425" rIns="91425" bIns="91425" anchor="t" anchorCtr="0">
            <a:noAutofit/>
          </a:bodyPr>
          <a:lstStyle/>
          <a:p>
            <a:pPr lvl="0" algn="ctr">
              <a:buClr>
                <a:srgbClr val="1C4587"/>
              </a:buClr>
              <a:buSzPts val="990"/>
            </a:pPr>
            <a:r>
              <a:rPr lang="uk-UA" sz="1800" b="1" i="1" dirty="0">
                <a:solidFill>
                  <a:schemeClr val="accent2">
                    <a:lumMod val="50000"/>
                  </a:schemeClr>
                </a:solidFill>
                <a:latin typeface="Times New Roman" panose="02020603050405020304" pitchFamily="18" charset="0"/>
                <a:cs typeface="Times New Roman" panose="02020603050405020304" pitchFamily="18" charset="0"/>
              </a:rPr>
              <a:t>Завдання щодо подолання  викликів в умовах війни</a:t>
            </a:r>
            <a:endParaRPr sz="1800"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60" name="Google Shape;160;p5"/>
          <p:cNvSpPr txBox="1">
            <a:spLocks noGrp="1"/>
          </p:cNvSpPr>
          <p:nvPr>
            <p:ph type="body" idx="1"/>
          </p:nvPr>
        </p:nvSpPr>
        <p:spPr>
          <a:xfrm>
            <a:off x="397025" y="853175"/>
            <a:ext cx="8520600" cy="4095300"/>
          </a:xfrm>
          <a:prstGeom prst="rect">
            <a:avLst/>
          </a:prstGeom>
          <a:noFill/>
          <a:ln>
            <a:noFill/>
          </a:ln>
        </p:spPr>
        <p:txBody>
          <a:bodyPr spcFirstLastPara="1" wrap="square" lIns="91425" tIns="91425" rIns="91425" bIns="91425" anchor="t" anchorCtr="0">
            <a:normAutofit lnSpcReduction="10000"/>
          </a:bodyPr>
          <a:lstStyle/>
          <a:p>
            <a:pPr marL="457200" lvl="0" indent="-355600" algn="l" rtl="0">
              <a:lnSpc>
                <a:spcPct val="115000"/>
              </a:lnSpc>
              <a:spcBef>
                <a:spcPts val="0"/>
              </a:spcBef>
              <a:spcAft>
                <a:spcPts val="0"/>
              </a:spcAft>
              <a:buClr>
                <a:srgbClr val="000000"/>
              </a:buClr>
              <a:buSzPts val="2000"/>
              <a:buChar char="●"/>
            </a:pPr>
            <a:endParaRPr lang="uk-UA" sz="1400" b="1" i="1" dirty="0">
              <a:solidFill>
                <a:srgbClr val="000000"/>
              </a:solidFill>
            </a:endParaRPr>
          </a:p>
          <a:p>
            <a:pPr marL="457200" lvl="0" indent="-355600" algn="l" rtl="0">
              <a:lnSpc>
                <a:spcPct val="115000"/>
              </a:lnSpc>
              <a:spcBef>
                <a:spcPts val="0"/>
              </a:spcBef>
              <a:spcAft>
                <a:spcPts val="0"/>
              </a:spcAft>
              <a:buClr>
                <a:srgbClr val="000000"/>
              </a:buClr>
              <a:buSzPts val="2000"/>
              <a:buChar char="●"/>
            </a:pPr>
            <a:r>
              <a:rPr lang="uk-UA" sz="1500" b="1" dirty="0">
                <a:solidFill>
                  <a:srgbClr val="000000"/>
                </a:solidFill>
                <a:latin typeface="Times New Roman" panose="02020603050405020304" pitchFamily="18" charset="0"/>
                <a:cs typeface="Times New Roman" panose="02020603050405020304" pitchFamily="18" charset="0"/>
              </a:rPr>
              <a:t>Забезпечення безпечних умов для всіх учасників освітнього процесу як пріоритетне завдання функціонування закладу;</a:t>
            </a:r>
          </a:p>
          <a:p>
            <a:pPr marL="457200" lvl="0" indent="-355600" algn="l" rtl="0">
              <a:lnSpc>
                <a:spcPct val="115000"/>
              </a:lnSpc>
              <a:spcBef>
                <a:spcPts val="0"/>
              </a:spcBef>
              <a:spcAft>
                <a:spcPts val="0"/>
              </a:spcAft>
              <a:buClr>
                <a:srgbClr val="000000"/>
              </a:buClr>
              <a:buSzPts val="2000"/>
              <a:buChar char="●"/>
            </a:pPr>
            <a:r>
              <a:rPr lang="uk-UA" sz="1500" b="1" dirty="0">
                <a:solidFill>
                  <a:srgbClr val="000000"/>
                </a:solidFill>
                <a:latin typeface="Times New Roman" panose="02020603050405020304" pitchFamily="18" charset="0"/>
                <a:cs typeface="Times New Roman" panose="02020603050405020304" pitchFamily="18" charset="0"/>
              </a:rPr>
              <a:t>Обрання найбільш оптимального формату освітнього процесу;</a:t>
            </a:r>
          </a:p>
          <a:p>
            <a:pPr marL="457200" lvl="0" indent="-355600" algn="l" rtl="0">
              <a:lnSpc>
                <a:spcPct val="115000"/>
              </a:lnSpc>
              <a:spcBef>
                <a:spcPts val="0"/>
              </a:spcBef>
              <a:spcAft>
                <a:spcPts val="0"/>
              </a:spcAft>
              <a:buClr>
                <a:srgbClr val="000000"/>
              </a:buClr>
              <a:buSzPts val="2000"/>
              <a:buChar char="●"/>
            </a:pPr>
            <a:r>
              <a:rPr lang="uk-UA" sz="1500" b="1" dirty="0">
                <a:solidFill>
                  <a:srgbClr val="000000"/>
                </a:solidFill>
                <a:latin typeface="Times New Roman" panose="02020603050405020304" pitchFamily="18" charset="0"/>
                <a:cs typeface="Times New Roman" panose="02020603050405020304" pitchFamily="18" charset="0"/>
              </a:rPr>
              <a:t>Переосмислення традиційний підходів  до діяльності закладу освіти;</a:t>
            </a:r>
          </a:p>
          <a:p>
            <a:pPr marL="457200" lvl="0" indent="-355600" algn="l" rtl="0">
              <a:lnSpc>
                <a:spcPct val="115000"/>
              </a:lnSpc>
              <a:spcBef>
                <a:spcPts val="0"/>
              </a:spcBef>
              <a:spcAft>
                <a:spcPts val="0"/>
              </a:spcAft>
              <a:buClr>
                <a:srgbClr val="000000"/>
              </a:buClr>
              <a:buSzPts val="2000"/>
              <a:buChar char="●"/>
            </a:pPr>
            <a:r>
              <a:rPr lang="uk-UA" sz="1500" b="1" dirty="0">
                <a:solidFill>
                  <a:srgbClr val="000000"/>
                </a:solidFill>
                <a:latin typeface="Times New Roman" panose="02020603050405020304" pitchFamily="18" charset="0"/>
                <a:cs typeface="Times New Roman" panose="02020603050405020304" pitchFamily="18" charset="0"/>
              </a:rPr>
              <a:t>Використання повною мірою можливостей змішаного навчання: шкільний сайт, хмарні сервіси, освітні платформи, мобільні спільноти, електронна пошта, педагогічний патронаж тощо.</a:t>
            </a:r>
          </a:p>
          <a:p>
            <a:pPr marL="457200" lvl="0" indent="-355600" algn="l" rtl="0">
              <a:lnSpc>
                <a:spcPct val="115000"/>
              </a:lnSpc>
              <a:spcBef>
                <a:spcPts val="0"/>
              </a:spcBef>
              <a:spcAft>
                <a:spcPts val="0"/>
              </a:spcAft>
              <a:buClr>
                <a:srgbClr val="000000"/>
              </a:buClr>
              <a:buSzPts val="2000"/>
              <a:buChar char="●"/>
            </a:pPr>
            <a:r>
              <a:rPr lang="uk-UA" sz="1500" b="1" dirty="0">
                <a:solidFill>
                  <a:srgbClr val="000000"/>
                </a:solidFill>
                <a:latin typeface="Times New Roman" panose="02020603050405020304" pitchFamily="18" charset="0"/>
                <a:cs typeface="Times New Roman" panose="02020603050405020304" pitchFamily="18" charset="0"/>
              </a:rPr>
              <a:t>Посилення заходів особистої  безпеки учасників освітнього процесу;</a:t>
            </a:r>
          </a:p>
          <a:p>
            <a:pPr marL="457200" lvl="0" indent="-355600" algn="l" rtl="0">
              <a:lnSpc>
                <a:spcPct val="115000"/>
              </a:lnSpc>
              <a:spcBef>
                <a:spcPts val="0"/>
              </a:spcBef>
              <a:spcAft>
                <a:spcPts val="0"/>
              </a:spcAft>
              <a:buClr>
                <a:srgbClr val="000000"/>
              </a:buClr>
              <a:buSzPts val="2000"/>
              <a:buChar char="●"/>
            </a:pPr>
            <a:r>
              <a:rPr lang="uk-UA" sz="1500" b="1" dirty="0">
                <a:solidFill>
                  <a:srgbClr val="000000"/>
                </a:solidFill>
                <a:latin typeface="Times New Roman" panose="02020603050405020304" pitchFamily="18" charset="0"/>
                <a:cs typeface="Times New Roman" panose="02020603050405020304" pitchFamily="18" charset="0"/>
              </a:rPr>
              <a:t>Психологічна та емоційна підтримка;</a:t>
            </a:r>
          </a:p>
          <a:p>
            <a:pPr marL="457200" lvl="0" indent="-355600" algn="l" rtl="0">
              <a:lnSpc>
                <a:spcPct val="115000"/>
              </a:lnSpc>
              <a:spcBef>
                <a:spcPts val="0"/>
              </a:spcBef>
              <a:spcAft>
                <a:spcPts val="0"/>
              </a:spcAft>
              <a:buClr>
                <a:srgbClr val="000000"/>
              </a:buClr>
              <a:buSzPts val="2000"/>
              <a:buChar char="●"/>
            </a:pPr>
            <a:r>
              <a:rPr lang="uk-UA" sz="1500" b="1" dirty="0">
                <a:solidFill>
                  <a:srgbClr val="000000"/>
                </a:solidFill>
                <a:latin typeface="Times New Roman" panose="02020603050405020304" pitchFamily="18" charset="0"/>
                <a:cs typeface="Times New Roman" panose="02020603050405020304" pitchFamily="18" charset="0"/>
              </a:rPr>
              <a:t>Розвиток та удосконалення цифрової компетентності всіх  учасників освітнього процесу ;</a:t>
            </a:r>
          </a:p>
          <a:p>
            <a:pPr marL="457200" lvl="0" indent="-355600" algn="l" rtl="0">
              <a:lnSpc>
                <a:spcPct val="115000"/>
              </a:lnSpc>
              <a:spcBef>
                <a:spcPts val="0"/>
              </a:spcBef>
              <a:spcAft>
                <a:spcPts val="0"/>
              </a:spcAft>
              <a:buClr>
                <a:srgbClr val="000000"/>
              </a:buClr>
              <a:buSzPts val="2000"/>
              <a:buChar char="●"/>
            </a:pPr>
            <a:r>
              <a:rPr lang="uk-UA" sz="1500" b="1" dirty="0">
                <a:solidFill>
                  <a:srgbClr val="000000"/>
                </a:solidFill>
                <a:latin typeface="Times New Roman" panose="02020603050405020304" pitchFamily="18" charset="0"/>
                <a:cs typeface="Times New Roman" panose="02020603050405020304" pitchFamily="18" charset="0"/>
              </a:rPr>
              <a:t>Налагодження чіткої комунікації та зворотного зв'язку: вчителі-діти-батьки;</a:t>
            </a:r>
          </a:p>
          <a:p>
            <a:pPr marL="457200" lvl="0" indent="-355600" algn="l" rtl="0">
              <a:lnSpc>
                <a:spcPct val="115000"/>
              </a:lnSpc>
              <a:spcBef>
                <a:spcPts val="0"/>
              </a:spcBef>
              <a:spcAft>
                <a:spcPts val="0"/>
              </a:spcAft>
              <a:buClr>
                <a:srgbClr val="000000"/>
              </a:buClr>
              <a:buSzPts val="2000"/>
              <a:buChar char="●"/>
            </a:pPr>
            <a:r>
              <a:rPr lang="uk-UA" sz="1500" b="1" dirty="0">
                <a:solidFill>
                  <a:srgbClr val="000000"/>
                </a:solidFill>
                <a:latin typeface="Times New Roman" panose="02020603050405020304" pitchFamily="18" charset="0"/>
                <a:cs typeface="Times New Roman" panose="02020603050405020304" pitchFamily="18" charset="0"/>
              </a:rPr>
              <a:t>Розроблення рекомендацій та доступних роз'яснень для здобувачів освіти та батьків;</a:t>
            </a:r>
          </a:p>
          <a:p>
            <a:pPr lvl="0" indent="-355600">
              <a:buClr>
                <a:srgbClr val="000000"/>
              </a:buClr>
              <a:buSzPts val="2000"/>
            </a:pPr>
            <a:r>
              <a:rPr lang="uk-UA" sz="1500" b="1" dirty="0">
                <a:solidFill>
                  <a:schemeClr val="tx1"/>
                </a:solidFill>
                <a:latin typeface="Times New Roman" panose="02020603050405020304" pitchFamily="18" charset="0"/>
                <a:cs typeface="Times New Roman" panose="02020603050405020304" pitchFamily="18" charset="0"/>
              </a:rPr>
              <a:t>Мотивація здобувачів освіти  до освітньої діяльності різними засобами дистанційного навчання;</a:t>
            </a:r>
          </a:p>
          <a:p>
            <a:pPr indent="-355600">
              <a:buClr>
                <a:srgbClr val="000000"/>
              </a:buClr>
              <a:buSzPts val="2000"/>
            </a:pPr>
            <a:r>
              <a:rPr lang="uk-UA" sz="1500" b="1" dirty="0">
                <a:solidFill>
                  <a:schemeClr val="tx1"/>
                </a:solidFill>
                <a:latin typeface="Times New Roman" panose="02020603050405020304" pitchFamily="18" charset="0"/>
                <a:cs typeface="Times New Roman" panose="02020603050405020304" pitchFamily="18" charset="0"/>
              </a:rPr>
              <a:t>Підвищення ефективності та якості освіти за допомогою цифрових ресурсів. </a:t>
            </a:r>
            <a:endParaRPr lang="ru-RU" sz="1500" b="1" dirty="0">
              <a:solidFill>
                <a:schemeClr val="tx1"/>
              </a:solidFill>
              <a:latin typeface="Times New Roman" panose="02020603050405020304" pitchFamily="18" charset="0"/>
              <a:cs typeface="Times New Roman" panose="02020603050405020304" pitchFamily="18" charset="0"/>
            </a:endParaRPr>
          </a:p>
          <a:p>
            <a:pPr lvl="0" indent="-355600">
              <a:buClr>
                <a:srgbClr val="000000"/>
              </a:buClr>
              <a:buSzPts val="2000"/>
            </a:pPr>
            <a:endParaRPr lang="uk-UA" sz="1200" b="1" dirty="0">
              <a:solidFill>
                <a:srgbClr val="008A00"/>
              </a:solidFill>
            </a:endParaRPr>
          </a:p>
          <a:p>
            <a:pPr lvl="0" indent="-355600">
              <a:buClr>
                <a:srgbClr val="000000"/>
              </a:buClr>
              <a:buSzPts val="2000"/>
            </a:pPr>
            <a:endParaRPr lang="uk-UA" sz="1200" b="1" dirty="0">
              <a:solidFill>
                <a:srgbClr val="008A00"/>
              </a:solidFill>
            </a:endParaRPr>
          </a:p>
          <a:p>
            <a:pPr lvl="0" indent="-355600">
              <a:buClr>
                <a:srgbClr val="000000"/>
              </a:buClr>
              <a:buSzPts val="2000"/>
            </a:pPr>
            <a:endParaRPr lang="uk-UA" sz="1200" b="1" dirty="0">
              <a:solidFill>
                <a:srgbClr val="008A00"/>
              </a:solidFill>
            </a:endParaRPr>
          </a:p>
          <a:p>
            <a:pPr lvl="0" indent="-355600">
              <a:buClr>
                <a:srgbClr val="000000"/>
              </a:buClr>
              <a:buSzPts val="2000"/>
            </a:pPr>
            <a:endParaRPr lang="uk-UA" sz="1200" b="1" dirty="0">
              <a:solidFill>
                <a:srgbClr val="008A00"/>
              </a:solidFill>
            </a:endParaRPr>
          </a:p>
          <a:p>
            <a:pPr lvl="0" indent="-355600">
              <a:buClr>
                <a:srgbClr val="000000"/>
              </a:buClr>
              <a:buSzPts val="2000"/>
            </a:pPr>
            <a:endParaRPr lang="uk-UA" sz="1200" b="1" i="1" dirty="0">
              <a:solidFill>
                <a:srgbClr val="008A00"/>
              </a:solidFill>
            </a:endParaRPr>
          </a:p>
          <a:p>
            <a:pPr marL="457200" lvl="0" indent="-355600" algn="l" rtl="0">
              <a:lnSpc>
                <a:spcPct val="115000"/>
              </a:lnSpc>
              <a:spcBef>
                <a:spcPts val="0"/>
              </a:spcBef>
              <a:spcAft>
                <a:spcPts val="0"/>
              </a:spcAft>
              <a:buClr>
                <a:srgbClr val="000000"/>
              </a:buClr>
              <a:buSzPts val="2000"/>
              <a:buChar char="●"/>
            </a:pPr>
            <a:endParaRPr lang="uk-UA" sz="1400" b="1" i="1" dirty="0">
              <a:solidFill>
                <a:srgbClr val="000000"/>
              </a:solidFill>
            </a:endParaRPr>
          </a:p>
        </p:txBody>
      </p:sp>
    </p:spTree>
    <p:extLst>
      <p:ext uri="{BB962C8B-B14F-4D97-AF65-F5344CB8AC3E}">
        <p14:creationId xmlns:p14="http://schemas.microsoft.com/office/powerpoint/2010/main" val="287597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5"/>
          <p:cNvSpPr txBox="1">
            <a:spLocks noGrp="1"/>
          </p:cNvSpPr>
          <p:nvPr>
            <p:ph type="title"/>
          </p:nvPr>
        </p:nvSpPr>
        <p:spPr>
          <a:xfrm>
            <a:off x="311700" y="268150"/>
            <a:ext cx="8520600" cy="749700"/>
          </a:xfrm>
          <a:prstGeom prst="rect">
            <a:avLst/>
          </a:prstGeom>
          <a:noFill/>
          <a:ln>
            <a:noFill/>
          </a:ln>
        </p:spPr>
        <p:txBody>
          <a:bodyPr spcFirstLastPara="1" wrap="square" lIns="91425" tIns="91425" rIns="91425" bIns="91425" anchor="t" anchorCtr="0">
            <a:noAutofit/>
          </a:bodyPr>
          <a:lstStyle/>
          <a:p>
            <a:pPr lvl="0" algn="ctr">
              <a:buClr>
                <a:srgbClr val="1C4587"/>
              </a:buClr>
              <a:buSzPts val="990"/>
            </a:pPr>
            <a:r>
              <a:rPr lang="uk-UA" sz="1800" b="1" i="1" dirty="0">
                <a:solidFill>
                  <a:schemeClr val="accent2">
                    <a:lumMod val="50000"/>
                  </a:schemeClr>
                </a:solidFill>
                <a:latin typeface="Times New Roman" panose="02020603050405020304" pitchFamily="18" charset="0"/>
                <a:cs typeface="Times New Roman" panose="02020603050405020304" pitchFamily="18" charset="0"/>
              </a:rPr>
              <a:t>Завдання щодо подолання  викликів в умовах війни</a:t>
            </a:r>
            <a:endParaRPr sz="1800"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60" name="Google Shape;160;p5"/>
          <p:cNvSpPr txBox="1">
            <a:spLocks noGrp="1"/>
          </p:cNvSpPr>
          <p:nvPr>
            <p:ph type="body" idx="1"/>
          </p:nvPr>
        </p:nvSpPr>
        <p:spPr>
          <a:xfrm>
            <a:off x="214604" y="853175"/>
            <a:ext cx="8703021" cy="40953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Char char="●"/>
            </a:pPr>
            <a:endParaRPr lang="uk-UA" sz="1200" b="1" i="1" dirty="0">
              <a:solidFill>
                <a:srgbClr val="000000"/>
              </a:solidFill>
            </a:endParaRPr>
          </a:p>
          <a:p>
            <a:pPr marL="114300" lvl="0" indent="0">
              <a:buNone/>
            </a:pPr>
            <a:r>
              <a:rPr lang="uk-UA" sz="1200" dirty="0"/>
              <a:t>1. Організувати освітній процес з використанням змішаної форми навчання з 01.04.2025 року. </a:t>
            </a:r>
            <a:endParaRPr lang="ru-RU" sz="1200" dirty="0"/>
          </a:p>
          <a:p>
            <a:pPr marL="114300" lvl="0" indent="0">
              <a:buNone/>
            </a:pPr>
            <a:r>
              <a:rPr lang="uk-UA" sz="1200" b="1" dirty="0"/>
              <a:t>2. Адміністрації, педагогічному колективу:</a:t>
            </a:r>
            <a:endParaRPr lang="ru-RU" sz="1200" b="1" dirty="0"/>
          </a:p>
          <a:p>
            <a:pPr lvl="1">
              <a:buFont typeface="Wingdings" pitchFamily="2" charset="2"/>
              <a:buChar char="ü"/>
            </a:pPr>
            <a:r>
              <a:rPr lang="uk-UA" sz="1200" dirty="0"/>
              <a:t>Удосконалювати безпечне освітнє середовище: облаштувати безпечний простір в закладі освіти, в укритті облаштувати навчальні класи.</a:t>
            </a:r>
            <a:endParaRPr lang="ru-RU" sz="1200" dirty="0"/>
          </a:p>
          <a:p>
            <a:pPr lvl="1" algn="just">
              <a:buFont typeface="Wingdings" pitchFamily="2" charset="2"/>
              <a:buChar char="ü"/>
            </a:pPr>
            <a:r>
              <a:rPr lang="uk-UA" sz="1200" dirty="0"/>
              <a:t>Забезпечити неухильне дотримання алгоритму дій працівників та учнів закладу освіти у надзвичайних ситуаціях, під час евакуації. У</a:t>
            </a:r>
            <a:r>
              <a:rPr lang="ru-RU" sz="1200" dirty="0" err="1"/>
              <a:t>сім</a:t>
            </a:r>
            <a:r>
              <a:rPr lang="ru-RU" sz="1200" dirty="0"/>
              <a:t> </a:t>
            </a:r>
            <a:r>
              <a:rPr lang="ru-RU" sz="1200" dirty="0" err="1"/>
              <a:t>працівникам</a:t>
            </a:r>
            <a:r>
              <a:rPr lang="ru-RU" sz="1200" dirty="0"/>
              <a:t> закладу </a:t>
            </a:r>
            <a:r>
              <a:rPr lang="ru-RU" sz="1200" dirty="0" err="1"/>
              <a:t>освіти</a:t>
            </a:r>
            <a:r>
              <a:rPr lang="ru-RU" sz="1200" dirty="0"/>
              <a:t> </a:t>
            </a:r>
            <a:r>
              <a:rPr lang="ru-RU" sz="1200" dirty="0" err="1"/>
              <a:t>суворо</a:t>
            </a:r>
            <a:r>
              <a:rPr lang="ru-RU" sz="1200" dirty="0"/>
              <a:t> </a:t>
            </a:r>
            <a:r>
              <a:rPr lang="ru-RU" sz="1200" dirty="0" err="1"/>
              <a:t>дотримуватись</a:t>
            </a:r>
            <a:r>
              <a:rPr lang="ru-RU" sz="1200" dirty="0"/>
              <a:t> алгоритму </a:t>
            </a:r>
            <a:r>
              <a:rPr lang="ru-RU" sz="1200" dirty="0" err="1"/>
              <a:t>дій</a:t>
            </a:r>
            <a:r>
              <a:rPr lang="ru-RU" sz="1200" dirty="0"/>
              <a:t> </a:t>
            </a:r>
            <a:r>
              <a:rPr lang="ru-RU" sz="1200" dirty="0" err="1"/>
              <a:t>під</a:t>
            </a:r>
            <a:r>
              <a:rPr lang="ru-RU" sz="1200" dirty="0"/>
              <a:t> час сигналу «</a:t>
            </a:r>
            <a:r>
              <a:rPr lang="ru-RU" sz="1200" dirty="0" err="1"/>
              <a:t>Повітряна</a:t>
            </a:r>
            <a:r>
              <a:rPr lang="ru-RU" sz="1200" dirty="0"/>
              <a:t> </a:t>
            </a:r>
            <a:r>
              <a:rPr lang="ru-RU" sz="1200" dirty="0" err="1"/>
              <a:t>тривога</a:t>
            </a:r>
            <a:r>
              <a:rPr lang="ru-RU" sz="1200" dirty="0"/>
              <a:t>».</a:t>
            </a:r>
          </a:p>
          <a:p>
            <a:pPr lvl="1">
              <a:buFont typeface="Wingdings" pitchFamily="2" charset="2"/>
              <a:buChar char="ü"/>
            </a:pPr>
            <a:r>
              <a:rPr lang="uk-UA" sz="1200" dirty="0"/>
              <a:t>Проводити превентивні заходи щодо мінної безпеки (інформування учнів, спільні заходи із залученням ДСНС); добір стратегій взаємодії педагогів з учнями класу, зважаючи на їхній психоемоційний стан і травматичний досвід.</a:t>
            </a:r>
            <a:endParaRPr lang="ru-RU" sz="1200" dirty="0"/>
          </a:p>
          <a:p>
            <a:pPr lvl="1">
              <a:buFont typeface="Wingdings" pitchFamily="2" charset="2"/>
              <a:buChar char="ü"/>
            </a:pPr>
            <a:r>
              <a:rPr lang="uk-UA" sz="1200" dirty="0"/>
              <a:t>Здійснювати заходи щодо адаптації дітей у закладі освіти; забезпечити виконання заходів щодо інтеграції дітей з внутрішньо переміщених родин у новий для них колектив і освітнє середовище.</a:t>
            </a:r>
            <a:endParaRPr lang="ru-RU" sz="1200" dirty="0"/>
          </a:p>
          <a:p>
            <a:pPr lvl="1">
              <a:buFont typeface="Wingdings" pitchFamily="2" charset="2"/>
              <a:buChar char="ü"/>
            </a:pPr>
            <a:r>
              <a:rPr lang="uk-UA" sz="1200" dirty="0"/>
              <a:t>Використання техніки чутливого підходу до вибору текстів для читання, тем для обговорення, зважаючи на травматичний досвід, який можуть мати діти (обстріли, втрата рідних, загибель батьків, батько на війні та інше).</a:t>
            </a:r>
            <a:endParaRPr lang="ru-RU" sz="1200" dirty="0"/>
          </a:p>
          <a:p>
            <a:pPr lvl="1">
              <a:buFont typeface="Wingdings" pitchFamily="2" charset="2"/>
              <a:buChar char="ü"/>
            </a:pPr>
            <a:r>
              <a:rPr lang="uk-UA" sz="1200" dirty="0"/>
              <a:t>При довготривалій повітряній тривозі в нічний період доби та затяжній тривозі зранку освітній процес проводити за допомогою дистанційних форм та методів (синхронний чи асинхронний режим), задля збереження психологічного благополуччя учасників освітнього процесу та профілактики стресовій ситуації. </a:t>
            </a:r>
            <a:endParaRPr lang="ru-RU" sz="1200" dirty="0"/>
          </a:p>
          <a:p>
            <a:pPr lvl="1">
              <a:buFont typeface="Wingdings" pitchFamily="2" charset="2"/>
              <a:buChar char="ü"/>
            </a:pPr>
            <a:r>
              <a:rPr lang="uk-UA" sz="1200" dirty="0"/>
              <a:t>К</a:t>
            </a:r>
            <a:r>
              <a:rPr lang="ru-RU" sz="1200" dirty="0" err="1"/>
              <a:t>ласним</a:t>
            </a:r>
            <a:r>
              <a:rPr lang="ru-RU" sz="1200" dirty="0"/>
              <a:t> </a:t>
            </a:r>
            <a:r>
              <a:rPr lang="ru-RU" sz="1200" dirty="0" err="1"/>
              <a:t>керівникам</a:t>
            </a:r>
            <a:r>
              <a:rPr lang="ru-RU" sz="1200" dirty="0"/>
              <a:t> провести роботу з батьками </a:t>
            </a:r>
            <a:r>
              <a:rPr lang="ru-RU" sz="1200" dirty="0" err="1"/>
              <a:t>щодо</a:t>
            </a:r>
            <a:r>
              <a:rPr lang="ru-RU" sz="1200" dirty="0"/>
              <a:t> </a:t>
            </a:r>
            <a:r>
              <a:rPr lang="ru-RU" sz="1200" dirty="0" err="1"/>
              <a:t>забезпечення</a:t>
            </a:r>
            <a:r>
              <a:rPr lang="ru-RU" sz="1200" dirty="0"/>
              <a:t> </a:t>
            </a:r>
            <a:r>
              <a:rPr lang="ru-RU" sz="1200" dirty="0" err="1"/>
              <a:t>учнів</a:t>
            </a:r>
            <a:r>
              <a:rPr lang="ru-RU" sz="1200" dirty="0"/>
              <a:t> </a:t>
            </a:r>
            <a:r>
              <a:rPr lang="ru-RU" sz="1200" dirty="0" err="1"/>
              <a:t>тривожними</a:t>
            </a:r>
            <a:r>
              <a:rPr lang="ru-RU" sz="1200" dirty="0"/>
              <a:t> </a:t>
            </a:r>
            <a:r>
              <a:rPr lang="ru-RU" sz="1200" dirty="0" err="1"/>
              <a:t>валізами</a:t>
            </a:r>
            <a:r>
              <a:rPr lang="ru-RU" sz="1200" dirty="0"/>
              <a:t> та запасом </a:t>
            </a:r>
            <a:r>
              <a:rPr lang="ru-RU" sz="1200" dirty="0" err="1"/>
              <a:t>продуктів</a:t>
            </a:r>
            <a:r>
              <a:rPr lang="ru-RU" sz="1200" dirty="0"/>
              <a:t> та </a:t>
            </a:r>
            <a:r>
              <a:rPr lang="ru-RU" sz="1200" dirty="0" err="1"/>
              <a:t>питної</a:t>
            </a:r>
            <a:r>
              <a:rPr lang="ru-RU" sz="1200" dirty="0"/>
              <a:t> води в </a:t>
            </a:r>
            <a:r>
              <a:rPr lang="ru-RU" sz="1200" dirty="0" err="1"/>
              <a:t>укритті</a:t>
            </a:r>
            <a:r>
              <a:rPr lang="ru-RU" sz="1200" dirty="0"/>
              <a:t>.</a:t>
            </a:r>
          </a:p>
          <a:p>
            <a:pPr lvl="0" indent="-355600">
              <a:buClr>
                <a:srgbClr val="000000"/>
              </a:buClr>
              <a:buSzPts val="2000"/>
            </a:pPr>
            <a:endParaRPr lang="uk-UA" sz="1200" b="1" dirty="0">
              <a:solidFill>
                <a:srgbClr val="008A00"/>
              </a:solidFill>
            </a:endParaRPr>
          </a:p>
          <a:p>
            <a:pPr lvl="0" indent="-355600">
              <a:buClr>
                <a:srgbClr val="000000"/>
              </a:buClr>
              <a:buSzPts val="2000"/>
            </a:pPr>
            <a:endParaRPr lang="uk-UA" sz="1200" b="1" dirty="0">
              <a:solidFill>
                <a:srgbClr val="008A00"/>
              </a:solidFill>
            </a:endParaRPr>
          </a:p>
          <a:p>
            <a:pPr lvl="0" indent="-355600">
              <a:buClr>
                <a:srgbClr val="000000"/>
              </a:buClr>
              <a:buSzPts val="2000"/>
            </a:pPr>
            <a:endParaRPr lang="uk-UA" sz="1200" b="1" dirty="0">
              <a:solidFill>
                <a:srgbClr val="008A00"/>
              </a:solidFill>
            </a:endParaRPr>
          </a:p>
          <a:p>
            <a:pPr lvl="0" indent="-355600">
              <a:buClr>
                <a:srgbClr val="000000"/>
              </a:buClr>
              <a:buSzPts val="2000"/>
            </a:pPr>
            <a:endParaRPr lang="uk-UA" sz="1200" b="1" i="1" dirty="0">
              <a:solidFill>
                <a:srgbClr val="008A00"/>
              </a:solidFill>
            </a:endParaRPr>
          </a:p>
          <a:p>
            <a:pPr marL="457200" lvl="0" indent="-355600" algn="l" rtl="0">
              <a:lnSpc>
                <a:spcPct val="115000"/>
              </a:lnSpc>
              <a:spcBef>
                <a:spcPts val="0"/>
              </a:spcBef>
              <a:spcAft>
                <a:spcPts val="0"/>
              </a:spcAft>
              <a:buClr>
                <a:srgbClr val="000000"/>
              </a:buClr>
              <a:buSzPts val="2000"/>
              <a:buChar char="●"/>
            </a:pPr>
            <a:endParaRPr lang="uk-UA" sz="1200" b="1" i="1" dirty="0">
              <a:solidFill>
                <a:srgbClr val="000000"/>
              </a:solidFill>
            </a:endParaRPr>
          </a:p>
        </p:txBody>
      </p:sp>
    </p:spTree>
    <p:extLst>
      <p:ext uri="{BB962C8B-B14F-4D97-AF65-F5344CB8AC3E}">
        <p14:creationId xmlns:p14="http://schemas.microsoft.com/office/powerpoint/2010/main" val="328384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5943" y="330465"/>
            <a:ext cx="8630816" cy="954107"/>
          </a:xfrm>
          <a:prstGeom prst="rect">
            <a:avLst/>
          </a:prstGeom>
        </p:spPr>
        <p:txBody>
          <a:bodyPr wrap="square">
            <a:spAutoFit/>
          </a:bodyPr>
          <a:lstStyle/>
          <a:p>
            <a:r>
              <a:rPr lang="uk-UA" dirty="0">
                <a:solidFill>
                  <a:srgbClr val="FF0000"/>
                </a:solidFill>
              </a:rPr>
              <a:t>Лист МОН №1/4895-25 від 14 березня 2025 року).  Додаток до листа «Роз’яснення щодо окремих питань оцінювання результатів навчання відповідно до вимог Державного стандарту базової середньої освіти»</a:t>
            </a:r>
          </a:p>
          <a:p>
            <a:r>
              <a:rPr lang="uk-UA" dirty="0"/>
              <a:t> </a:t>
            </a:r>
            <a:endParaRPr lang="ru-RU" dirty="0"/>
          </a:p>
        </p:txBody>
      </p:sp>
      <p:sp>
        <p:nvSpPr>
          <p:cNvPr id="6" name="Прямоугольник 5"/>
          <p:cNvSpPr/>
          <p:nvPr/>
        </p:nvSpPr>
        <p:spPr>
          <a:xfrm>
            <a:off x="195944" y="1082351"/>
            <a:ext cx="8565502" cy="3970318"/>
          </a:xfrm>
          <a:prstGeom prst="rect">
            <a:avLst/>
          </a:prstGeom>
        </p:spPr>
        <p:txBody>
          <a:bodyPr wrap="square">
            <a:spAutoFit/>
          </a:bodyPr>
          <a:lstStyle/>
          <a:p>
            <a:pPr marL="285750" lvl="0" indent="-285750">
              <a:buFont typeface="Wingdings" pitchFamily="2" charset="2"/>
              <a:buChar char="ü"/>
            </a:pPr>
            <a:r>
              <a:rPr lang="uk-UA" dirty="0"/>
              <a:t>С</a:t>
            </a:r>
            <a:r>
              <a:rPr lang="ru-RU" dirty="0" err="1"/>
              <a:t>еместрову</a:t>
            </a:r>
            <a:r>
              <a:rPr lang="ru-RU" dirty="0"/>
              <a:t> </a:t>
            </a:r>
            <a:r>
              <a:rPr lang="ru-RU" dirty="0" err="1"/>
              <a:t>оцінку</a:t>
            </a:r>
            <a:r>
              <a:rPr lang="ru-RU" dirty="0"/>
              <a:t> за </a:t>
            </a:r>
            <a:r>
              <a:rPr lang="ru-RU" dirty="0" err="1"/>
              <a:t>певною</a:t>
            </a:r>
            <a:r>
              <a:rPr lang="ru-RU" dirty="0"/>
              <a:t> </a:t>
            </a:r>
            <a:r>
              <a:rPr lang="ru-RU" dirty="0" err="1"/>
              <a:t>групою</a:t>
            </a:r>
            <a:r>
              <a:rPr lang="ru-RU" dirty="0"/>
              <a:t> </a:t>
            </a:r>
            <a:r>
              <a:rPr lang="ru-RU" dirty="0" err="1"/>
              <a:t>результатів</a:t>
            </a:r>
            <a:r>
              <a:rPr lang="ru-RU" dirty="0"/>
              <a:t> </a:t>
            </a:r>
            <a:r>
              <a:rPr lang="ru-RU" dirty="0" err="1"/>
              <a:t>виставля</a:t>
            </a:r>
            <a:r>
              <a:rPr lang="uk-UA" dirty="0"/>
              <a:t>ти</a:t>
            </a:r>
            <a:r>
              <a:rPr lang="ru-RU" dirty="0"/>
              <a:t> на </a:t>
            </a:r>
            <a:r>
              <a:rPr lang="ru-RU" dirty="0" err="1"/>
              <a:t>підставі</a:t>
            </a:r>
            <a:r>
              <a:rPr lang="ru-RU" dirty="0"/>
              <a:t> </a:t>
            </a:r>
            <a:r>
              <a:rPr lang="ru-RU" dirty="0" err="1"/>
              <a:t>двох</a:t>
            </a:r>
            <a:r>
              <a:rPr lang="ru-RU" dirty="0"/>
              <a:t> (</a:t>
            </a:r>
            <a:r>
              <a:rPr lang="ru-RU" dirty="0" err="1"/>
              <a:t>або</a:t>
            </a:r>
            <a:r>
              <a:rPr lang="ru-RU" dirty="0"/>
              <a:t> </a:t>
            </a:r>
            <a:r>
              <a:rPr lang="ru-RU" dirty="0" err="1"/>
              <a:t>більше</a:t>
            </a:r>
            <a:r>
              <a:rPr lang="ru-RU" dirty="0"/>
              <a:t>) </a:t>
            </a:r>
            <a:r>
              <a:rPr lang="ru-RU" dirty="0" err="1"/>
              <a:t>поточних</a:t>
            </a:r>
            <a:r>
              <a:rPr lang="ru-RU" dirty="0"/>
              <a:t> </a:t>
            </a:r>
            <a:r>
              <a:rPr lang="ru-RU" dirty="0" err="1"/>
              <a:t>оцінок</a:t>
            </a:r>
            <a:r>
              <a:rPr lang="ru-RU" dirty="0"/>
              <a:t> за </a:t>
            </a:r>
            <a:r>
              <a:rPr lang="ru-RU" dirty="0" err="1"/>
              <a:t>групами</a:t>
            </a:r>
            <a:r>
              <a:rPr lang="ru-RU" dirty="0"/>
              <a:t> </a:t>
            </a:r>
            <a:r>
              <a:rPr lang="ru-RU" dirty="0" err="1"/>
              <a:t>результатів</a:t>
            </a:r>
            <a:r>
              <a:rPr lang="ru-RU" dirty="0"/>
              <a:t> та </a:t>
            </a:r>
            <a:r>
              <a:rPr lang="ru-RU" dirty="0" err="1"/>
              <a:t>оцінки</a:t>
            </a:r>
            <a:r>
              <a:rPr lang="ru-RU" dirty="0"/>
              <a:t> за </a:t>
            </a:r>
            <a:r>
              <a:rPr lang="ru-RU" dirty="0" err="1"/>
              <a:t>підсумкову</a:t>
            </a:r>
            <a:r>
              <a:rPr lang="ru-RU" dirty="0"/>
              <a:t> роботу (</a:t>
            </a:r>
            <a:r>
              <a:rPr lang="ru-RU" dirty="0" err="1"/>
              <a:t>оцінок</a:t>
            </a:r>
            <a:r>
              <a:rPr lang="ru-RU" dirty="0"/>
              <a:t> за </a:t>
            </a:r>
            <a:r>
              <a:rPr lang="ru-RU" dirty="0" err="1"/>
              <a:t>підсумкові</a:t>
            </a:r>
            <a:r>
              <a:rPr lang="ru-RU" dirty="0"/>
              <a:t> </a:t>
            </a:r>
            <a:r>
              <a:rPr lang="ru-RU" dirty="0" err="1"/>
              <a:t>роботи</a:t>
            </a:r>
            <a:r>
              <a:rPr lang="ru-RU" dirty="0"/>
              <a:t>).</a:t>
            </a:r>
          </a:p>
          <a:p>
            <a:pPr marL="285750" lvl="0" indent="-285750">
              <a:buFont typeface="Wingdings" pitchFamily="2" charset="2"/>
              <a:buChar char="ü"/>
            </a:pPr>
            <a:r>
              <a:rPr lang="ru-RU" dirty="0" err="1"/>
              <a:t>Якщо</a:t>
            </a:r>
            <a:r>
              <a:rPr lang="ru-RU" dirty="0"/>
              <a:t> </a:t>
            </a:r>
            <a:r>
              <a:rPr lang="ru-RU" dirty="0" err="1"/>
              <a:t>учень</a:t>
            </a:r>
            <a:r>
              <a:rPr lang="ru-RU" dirty="0"/>
              <a:t> </a:t>
            </a:r>
            <a:r>
              <a:rPr lang="ru-RU" dirty="0" err="1"/>
              <a:t>або</a:t>
            </a:r>
            <a:r>
              <a:rPr lang="ru-RU" dirty="0"/>
              <a:t> </a:t>
            </a:r>
            <a:r>
              <a:rPr lang="ru-RU" dirty="0" err="1"/>
              <a:t>учениця</a:t>
            </a:r>
            <a:r>
              <a:rPr lang="ru-RU" dirty="0"/>
              <a:t> </a:t>
            </a:r>
            <a:r>
              <a:rPr lang="ru-RU" dirty="0" err="1"/>
              <a:t>були</a:t>
            </a:r>
            <a:r>
              <a:rPr lang="ru-RU" dirty="0"/>
              <a:t> </a:t>
            </a:r>
            <a:r>
              <a:rPr lang="ru-RU" dirty="0" err="1"/>
              <a:t>відсутні</a:t>
            </a:r>
            <a:r>
              <a:rPr lang="ru-RU" dirty="0"/>
              <a:t>, коли </a:t>
            </a:r>
            <a:r>
              <a:rPr lang="ru-RU" dirty="0" err="1"/>
              <a:t>проводилася</a:t>
            </a:r>
            <a:r>
              <a:rPr lang="ru-RU" dirty="0"/>
              <a:t> </a:t>
            </a:r>
            <a:r>
              <a:rPr lang="ru-RU" dirty="0" err="1"/>
              <a:t>підсумкова</a:t>
            </a:r>
            <a:r>
              <a:rPr lang="ru-RU" dirty="0"/>
              <a:t> робота, </a:t>
            </a:r>
            <a:r>
              <a:rPr lang="ru-RU" dirty="0" err="1"/>
              <a:t>семестрову</a:t>
            </a:r>
            <a:r>
              <a:rPr lang="ru-RU" dirty="0"/>
              <a:t> </a:t>
            </a:r>
            <a:r>
              <a:rPr lang="ru-RU" dirty="0" err="1"/>
              <a:t>оцінку</a:t>
            </a:r>
            <a:r>
              <a:rPr lang="ru-RU" dirty="0"/>
              <a:t> за </a:t>
            </a:r>
            <a:r>
              <a:rPr lang="ru-RU" dirty="0" err="1"/>
              <a:t>цю</a:t>
            </a:r>
            <a:r>
              <a:rPr lang="ru-RU" dirty="0"/>
              <a:t> </a:t>
            </a:r>
            <a:r>
              <a:rPr lang="ru-RU" dirty="0" err="1"/>
              <a:t>групу</a:t>
            </a:r>
            <a:r>
              <a:rPr lang="ru-RU" dirty="0"/>
              <a:t> </a:t>
            </a:r>
            <a:r>
              <a:rPr lang="ru-RU" dirty="0" err="1"/>
              <a:t>результатів</a:t>
            </a:r>
            <a:r>
              <a:rPr lang="ru-RU" dirty="0"/>
              <a:t> </a:t>
            </a:r>
            <a:r>
              <a:rPr lang="ru-RU" dirty="0" err="1"/>
              <a:t>виставляють</a:t>
            </a:r>
            <a:r>
              <a:rPr lang="ru-RU" dirty="0"/>
              <a:t> на </a:t>
            </a:r>
            <a:r>
              <a:rPr lang="ru-RU" dirty="0" err="1"/>
              <a:t>основі</a:t>
            </a:r>
            <a:r>
              <a:rPr lang="ru-RU" dirty="0"/>
              <a:t> </a:t>
            </a:r>
            <a:r>
              <a:rPr lang="ru-RU" dirty="0" err="1"/>
              <a:t>наявних</a:t>
            </a:r>
            <a:r>
              <a:rPr lang="ru-RU" dirty="0"/>
              <a:t> </a:t>
            </a:r>
            <a:r>
              <a:rPr lang="ru-RU" dirty="0" err="1"/>
              <a:t>поточних</a:t>
            </a:r>
            <a:r>
              <a:rPr lang="ru-RU" dirty="0"/>
              <a:t> </a:t>
            </a:r>
            <a:r>
              <a:rPr lang="ru-RU" dirty="0" err="1"/>
              <a:t>оцінок</a:t>
            </a:r>
            <a:r>
              <a:rPr lang="ru-RU" dirty="0"/>
              <a:t> за </a:t>
            </a:r>
            <a:r>
              <a:rPr lang="ru-RU" dirty="0" err="1"/>
              <a:t>групами</a:t>
            </a:r>
            <a:r>
              <a:rPr lang="ru-RU" dirty="0"/>
              <a:t> </a:t>
            </a:r>
            <a:r>
              <a:rPr lang="ru-RU" dirty="0" err="1"/>
              <a:t>результатів</a:t>
            </a:r>
            <a:r>
              <a:rPr lang="ru-RU" dirty="0"/>
              <a:t>.</a:t>
            </a:r>
          </a:p>
          <a:p>
            <a:pPr marL="285750" lvl="0" indent="-285750">
              <a:buFont typeface="Wingdings" pitchFamily="2" charset="2"/>
              <a:buChar char="ü"/>
            </a:pPr>
            <a:r>
              <a:rPr lang="ru-RU" dirty="0" err="1"/>
              <a:t>Якщо</a:t>
            </a:r>
            <a:r>
              <a:rPr lang="ru-RU" dirty="0"/>
              <a:t> в </a:t>
            </a:r>
            <a:r>
              <a:rPr lang="ru-RU" dirty="0" err="1"/>
              <a:t>учня</a:t>
            </a:r>
            <a:r>
              <a:rPr lang="ru-RU" dirty="0"/>
              <a:t> / </a:t>
            </a:r>
            <a:r>
              <a:rPr lang="ru-RU" dirty="0" err="1"/>
              <a:t>учениці</a:t>
            </a:r>
            <a:r>
              <a:rPr lang="ru-RU" dirty="0"/>
              <a:t> </a:t>
            </a:r>
            <a:r>
              <a:rPr lang="ru-RU" dirty="0" err="1"/>
              <a:t>немає</a:t>
            </a:r>
            <a:r>
              <a:rPr lang="ru-RU" dirty="0"/>
              <a:t> </a:t>
            </a:r>
            <a:r>
              <a:rPr lang="ru-RU" dirty="0" err="1"/>
              <a:t>поточних</a:t>
            </a:r>
            <a:r>
              <a:rPr lang="ru-RU" dirty="0"/>
              <a:t> </a:t>
            </a:r>
            <a:r>
              <a:rPr lang="ru-RU" dirty="0" err="1"/>
              <a:t>оцінок</a:t>
            </a:r>
            <a:r>
              <a:rPr lang="ru-RU" dirty="0"/>
              <a:t> за </a:t>
            </a:r>
            <a:r>
              <a:rPr lang="ru-RU" dirty="0" err="1"/>
              <a:t>певну</a:t>
            </a:r>
            <a:r>
              <a:rPr lang="ru-RU" dirty="0"/>
              <a:t> </a:t>
            </a:r>
            <a:r>
              <a:rPr lang="ru-RU" dirty="0" err="1"/>
              <a:t>групу</a:t>
            </a:r>
            <a:r>
              <a:rPr lang="ru-RU" dirty="0"/>
              <a:t> </a:t>
            </a:r>
            <a:r>
              <a:rPr lang="ru-RU" dirty="0" err="1"/>
              <a:t>результатів</a:t>
            </a:r>
            <a:r>
              <a:rPr lang="ru-RU" dirty="0"/>
              <a:t>, </a:t>
            </a:r>
            <a:r>
              <a:rPr lang="ru-RU" dirty="0" err="1"/>
              <a:t>він</a:t>
            </a:r>
            <a:r>
              <a:rPr lang="ru-RU" dirty="0"/>
              <a:t> /вона </a:t>
            </a:r>
            <a:r>
              <a:rPr lang="ru-RU" dirty="0" err="1"/>
              <a:t>мають</a:t>
            </a:r>
            <a:r>
              <a:rPr lang="ru-RU" dirty="0"/>
              <a:t> </a:t>
            </a:r>
            <a:r>
              <a:rPr lang="ru-RU" dirty="0" err="1"/>
              <a:t>виконати</a:t>
            </a:r>
            <a:r>
              <a:rPr lang="ru-RU" dirty="0"/>
              <a:t> </a:t>
            </a:r>
            <a:r>
              <a:rPr lang="ru-RU" dirty="0" err="1"/>
              <a:t>відповідну</a:t>
            </a:r>
            <a:r>
              <a:rPr lang="ru-RU" dirty="0"/>
              <a:t> </a:t>
            </a:r>
            <a:r>
              <a:rPr lang="ru-RU" dirty="0" err="1"/>
              <a:t>підсумкову</a:t>
            </a:r>
            <a:r>
              <a:rPr lang="ru-RU" dirty="0"/>
              <a:t> роботу.</a:t>
            </a:r>
          </a:p>
          <a:p>
            <a:pPr marL="285750" lvl="0" indent="-285750">
              <a:buFont typeface="Wingdings" pitchFamily="2" charset="2"/>
              <a:buChar char="ü"/>
            </a:pPr>
            <a:r>
              <a:rPr lang="ru-RU" dirty="0" err="1"/>
              <a:t>Загальну</a:t>
            </a:r>
            <a:r>
              <a:rPr lang="ru-RU" dirty="0"/>
              <a:t> </a:t>
            </a:r>
            <a:r>
              <a:rPr lang="ru-RU" dirty="0" err="1"/>
              <a:t>семестрову</a:t>
            </a:r>
            <a:r>
              <a:rPr lang="ru-RU" dirty="0"/>
              <a:t> </a:t>
            </a:r>
            <a:r>
              <a:rPr lang="ru-RU" dirty="0" err="1"/>
              <a:t>оцінку</a:t>
            </a:r>
            <a:r>
              <a:rPr lang="ru-RU" dirty="0"/>
              <a:t> за </a:t>
            </a:r>
            <a:r>
              <a:rPr lang="ru-RU" dirty="0" err="1"/>
              <a:t>навчальний</a:t>
            </a:r>
            <a:r>
              <a:rPr lang="ru-RU" dirty="0"/>
              <a:t> предмет </a:t>
            </a:r>
            <a:r>
              <a:rPr lang="ru-RU" dirty="0" err="1"/>
              <a:t>або</a:t>
            </a:r>
            <a:r>
              <a:rPr lang="ru-RU" dirty="0"/>
              <a:t> </a:t>
            </a:r>
            <a:r>
              <a:rPr lang="ru-RU" dirty="0" err="1"/>
              <a:t>інтегрований</a:t>
            </a:r>
            <a:r>
              <a:rPr lang="ru-RU" dirty="0"/>
              <a:t> курс </a:t>
            </a:r>
            <a:r>
              <a:rPr lang="ru-RU" dirty="0" err="1"/>
              <a:t>виводять</a:t>
            </a:r>
            <a:r>
              <a:rPr lang="ru-RU" dirty="0"/>
              <a:t> як </a:t>
            </a:r>
            <a:r>
              <a:rPr lang="ru-RU" dirty="0" err="1"/>
              <a:t>середнє</a:t>
            </a:r>
            <a:r>
              <a:rPr lang="ru-RU" dirty="0"/>
              <a:t> </a:t>
            </a:r>
            <a:r>
              <a:rPr lang="ru-RU" dirty="0" err="1"/>
              <a:t>арифметичне</a:t>
            </a:r>
            <a:r>
              <a:rPr lang="ru-RU" dirty="0"/>
              <a:t> </a:t>
            </a:r>
            <a:r>
              <a:rPr lang="ru-RU" dirty="0" err="1"/>
              <a:t>семестрових</a:t>
            </a:r>
            <a:r>
              <a:rPr lang="ru-RU" dirty="0"/>
              <a:t> </a:t>
            </a:r>
            <a:r>
              <a:rPr lang="ru-RU" dirty="0" err="1"/>
              <a:t>оцінок</a:t>
            </a:r>
            <a:r>
              <a:rPr lang="ru-RU" dirty="0"/>
              <a:t> за </a:t>
            </a:r>
            <a:r>
              <a:rPr lang="ru-RU" dirty="0" err="1"/>
              <a:t>групами</a:t>
            </a:r>
            <a:r>
              <a:rPr lang="uk-UA" dirty="0"/>
              <a:t> р</a:t>
            </a:r>
            <a:r>
              <a:rPr lang="ru-RU" dirty="0" err="1"/>
              <a:t>езультатів</a:t>
            </a:r>
            <a:r>
              <a:rPr lang="ru-RU" dirty="0"/>
              <a:t> </a:t>
            </a:r>
            <a:r>
              <a:rPr lang="ru-RU" dirty="0" err="1"/>
              <a:t>або</a:t>
            </a:r>
            <a:r>
              <a:rPr lang="ru-RU" dirty="0"/>
              <a:t> з </a:t>
            </a:r>
            <a:r>
              <a:rPr lang="ru-RU" dirty="0" err="1"/>
              <a:t>урахуванням</a:t>
            </a:r>
            <a:r>
              <a:rPr lang="ru-RU" dirty="0"/>
              <a:t> ваги </a:t>
            </a:r>
            <a:r>
              <a:rPr lang="ru-RU" dirty="0" err="1"/>
              <a:t>кожної</a:t>
            </a:r>
            <a:r>
              <a:rPr lang="ru-RU" dirty="0"/>
              <a:t> </a:t>
            </a:r>
            <a:r>
              <a:rPr lang="ru-RU" dirty="0" err="1"/>
              <a:t>окремої</a:t>
            </a:r>
            <a:r>
              <a:rPr lang="ru-RU" dirty="0"/>
              <a:t> </a:t>
            </a:r>
            <a:r>
              <a:rPr lang="ru-RU" dirty="0" err="1"/>
              <a:t>групи</a:t>
            </a:r>
            <a:r>
              <a:rPr lang="ru-RU" dirty="0"/>
              <a:t>.</a:t>
            </a:r>
          </a:p>
          <a:p>
            <a:pPr marL="285750" lvl="0" indent="-285750">
              <a:buFont typeface="Wingdings" pitchFamily="2" charset="2"/>
              <a:buChar char="ü"/>
            </a:pPr>
            <a:r>
              <a:rPr lang="ru-RU" dirty="0" err="1"/>
              <a:t>Оцінювання</a:t>
            </a:r>
            <a:r>
              <a:rPr lang="ru-RU" dirty="0"/>
              <a:t> </a:t>
            </a:r>
            <a:r>
              <a:rPr lang="ru-RU" dirty="0" err="1"/>
              <a:t>здійснюється</a:t>
            </a:r>
            <a:r>
              <a:rPr lang="ru-RU" dirty="0"/>
              <a:t> за </a:t>
            </a:r>
            <a:r>
              <a:rPr lang="ru-RU" dirty="0" err="1"/>
              <a:t>критеріями</a:t>
            </a:r>
            <a:r>
              <a:rPr lang="ru-RU" dirty="0"/>
              <a:t> (</a:t>
            </a:r>
            <a:r>
              <a:rPr lang="ru-RU" dirty="0" err="1"/>
              <a:t>додатки</a:t>
            </a:r>
            <a:r>
              <a:rPr lang="ru-RU" dirty="0"/>
              <a:t> 1-2 до </a:t>
            </a:r>
            <a:r>
              <a:rPr lang="ru-RU" dirty="0" err="1"/>
              <a:t>Рекомендацій</a:t>
            </a:r>
            <a:r>
              <a:rPr lang="ru-RU" dirty="0"/>
              <a:t> </a:t>
            </a:r>
            <a:r>
              <a:rPr lang="ru-RU" dirty="0" err="1"/>
              <a:t>щодо</a:t>
            </a:r>
            <a:r>
              <a:rPr lang="ru-RU" dirty="0"/>
              <a:t> </a:t>
            </a:r>
            <a:r>
              <a:rPr lang="ru-RU" dirty="0" err="1"/>
              <a:t>оцінювання</a:t>
            </a:r>
            <a:r>
              <a:rPr lang="ru-RU" dirty="0"/>
              <a:t> </a:t>
            </a:r>
            <a:r>
              <a:rPr lang="ru-RU" dirty="0" err="1"/>
              <a:t>результатів</a:t>
            </a:r>
            <a:r>
              <a:rPr lang="ru-RU" dirty="0"/>
              <a:t> </a:t>
            </a:r>
            <a:r>
              <a:rPr lang="ru-RU" dirty="0" err="1"/>
              <a:t>навчання</a:t>
            </a:r>
            <a:r>
              <a:rPr lang="ru-RU" dirty="0"/>
              <a:t> </a:t>
            </a:r>
            <a:r>
              <a:rPr lang="ru-RU" dirty="0" err="1"/>
              <a:t>здобувачів</a:t>
            </a:r>
            <a:r>
              <a:rPr lang="ru-RU" dirty="0"/>
              <a:t> </a:t>
            </a:r>
            <a:r>
              <a:rPr lang="ru-RU" dirty="0" err="1"/>
              <a:t>освіти</a:t>
            </a:r>
            <a:r>
              <a:rPr lang="ru-RU" dirty="0"/>
              <a:t> </a:t>
            </a:r>
            <a:r>
              <a:rPr lang="ru-RU" dirty="0" err="1"/>
              <a:t>відповідно</a:t>
            </a:r>
            <a:r>
              <a:rPr lang="ru-RU" dirty="0"/>
              <a:t> до Державного стандарту </a:t>
            </a:r>
            <a:r>
              <a:rPr lang="ru-RU" dirty="0" err="1"/>
              <a:t>базової</a:t>
            </a:r>
            <a:r>
              <a:rPr lang="ru-RU" dirty="0"/>
              <a:t> </a:t>
            </a:r>
            <a:r>
              <a:rPr lang="ru-RU" dirty="0" err="1"/>
              <a:t>середньої</a:t>
            </a:r>
            <a:r>
              <a:rPr lang="ru-RU" dirty="0"/>
              <a:t> </a:t>
            </a:r>
            <a:r>
              <a:rPr lang="ru-RU" dirty="0" err="1"/>
              <a:t>освіти</a:t>
            </a:r>
            <a:r>
              <a:rPr lang="ru-RU" dirty="0"/>
              <a:t>, </a:t>
            </a:r>
            <a:r>
              <a:rPr lang="ru-RU" dirty="0" err="1"/>
              <a:t>затверджених</a:t>
            </a:r>
            <a:r>
              <a:rPr lang="ru-RU" dirty="0"/>
              <a:t> наказом </a:t>
            </a:r>
            <a:r>
              <a:rPr lang="ru-RU" dirty="0" err="1"/>
              <a:t>Міністерства</a:t>
            </a:r>
            <a:r>
              <a:rPr lang="ru-RU" dirty="0"/>
              <a:t> </a:t>
            </a:r>
            <a:r>
              <a:rPr lang="ru-RU" dirty="0" err="1"/>
              <a:t>освіти</a:t>
            </a:r>
            <a:r>
              <a:rPr lang="ru-RU" dirty="0"/>
              <a:t> і науки </a:t>
            </a:r>
            <a:r>
              <a:rPr lang="ru-RU" dirty="0" err="1"/>
              <a:t>України</a:t>
            </a:r>
            <a:r>
              <a:rPr lang="ru-RU" dirty="0"/>
              <a:t> </a:t>
            </a:r>
            <a:r>
              <a:rPr lang="ru-RU" dirty="0" err="1"/>
              <a:t>від</a:t>
            </a:r>
            <a:r>
              <a:rPr lang="ru-RU" dirty="0"/>
              <a:t> 02.08.2024 № 1093).</a:t>
            </a:r>
          </a:p>
          <a:p>
            <a:pPr marL="285750" lvl="0" indent="-285750">
              <a:buFont typeface="Wingdings" pitchFamily="2" charset="2"/>
              <a:buChar char="ü"/>
            </a:pPr>
            <a:r>
              <a:rPr lang="ru-RU" dirty="0" err="1"/>
              <a:t>Річну</a:t>
            </a:r>
            <a:r>
              <a:rPr lang="ru-RU" dirty="0"/>
              <a:t> </a:t>
            </a:r>
            <a:r>
              <a:rPr lang="ru-RU" dirty="0" err="1"/>
              <a:t>оцінку</a:t>
            </a:r>
            <a:r>
              <a:rPr lang="ru-RU" dirty="0"/>
              <a:t> </a:t>
            </a:r>
            <a:r>
              <a:rPr lang="ru-RU" dirty="0" err="1"/>
              <a:t>виставляють</a:t>
            </a:r>
            <a:r>
              <a:rPr lang="ru-RU" dirty="0"/>
              <a:t> на </a:t>
            </a:r>
            <a:r>
              <a:rPr lang="ru-RU" dirty="0" err="1"/>
              <a:t>підставі</a:t>
            </a:r>
            <a:r>
              <a:rPr lang="ru-RU" dirty="0"/>
              <a:t> </a:t>
            </a:r>
            <a:r>
              <a:rPr lang="ru-RU" dirty="0" err="1"/>
              <a:t>семестрових</a:t>
            </a:r>
            <a:r>
              <a:rPr lang="ru-RU" dirty="0"/>
              <a:t> </a:t>
            </a:r>
            <a:r>
              <a:rPr lang="ru-RU" dirty="0" err="1"/>
              <a:t>оцінок</a:t>
            </a:r>
            <a:r>
              <a:rPr lang="ru-RU" dirty="0"/>
              <a:t> за I та II </a:t>
            </a:r>
            <a:r>
              <a:rPr lang="ru-RU" dirty="0" err="1"/>
              <a:t>семестри</a:t>
            </a:r>
            <a:r>
              <a:rPr lang="ru-RU" dirty="0"/>
              <a:t> (</a:t>
            </a:r>
            <a:r>
              <a:rPr lang="ru-RU" dirty="0" err="1"/>
              <a:t>або</a:t>
            </a:r>
            <a:r>
              <a:rPr lang="ru-RU" dirty="0"/>
              <a:t> </a:t>
            </a:r>
            <a:r>
              <a:rPr lang="ru-RU" dirty="0" err="1"/>
              <a:t>скоригованих</a:t>
            </a:r>
            <a:r>
              <a:rPr lang="ru-RU" dirty="0"/>
              <a:t> </a:t>
            </a:r>
            <a:r>
              <a:rPr lang="ru-RU" dirty="0" err="1"/>
              <a:t>семестрових</a:t>
            </a:r>
            <a:r>
              <a:rPr lang="ru-RU" dirty="0"/>
              <a:t> </a:t>
            </a:r>
            <a:r>
              <a:rPr lang="ru-RU" dirty="0" err="1"/>
              <a:t>оцінок</a:t>
            </a:r>
            <a:r>
              <a:rPr lang="ru-RU" dirty="0"/>
              <a:t>). </a:t>
            </a:r>
            <a:r>
              <a:rPr lang="ru-RU" dirty="0" err="1"/>
              <a:t>Річна</a:t>
            </a:r>
            <a:r>
              <a:rPr lang="ru-RU" dirty="0"/>
              <a:t> </a:t>
            </a:r>
            <a:r>
              <a:rPr lang="ru-RU" dirty="0" err="1"/>
              <a:t>оцінка</a:t>
            </a:r>
            <a:r>
              <a:rPr lang="ru-RU" dirty="0"/>
              <a:t> </a:t>
            </a:r>
            <a:r>
              <a:rPr lang="ru-RU" dirty="0" err="1"/>
              <a:t>може</a:t>
            </a:r>
            <a:r>
              <a:rPr lang="ru-RU" dirty="0"/>
              <a:t> бути </a:t>
            </a:r>
            <a:r>
              <a:rPr lang="ru-RU" dirty="0" err="1"/>
              <a:t>середнім</a:t>
            </a:r>
            <a:r>
              <a:rPr lang="ru-RU" dirty="0"/>
              <a:t> </a:t>
            </a:r>
            <a:r>
              <a:rPr lang="ru-RU" dirty="0" err="1"/>
              <a:t>арифметичним</a:t>
            </a:r>
            <a:r>
              <a:rPr lang="ru-RU" dirty="0"/>
              <a:t> </a:t>
            </a:r>
            <a:r>
              <a:rPr lang="ru-RU" dirty="0" err="1"/>
              <a:t>оцінок</a:t>
            </a:r>
            <a:r>
              <a:rPr lang="ru-RU" dirty="0"/>
              <a:t> за I та II </a:t>
            </a:r>
            <a:r>
              <a:rPr lang="ru-RU" dirty="0" err="1"/>
              <a:t>семестри</a:t>
            </a:r>
            <a:r>
              <a:rPr lang="ru-RU" dirty="0"/>
              <a:t>. </a:t>
            </a:r>
            <a:r>
              <a:rPr lang="ru-RU" dirty="0" err="1"/>
              <a:t>Підсумкову</a:t>
            </a:r>
            <a:r>
              <a:rPr lang="ru-RU" dirty="0"/>
              <a:t> </a:t>
            </a:r>
            <a:r>
              <a:rPr lang="ru-RU" dirty="0" err="1"/>
              <a:t>комплексну</a:t>
            </a:r>
            <a:r>
              <a:rPr lang="ru-RU" dirty="0"/>
              <a:t> роботу за </a:t>
            </a:r>
            <a:r>
              <a:rPr lang="ru-RU" dirty="0" err="1"/>
              <a:t>рік</a:t>
            </a:r>
            <a:r>
              <a:rPr lang="ru-RU" dirty="0"/>
              <a:t> не </a:t>
            </a:r>
            <a:r>
              <a:rPr lang="ru-RU" dirty="0" err="1"/>
              <a:t>проводять</a:t>
            </a:r>
            <a:r>
              <a:rPr lang="ru-RU" dirty="0"/>
              <a:t>.</a:t>
            </a:r>
          </a:p>
          <a:p>
            <a:pPr marL="285750" lvl="0" indent="-285750">
              <a:buFont typeface="Wingdings" pitchFamily="2" charset="2"/>
              <a:buChar char="ü"/>
            </a:pPr>
            <a:r>
              <a:rPr lang="ru-RU" dirty="0" err="1"/>
              <a:t>Створювати</a:t>
            </a:r>
            <a:r>
              <a:rPr lang="ru-RU" dirty="0"/>
              <a:t> </a:t>
            </a:r>
            <a:r>
              <a:rPr lang="ru-RU" dirty="0" err="1"/>
              <a:t>умови</a:t>
            </a:r>
            <a:r>
              <a:rPr lang="ru-RU" dirty="0"/>
              <a:t> для того, </a:t>
            </a:r>
            <a:r>
              <a:rPr lang="ru-RU" dirty="0" err="1"/>
              <a:t>щоб</a:t>
            </a:r>
            <a:r>
              <a:rPr lang="ru-RU" dirty="0"/>
              <a:t> </a:t>
            </a:r>
            <a:r>
              <a:rPr lang="ru-RU" dirty="0" err="1"/>
              <a:t>оцінювання</a:t>
            </a:r>
            <a:r>
              <a:rPr lang="ru-RU" dirty="0"/>
              <a:t> </a:t>
            </a:r>
            <a:r>
              <a:rPr lang="ru-RU" dirty="0" err="1"/>
              <a:t>результатів</a:t>
            </a:r>
            <a:r>
              <a:rPr lang="ru-RU" dirty="0"/>
              <a:t> </a:t>
            </a:r>
            <a:r>
              <a:rPr lang="ru-RU" dirty="0" err="1"/>
              <a:t>навчання</a:t>
            </a:r>
            <a:r>
              <a:rPr lang="ru-RU" dirty="0"/>
              <a:t> </a:t>
            </a:r>
            <a:r>
              <a:rPr lang="ru-RU" dirty="0" err="1"/>
              <a:t>учнів</a:t>
            </a:r>
            <a:r>
              <a:rPr lang="ru-RU" dirty="0"/>
              <a:t> </a:t>
            </a:r>
            <a:r>
              <a:rPr lang="ru-RU" dirty="0" err="1"/>
              <a:t>було</a:t>
            </a:r>
            <a:r>
              <a:rPr lang="ru-RU" dirty="0"/>
              <a:t> </a:t>
            </a:r>
            <a:r>
              <a:rPr lang="ru-RU" dirty="0" err="1"/>
              <a:t>справедливим</a:t>
            </a:r>
            <a:r>
              <a:rPr lang="ru-RU" dirty="0"/>
              <a:t>, </a:t>
            </a:r>
            <a:r>
              <a:rPr lang="ru-RU" dirty="0" err="1"/>
              <a:t>неупередженим</a:t>
            </a:r>
            <a:r>
              <a:rPr lang="ru-RU" dirty="0"/>
              <a:t>, </a:t>
            </a:r>
            <a:r>
              <a:rPr lang="ru-RU" dirty="0" err="1"/>
              <a:t>об’єктивним</a:t>
            </a:r>
            <a:r>
              <a:rPr lang="ru-RU" dirty="0"/>
              <a:t>, </a:t>
            </a:r>
            <a:r>
              <a:rPr lang="ru-RU" dirty="0" err="1"/>
              <a:t>доброчесним</a:t>
            </a:r>
            <a:r>
              <a:rPr lang="ru-RU" dirty="0"/>
              <a:t> і </a:t>
            </a:r>
            <a:r>
              <a:rPr lang="ru-RU" dirty="0" err="1"/>
              <a:t>зрозумілим</a:t>
            </a:r>
            <a:r>
              <a:rPr lang="ru-RU" dirty="0"/>
              <a:t> для </a:t>
            </a:r>
            <a:r>
              <a:rPr lang="ru-RU" dirty="0" err="1"/>
              <a:t>учнів</a:t>
            </a:r>
            <a:r>
              <a:rPr lang="ru-RU" dirty="0"/>
              <a:t> та </a:t>
            </a:r>
            <a:r>
              <a:rPr lang="ru-RU" dirty="0" err="1"/>
              <a:t>батьків</a:t>
            </a:r>
            <a:r>
              <a:rPr lang="ru-RU"/>
              <a:t>. </a:t>
            </a:r>
            <a:endParaRPr lang="ru-RU" dirty="0"/>
          </a:p>
        </p:txBody>
      </p:sp>
    </p:spTree>
    <p:extLst>
      <p:ext uri="{BB962C8B-B14F-4D97-AF65-F5344CB8AC3E}">
        <p14:creationId xmlns:p14="http://schemas.microsoft.com/office/powerpoint/2010/main" val="64048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2000" b="1" i="1" dirty="0">
                <a:solidFill>
                  <a:schemeClr val="accent2">
                    <a:lumMod val="50000"/>
                  </a:schemeClr>
                </a:solidFill>
                <a:latin typeface="Times New Roman" panose="02020603050405020304" pitchFamily="18" charset="0"/>
                <a:cs typeface="Times New Roman" panose="02020603050405020304" pitchFamily="18" charset="0"/>
              </a:rPr>
              <a:t>Інформаційно-телекомунікаційні системи задіяні в освітньому процесі:</a:t>
            </a:r>
            <a:br>
              <a:rPr lang="uk-UA" sz="2000" b="1" i="1" dirty="0">
                <a:solidFill>
                  <a:schemeClr val="accent2">
                    <a:lumMod val="50000"/>
                  </a:schemeClr>
                </a:solidFill>
                <a:latin typeface="Times New Roman" panose="02020603050405020304" pitchFamily="18" charset="0"/>
                <a:cs typeface="Times New Roman" panose="02020603050405020304" pitchFamily="18" charset="0"/>
              </a:rPr>
            </a:br>
            <a:endParaRPr lang="ru-RU" sz="2000" b="1" dirty="0">
              <a:solidFill>
                <a:schemeClr val="accent2">
                  <a:lumMod val="50000"/>
                </a:schemeClr>
              </a:solidFill>
            </a:endParaRPr>
          </a:p>
        </p:txBody>
      </p:sp>
      <p:sp>
        <p:nvSpPr>
          <p:cNvPr id="3" name="Текст 2"/>
          <p:cNvSpPr>
            <a:spLocks noGrp="1"/>
          </p:cNvSpPr>
          <p:nvPr>
            <p:ph type="body" idx="1"/>
          </p:nvPr>
        </p:nvSpPr>
        <p:spPr>
          <a:xfrm>
            <a:off x="233265" y="1124482"/>
            <a:ext cx="8798768" cy="3895387"/>
          </a:xfrm>
        </p:spPr>
        <p:txBody>
          <a:bodyPr>
            <a:normAutofit/>
          </a:bodyPr>
          <a:lstStyle/>
          <a:p>
            <a:pPr marL="114300" indent="0">
              <a:buNone/>
            </a:pPr>
            <a:r>
              <a:rPr lang="uk-UA" sz="2000" b="1" dirty="0">
                <a:solidFill>
                  <a:schemeClr val="accent2">
                    <a:lumMod val="50000"/>
                  </a:schemeClr>
                </a:solidFill>
                <a:latin typeface="Times New Roman" panose="02020603050405020304" pitchFamily="18" charset="0"/>
                <a:cs typeface="Times New Roman" panose="02020603050405020304" pitchFamily="18" charset="0"/>
              </a:rPr>
              <a:t>цифрові інструменти       електронні ресурси        засоби комунікації</a:t>
            </a:r>
            <a:r>
              <a:rPr lang="uk-UA" sz="2000" dirty="0">
                <a:latin typeface="Times New Roman" panose="02020603050405020304" pitchFamily="18" charset="0"/>
                <a:cs typeface="Times New Roman" panose="02020603050405020304" pitchFamily="18" charset="0"/>
              </a:rPr>
              <a:t>:</a:t>
            </a:r>
          </a:p>
          <a:p>
            <a:pPr marL="114300" indent="0">
              <a:buNone/>
            </a:pPr>
            <a:r>
              <a:rPr lang="uk-UA"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49291" y="1992081"/>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Google Meet</a:t>
            </a:r>
            <a:endParaRPr lang="ru-RU" dirty="0">
              <a:solidFill>
                <a:schemeClr val="tx1"/>
              </a:solidFill>
            </a:endParaRPr>
          </a:p>
        </p:txBody>
      </p:sp>
      <p:sp>
        <p:nvSpPr>
          <p:cNvPr id="8" name="Скругленный прямоугольник 7"/>
          <p:cNvSpPr/>
          <p:nvPr/>
        </p:nvSpPr>
        <p:spPr>
          <a:xfrm>
            <a:off x="1511560" y="1992081"/>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Google Classroom</a:t>
            </a:r>
            <a:r>
              <a:rPr lang="ru-RU" dirty="0">
                <a:solidFill>
                  <a:schemeClr val="tx1"/>
                </a:solidFill>
              </a:rPr>
              <a:t> </a:t>
            </a:r>
            <a:endParaRPr lang="en-US" dirty="0">
              <a:solidFill>
                <a:schemeClr val="tx1"/>
              </a:solidFill>
            </a:endParaRPr>
          </a:p>
        </p:txBody>
      </p:sp>
      <p:sp>
        <p:nvSpPr>
          <p:cNvPr id="9" name="Скругленный прямоугольник 8"/>
          <p:cNvSpPr/>
          <p:nvPr/>
        </p:nvSpPr>
        <p:spPr>
          <a:xfrm>
            <a:off x="107303" y="2732306"/>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err="1">
                <a:solidFill>
                  <a:schemeClr val="tx1"/>
                </a:solidFill>
              </a:rPr>
              <a:t>Всеосвіта</a:t>
            </a:r>
            <a:endParaRPr lang="en-US" dirty="0">
              <a:solidFill>
                <a:schemeClr val="tx1"/>
              </a:solidFill>
            </a:endParaRPr>
          </a:p>
        </p:txBody>
      </p:sp>
      <p:sp>
        <p:nvSpPr>
          <p:cNvPr id="10" name="Скругленный прямоугольник 9"/>
          <p:cNvSpPr/>
          <p:nvPr/>
        </p:nvSpPr>
        <p:spPr>
          <a:xfrm>
            <a:off x="1511560" y="2732306"/>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solidFill>
                  <a:schemeClr val="tx1"/>
                </a:solidFill>
              </a:rPr>
              <a:t>На урок</a:t>
            </a:r>
            <a:endParaRPr lang="en-US" dirty="0">
              <a:solidFill>
                <a:schemeClr val="tx1"/>
              </a:solidFill>
            </a:endParaRPr>
          </a:p>
        </p:txBody>
      </p:sp>
      <p:sp>
        <p:nvSpPr>
          <p:cNvPr id="11" name="Скругленный прямоугольник 10"/>
          <p:cNvSpPr/>
          <p:nvPr/>
        </p:nvSpPr>
        <p:spPr>
          <a:xfrm>
            <a:off x="3166189" y="1992081"/>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Телефон</a:t>
            </a:r>
            <a:endParaRPr lang="ru-RU" dirty="0">
              <a:solidFill>
                <a:schemeClr val="tx1"/>
              </a:solidFill>
            </a:endParaRPr>
          </a:p>
        </p:txBody>
      </p:sp>
      <p:sp>
        <p:nvSpPr>
          <p:cNvPr id="12" name="Скругленный прямоугольник 11"/>
          <p:cNvSpPr/>
          <p:nvPr/>
        </p:nvSpPr>
        <p:spPr>
          <a:xfrm>
            <a:off x="4565781" y="1992081"/>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Ноутбук</a:t>
            </a:r>
            <a:endParaRPr lang="ru-RU" dirty="0">
              <a:solidFill>
                <a:schemeClr val="tx1"/>
              </a:solidFill>
            </a:endParaRPr>
          </a:p>
        </p:txBody>
      </p:sp>
      <p:sp>
        <p:nvSpPr>
          <p:cNvPr id="13" name="Скругленный прямоугольник 12"/>
          <p:cNvSpPr/>
          <p:nvPr/>
        </p:nvSpPr>
        <p:spPr>
          <a:xfrm>
            <a:off x="1511560" y="3481865"/>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latin typeface="Times New Roman" panose="02020603050405020304" pitchFamily="18" charset="0"/>
                <a:cs typeface="Times New Roman" panose="02020603050405020304" pitchFamily="18" charset="0"/>
              </a:rPr>
              <a:t>Дошки</a:t>
            </a:r>
          </a:p>
          <a:p>
            <a:pPr algn="ctr"/>
            <a:r>
              <a:rPr lang="en-US" sz="1200" dirty="0" err="1">
                <a:solidFill>
                  <a:schemeClr val="tx1"/>
                </a:solidFill>
                <a:latin typeface="Times New Roman" panose="02020603050405020304" pitchFamily="18" charset="0"/>
                <a:cs typeface="Times New Roman" panose="02020603050405020304" pitchFamily="18" charset="0"/>
              </a:rPr>
              <a:t>Jamboard</a:t>
            </a:r>
            <a:r>
              <a:rPr lang="uk-UA"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Padlet</a:t>
            </a:r>
            <a:r>
              <a:rPr lang="en-US" dirty="0">
                <a:solidFill>
                  <a:schemeClr val="tx1"/>
                </a:solidFill>
                <a:latin typeface="Times New Roman" panose="02020603050405020304" pitchFamily="18" charset="0"/>
                <a:cs typeface="Times New Roman" panose="02020603050405020304" pitchFamily="18" charset="0"/>
              </a:rPr>
              <a:t> </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130629" y="3481865"/>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err="1">
                <a:solidFill>
                  <a:schemeClr val="tx1"/>
                </a:solidFill>
              </a:rPr>
              <a:t>ЕдЕра</a:t>
            </a:r>
            <a:endParaRPr lang="en-US" dirty="0">
              <a:solidFill>
                <a:schemeClr val="tx1"/>
              </a:solidFill>
            </a:endParaRPr>
          </a:p>
        </p:txBody>
      </p:sp>
      <p:sp>
        <p:nvSpPr>
          <p:cNvPr id="15" name="Скругленный прямоугольник 14"/>
          <p:cNvSpPr/>
          <p:nvPr/>
        </p:nvSpPr>
        <p:spPr>
          <a:xfrm>
            <a:off x="6201748" y="1987417"/>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Шкільний сайт</a:t>
            </a:r>
            <a:endParaRPr lang="ru-RU" dirty="0">
              <a:solidFill>
                <a:schemeClr val="tx1"/>
              </a:solidFill>
            </a:endParaRPr>
          </a:p>
        </p:txBody>
      </p:sp>
      <p:sp>
        <p:nvSpPr>
          <p:cNvPr id="16" name="Скругленный прямоугольник 15"/>
          <p:cNvSpPr/>
          <p:nvPr/>
        </p:nvSpPr>
        <p:spPr>
          <a:xfrm>
            <a:off x="7601339" y="1987416"/>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chemeClr val="tx1"/>
                </a:solidFill>
                <a:latin typeface="Times New Roman" panose="02020603050405020304" pitchFamily="18" charset="0"/>
                <a:cs typeface="Times New Roman" panose="02020603050405020304" pitchFamily="18" charset="0"/>
              </a:rPr>
              <a:t>Телефонний </a:t>
            </a:r>
            <a:r>
              <a:rPr lang="uk-UA" b="1" dirty="0">
                <a:solidFill>
                  <a:schemeClr val="tx1"/>
                </a:solidFill>
                <a:latin typeface="Times New Roman" panose="02020603050405020304" pitchFamily="18" charset="0"/>
                <a:cs typeface="Times New Roman" panose="02020603050405020304" pitchFamily="18" charset="0"/>
              </a:rPr>
              <a:t>режим</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4565781" y="2721410"/>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Планшет</a:t>
            </a:r>
            <a:endParaRPr lang="ru-RU" dirty="0">
              <a:solidFill>
                <a:schemeClr val="tx1"/>
              </a:solidFill>
            </a:endParaRPr>
          </a:p>
        </p:txBody>
      </p:sp>
      <p:sp>
        <p:nvSpPr>
          <p:cNvPr id="18" name="Скругленный прямоугольник 17"/>
          <p:cNvSpPr/>
          <p:nvPr/>
        </p:nvSpPr>
        <p:spPr>
          <a:xfrm>
            <a:off x="779107" y="4201813"/>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Хмарні сервіси</a:t>
            </a:r>
            <a:endParaRPr lang="ru-RU" dirty="0">
              <a:solidFill>
                <a:schemeClr val="tx1"/>
              </a:solidFill>
            </a:endParaRPr>
          </a:p>
        </p:txBody>
      </p:sp>
      <p:sp>
        <p:nvSpPr>
          <p:cNvPr id="19" name="Скругленный прямоугольник 18"/>
          <p:cNvSpPr/>
          <p:nvPr/>
        </p:nvSpPr>
        <p:spPr>
          <a:xfrm>
            <a:off x="3166189" y="2732306"/>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Комп'ютер</a:t>
            </a:r>
            <a:endParaRPr lang="ru-RU" dirty="0">
              <a:solidFill>
                <a:schemeClr val="tx1"/>
              </a:solidFill>
            </a:endParaRPr>
          </a:p>
        </p:txBody>
      </p:sp>
      <p:sp>
        <p:nvSpPr>
          <p:cNvPr id="20" name="Скругленный прямоугольник 19"/>
          <p:cNvSpPr/>
          <p:nvPr/>
        </p:nvSpPr>
        <p:spPr>
          <a:xfrm>
            <a:off x="6201748" y="2671661"/>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chemeClr val="tx1"/>
                </a:solidFill>
              </a:rPr>
              <a:t>групи</a:t>
            </a:r>
            <a:r>
              <a:rPr lang="ru-RU" dirty="0">
                <a:solidFill>
                  <a:schemeClr val="tx1"/>
                </a:solidFill>
              </a:rPr>
              <a:t> </a:t>
            </a:r>
            <a:r>
              <a:rPr lang="en-US" dirty="0">
                <a:solidFill>
                  <a:schemeClr val="tx1"/>
                </a:solidFill>
              </a:rPr>
              <a:t>Viber, Telegram</a:t>
            </a:r>
            <a:endParaRPr lang="ru-RU" dirty="0">
              <a:solidFill>
                <a:schemeClr val="tx1"/>
              </a:solidFill>
            </a:endParaRPr>
          </a:p>
        </p:txBody>
      </p:sp>
      <p:sp>
        <p:nvSpPr>
          <p:cNvPr id="21" name="Скругленный прямоугольник 20"/>
          <p:cNvSpPr/>
          <p:nvPr/>
        </p:nvSpPr>
        <p:spPr>
          <a:xfrm>
            <a:off x="7601339" y="2671661"/>
            <a:ext cx="1259632"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solidFill>
                  <a:schemeClr val="tx1"/>
                </a:solidFill>
              </a:rPr>
              <a:t>Електроннапошта</a:t>
            </a:r>
            <a:endParaRPr lang="ru-RU" dirty="0">
              <a:solidFill>
                <a:schemeClr val="tx1"/>
              </a:solidFill>
            </a:endParaRPr>
          </a:p>
        </p:txBody>
      </p:sp>
      <p:sp>
        <p:nvSpPr>
          <p:cNvPr id="22" name="Скругленный прямоугольник 21"/>
          <p:cNvSpPr/>
          <p:nvPr/>
        </p:nvSpPr>
        <p:spPr>
          <a:xfrm>
            <a:off x="7550798" y="3393207"/>
            <a:ext cx="1360714" cy="626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Педагогічний</a:t>
            </a:r>
          </a:p>
          <a:p>
            <a:pPr algn="ctr"/>
            <a:r>
              <a:rPr lang="uk-UA" dirty="0">
                <a:solidFill>
                  <a:schemeClr val="tx1"/>
                </a:solidFill>
              </a:rPr>
              <a:t>патронаж</a:t>
            </a:r>
            <a:endParaRPr lang="ru-RU" dirty="0">
              <a:solidFill>
                <a:schemeClr val="tx1"/>
              </a:solidFill>
            </a:endParaRPr>
          </a:p>
        </p:txBody>
      </p:sp>
      <p:cxnSp>
        <p:nvCxnSpPr>
          <p:cNvPr id="23" name="Прямая со стрелкой 22"/>
          <p:cNvCxnSpPr/>
          <p:nvPr/>
        </p:nvCxnSpPr>
        <p:spPr>
          <a:xfrm>
            <a:off x="1264298" y="1567540"/>
            <a:ext cx="0" cy="289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586389" y="1513892"/>
            <a:ext cx="11664" cy="396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7438052" y="1567540"/>
            <a:ext cx="0" cy="289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23"/>
          <p:cNvSpPr/>
          <p:nvPr/>
        </p:nvSpPr>
        <p:spPr>
          <a:xfrm>
            <a:off x="6074227" y="3394754"/>
            <a:ext cx="1278295" cy="552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Сторінка</a:t>
            </a:r>
          </a:p>
          <a:p>
            <a:pPr algn="ctr"/>
            <a:r>
              <a:rPr lang="uk-UA" dirty="0">
                <a:solidFill>
                  <a:schemeClr val="tx1"/>
                </a:solidFill>
              </a:rPr>
              <a:t>у </a:t>
            </a:r>
            <a:r>
              <a:rPr lang="en-US" b="1" dirty="0">
                <a:solidFill>
                  <a:schemeClr val="tx1"/>
                </a:solidFill>
              </a:rPr>
              <a:t>Facebook</a:t>
            </a:r>
            <a:r>
              <a:rPr lang="en-US" dirty="0"/>
              <a:t>.</a:t>
            </a:r>
            <a:r>
              <a:rPr lang="uk-UA" dirty="0"/>
              <a:t> </a:t>
            </a:r>
            <a:endParaRPr lang="ru-RU" dirty="0"/>
          </a:p>
        </p:txBody>
      </p:sp>
    </p:spTree>
    <p:extLst>
      <p:ext uri="{BB962C8B-B14F-4D97-AF65-F5344CB8AC3E}">
        <p14:creationId xmlns:p14="http://schemas.microsoft.com/office/powerpoint/2010/main" val="393533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2015413" y="74645"/>
            <a:ext cx="5595260" cy="76511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244582"/>
              </a:buClr>
              <a:buSzPct val="103703"/>
              <a:buFont typeface="Century Schoolbook"/>
              <a:buNone/>
            </a:pPr>
            <a:r>
              <a:rPr lang="uk-UA" sz="2000" b="1" dirty="0">
                <a:solidFill>
                  <a:schemeClr val="accent2">
                    <a:lumMod val="50000"/>
                  </a:schemeClr>
                </a:solidFill>
                <a:latin typeface="Times New Roman" panose="02020603050405020304" pitchFamily="18" charset="0"/>
                <a:cs typeface="Times New Roman" panose="02020603050405020304" pitchFamily="18" charset="0"/>
              </a:rPr>
              <a:t>Позитивний досвід дистанційного навчання:</a:t>
            </a:r>
            <a:br>
              <a:rPr lang="uk-UA" sz="2000" b="1" dirty="0">
                <a:solidFill>
                  <a:schemeClr val="accent2">
                    <a:lumMod val="50000"/>
                  </a:schemeClr>
                </a:solidFill>
                <a:latin typeface="Times New Roman" panose="02020603050405020304" pitchFamily="18" charset="0"/>
                <a:cs typeface="Times New Roman" panose="02020603050405020304" pitchFamily="18" charset="0"/>
              </a:rPr>
            </a:br>
            <a:r>
              <a:rPr lang="uk-UA" sz="2000" b="1" dirty="0">
                <a:solidFill>
                  <a:schemeClr val="accent2">
                    <a:lumMod val="50000"/>
                  </a:schemeClr>
                </a:solidFill>
                <a:latin typeface="Times New Roman" panose="02020603050405020304" pitchFamily="18" charset="0"/>
                <a:cs typeface="Times New Roman" panose="02020603050405020304" pitchFamily="18" charset="0"/>
              </a:rPr>
              <a:t>медіа продукти педагогів</a:t>
            </a:r>
            <a:endParaRPr sz="2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186611" y="1082350"/>
            <a:ext cx="8761445" cy="3918857"/>
          </a:xfrm>
        </p:spPr>
        <p:txBody>
          <a:bodyPr/>
          <a:lstStyle/>
          <a:p>
            <a:r>
              <a:rPr lang="uk-UA" dirty="0"/>
              <a:t>у</a:t>
            </a:r>
          </a:p>
          <a:p>
            <a:endParaRPr lang="uk-UA" dirty="0"/>
          </a:p>
        </p:txBody>
      </p:sp>
      <p:sp>
        <p:nvSpPr>
          <p:cNvPr id="2" name="AutoShape 7" descr="data:image/png;base64,iVBORw0KGgoAAAANSUhEUgAAAnAAAAFRCAYAAAD0C5CtAAAAAXNSR0IArs4c6QAAIABJREFUeF7svQecXEeVNX46zfRM9+QcpUkaZUu2JOcoy9kgB5zBgMG7S7IXFkwGE4xZ/wlm8QJrs0swyTbGOCfJOUuyJCuPJuc80zOd03fu6x5ppsOrt2g+//2Bip8Yz/TrevWqXlWdOvfce023DUSjYInwn9UMhMJRtA8Mo66iBCb+b3Yx8ddoJAp/IIgMewYs/KZ8b3ZhFQjy38GeHjRUVSHDbAK/klQi4Qivi8Bus8AU4jXyxYRycLAfTSUViFgA+TjW0rllyudHvj0TYWkqP7fwZyj+U35vGxzGwrKSpO9Z5ZlZrz0ETPk9KM+xw26KwMmHdLCSHBvr6R6CxRvFtu0d2DthRocnC57sDH6JP+0WZHlCOGff48gtq4Gjuw1nnFCOgCUPjpoCjDlyYK+rx5Qzgkl/Bvo8QdgyMuELmDBlNbGf2U8z/Sc/2e7e0XFUFuTDxn4PpuiPcbcbRVkOBNj4DH6HQ5UwQkAHn7eBzxtlffI5b6X9lAtlvMa9fuRmZSb1h4ytjKWZ7WoZ7kdjWUXSNWZeELVG4QuG2UYzzJbkRnK4EeCAt/b2orG6mtelfkfCpigCviAyM/i0/FKqsW3je9hQnjx2sxvm8niRm52V/GLE/9I1PIbaksK0n8sHI1PTKM5xpr2mf3wSFQV5unWorlHdQypXtVX1rFJHq6LPfJy7mTYrTDLgacq+ngEsri5P+3k4EkGI/zKtMotSlwN9g1hUWabbZ9Ocu07O3XSlY2gUC0uLdOsYn/agwJmd9presQlUFebr1jE0OYXSvJy01wzz8xKdz+WLPZy71UUFaeuYcHuQ70jfTvli++AI6sqK09bhZn85dPpLvqjq90AoBLPJDGuKuTtz4329HP+q9OMvy4nXH0B2JtfCNEXmbr1i7k5y7ubpzN3ukTHUFCvmrotzNzf93B0Yd6G8IFd3/FVzd3SK626OQ7eOTq4zC3TWGZfXBwfXuqzBD8FuGdCt6+iHR3vASA986pjNJtP3ZgCc7MWRMDGPGZ0EAXXlpbAkoLOQfMqF38fJKwDORGRgSdgIotyJg0QNB7t60LygGlGiFGviNdw7gkFuAryB1czFhGjDnABFZJHY29eFJZW1CLNt0jziqyTAMhHkomZhWwi6LARkfATt4ijbFmW9XSMEASUJIEDAjPQQEU0+r/eFPah2ZMBhtqLc5Mf0gT48+cR+vJVTjb7MPExMTsLHdpZUZmDE5Ue2NQNh/zRMI9PoPHktNk204Q63E18o8+LZXRM4fUkldu5tg6l/Gs78Saz/0OmYtDkwkZcPF8HqFPuI2AUe/vSzsWFBuOyj3nECuPx8mOV3LrDEOHPK8PQUigkMQ1w3LUSpUfaGgLLZpXV4GLXFBN/8svSJoDIzHzbM55Q+mQ4HUGCbu2lKFVH2mQy3jPlMvydu8RHeMcR6gwTfNiJumy25jSE+k8lmwv7OHjTWEsCxnYlgQcCqXBcimLBzE5D7Jz6HPFOLgNEjBXDcBGpVm8B7BcAp2jofAM4rfa4AcHu5gS/R2cANAbh+AriKIwRwwwRwJQoAR2BUoAOM5gPADbkI8HLTAzx5V+cFwA0RwJXqADg/17rM9IBX2rGfwLlZBzi/WwCuNX6Q1NuIVACuy8jcVQG4CQK4fH0A18cDWqXOAW0+AVz26PXIsgwa2Z+PXvMP0AMB4qAM7qN/S/mXZc+aTLfHAVxsE42SCSPo4QJeV1kOwUKzCw9uGp3j9RLAkcXRWKyEXV5AhzBbLV3dWFRTo4GRSIrTfoQsToBbdyYbn0EQI6xdYtnf242lFTUagBPmT5iaxDLNRS2Pi5pAT/ncRMAg/20hAIoSjHQODaG6vJhQh4yRfDmGleAwhZEdDSNPwFg0gIYsfnCwA3f+aBf2HbMc/ZkO+Gsc8Ly8heCHp9bqStjHJ+A8Yx1G33oTeYua4O/xIWrxsLIMZNVUwu+KIIcnNZ81DJdnGqGSPFyxpw+n7jmIBXUBlK3IR3Tp8ZhkJ/UTaXrZwMmgFT6hy1iEgasuLtD63ZTYsfzbBAFcCQGcXxhJoe8EoCWUzsEhnuJLtQcVQBZhf1gypC/4k70w4fMhx25P+t5M/wqA29PfjeaqmqRrhE0LsFZfIIxMvgxmsqeJxRx/hw50d6OpluMvwDGhmWY2XQCc38dTfJagUTJwiVQuK1axSXJvFagxsgmMEsAV/V9m4FT3kGdRtVX1rFKHqs8MMXAKBsYIgGshgGt6DwC4PjJwlUfKwBHAlfw/AuDmg4Hbz/FvPlIGjgCuPoXlY/Z6oQJw88LAGQBw88HAKdnzOAPnnPwwsqz/uAAuODWGt3bvir0GmdU4aXV90h7y/98fpvH269vgZQOqmk7DAv2z45E3k/ugRoaI6fNvKDcuesZk+v5g3ITKTZaGTM2s108qfwFBQOLGKwyMmX8U+txG5sTG36MJ4Ew2Zz//3tbXi6aqarJIyQyMgMUIbYgBfpZBtsZGxJdoQpVWHejvwZKKao31EeZPNvlELOgigMulaVL4KGmvAAYBkMIEWggyOgYHeYov1czBgv8E80h/FROKWMgiCuOWT5Ph73/6In5XsAquBQR7drGfWhDOtcPW2o9gHhm+ulKYX3gTlktPRRbpchMprcgrrcAHTkBoYEzrF2tWDgqtBGUZVqx++w18qO+bmDqlHr/s/Rxqu4I4Y6ADBcRFzdceh3FnIcYDFkywUZ5AgGxcBnpGxlHOzSaioeA47ThrYEcFwGXn0EwL2AQECShLALUdBKwLtOeNAVlhNqVfpErpg0m/D3kJAE76WsB5hP8hbOhe9vsi9ntiX4sJNcgO9vMlyeSHZqtAwrlF+l3eiZbeHtRXViFT3qokkE8WT15eskFZfI/keRMZWKm1rX8eGDgjJlTFKV61wEtbVdeMKO6hAThFW+cDwAkDJyZUmU/pisqEKubTMBceqSddUQEJ+d67YkIdpQm16MhMqCoTqzzLvDBw82FC7SXzWZWe+TTCwO2nCb1Zx4T+d2dCHaNEojC9RMIIA6eeuz6anG3InfoIsm1Df8N2/ffxleDkMNq9JVgUt9AHCOgO0FqTV9aMmpJMjLa3oN9NCJW9AMvrnejZuxtT5kw0NzVjpOsghiiZsNjsWLyoGpNTFuTnmjHYOoWyhhy07NkLf8SJhuX1SC+q0etHF9pbA6iry0PLG1tQt+5E9LTsxDRysHxxHYKDPdjPNTo7r4oWyhzsa9lP61kWHDYP3HEGqrqqFq6hcbiCUyisWoHSyBD28TBry3TyGerQ1zmJ8gX58JMMspIZHuz3obrSio5d+3gfE0pqm1GWm16aMLv1N9Q/dRjAaQwcARwtfOjmIrBQOz3PRYZRojMTN3g/QZONWgwLF3LZemcXAWyaCVUYmMoaTYOVqG/SwBa/G+TGbSOishKsRJKgAAHcYB8WlVaQ5RLwlnqTdwV8GoCTZkgdYooLEekJsIkSOXQNk5EioJHPZbvJ5D0dBFkFRCzl3MRGt76ML/1sE/ZVLIf1tHPZBz6ECd6iJrJuxaTerQSHNDtmZpvh++VvkfnP14EcOKzUkmSSejcT8AXISsoTWAWVCFAk/gtPW+HeN4xba/6AK/fdjm9MfQI95ZfB1hbBtU4XcpoJHk9dgX6vFcNsq4sivs7hcRTn5SLMTjORdkywjmKcrF5hlhNB1m/hvWZMpLP7v5PPu7A0xsCJLlCApQAorTYCMA3wZiYzcBHpPZqJxSx+YKgfi8oqk950qSNEFBcIkfYVyCXXp9BJigaxpa8bjWRgxYSaCPLloBBi34d4EMgkexoVc28KxlHMMCodjcvD8c9Ofp6ZxndzwtUoNHAqdmyA41yu0MCprlHdQ9qraqvqWTXQq9AeGWHgVBu4MHDyL0NHA9fSN8T5L+9h+qLSdHVSA7dAoYGb4IKer6OBM8LAqTRuqs/lCYU9rzpCDVwHAdxCHQ2chxq4bIUGroUm1CYdE2qQB2cB72KhSFf2c/1v1gGB8j05xMvhK11pGxjh3E1vDpbvqQ4kcqAVi4ReGeXBqEhHAzdIDVzZEWrgxqiBK1Ro4FQAbooMXDY1cPnej3LD/8dl4AITw2glgFuiSaypt9+6C3XHrUDPm9vgXL4a7vZ2VC2uxQs7XFiVM4ixvEZUO6fROpIFy1g3rEV2hEf8qFtVggN7R+DIMWOsJwPHnFiF4YF+eMbGMGhagOOXpNdFpn+fprBzaw/yi7Ix5bahxtSPDlMRnJiCN7MJQwOdaKjJJmbJR/Y0dYz1jcijlGrSTKvYwT0oXLYUVt8Ydra6sXJpOV7Z1Iq1GxrZvn64xqnVXLkEfVv70XxcBdz8WwbnacveKTTnjaAzuoAWiyB6xkyoLU2/n81u+/W1BHD/HmfgBGRZRd/EDbmbi28dF98UVi0Nrnlp+jLbbBRjmpLMrGJUo04fbb10QKiq0HRriUyeNCJM22+AQCs700LQxc08Ra8e6O/D0spKiuIJQNIQBi6K8guzaUKV+7AOYQCFgZNfhGkTFmcBqXxhmLL4x3wCkDya/spp5rS//RZO+VkXwnWkxRZSr5WbxXbwBalwIGvMB1+eBQE6LVgmpmAqtiN/Fxm3ExYh5AnzbyZS4YRr1GkUlBciIqBOEKIAXNYdnpgkEMuH2x3B+8LbcdWbV+L4mmE8774S/1b2eXzgxXZkri7C+ZctQk8wF2NkDtuHJ5BLDZxXnlU6JOGZx6f5Ejic2ucyxJqpNaHfOrkJNFQUa1pADbjFcJt2nazZox6anFM4McgF3JPpdEITah+Bc0UygBMTqrChHn8YGexQSwrbvTB9oqdr4fjXc/w1Z4uENsrweAkCowTBWWRBU71n8hVjm4ACwHETqFFtAgqRshEhtOoaI6f4bkVbjQE4/Y3TEIBTbOBGANzB/iE0VhwhgFMIw+UdUTkH9JFdqdRhV6QOFUAbJkgo0QEJUkevgumbIKuQ79DnBVROG26CJocOaJJ2qICzADjRpOo5MRxQsHhyHxWAUzlkSB3vCoCjCbVMoYFTHb6MADjV4WsGwBUEbqDi5h+YgRsfwkFPKTW2GgpAx7Y2LDy2CaPbXkGk4XhMHdiN+mOX4bltLhzjHEWwuhHF1mlsb6djYcBF4EapUms7ImSxpkYzUFVmxf6Xh9G80oKWCScW2qewZTgXJy772wDcwf0+NDbHNPOT21+Ct/ZEWsUsCHoC2MbP1q3OI6FDK9u+fchevIQWpjD3RCtG39mF4hXLYCGA29dlwuLmHGx/kqCuxEeSZw1yPH0IL6hB35t9WLyuEtPdfcigTOHAbgLVFTnYs3kTRix2VCxaSyBnjD/8YOUTJtONbw9qRI/GWIUCZHXIQZE1sXMnTjRrCggQLZmI5zUPRG7A4k04u2iMD+uaYl25ZK/MclpPVOPL/ciHaabRKJkuUkXhJDmViZQiNWoRqwbIhNkTvi+p0IHBQrNQhNSbdhsydVHNAYDXCxtnscJJrZvYmQszLKgkjV1JwFfyxqM48Zt/gum6LxCI5MJC78/c6lJ6l7IfiHr8g25Ey5yQg1ewa5q0N/0us/hMxU6K7ydgdhPEVOcg7CYA5bsSClo4mKI3IzDVbI0Ew/ysu2cKv9rxO3z+1A/ip+YprNl3GooKerEz89v47RtXY2ipHf90uh3tnih6p4OYDoYwyYaH2CfsuTmPGyZoshOVBWl2NvM6YdgSAZw4RWRpThEx5sskqEzMz5p5mUBZvD7JKCaWmKmV9fKWk+YQTx1xFDzrQotmnhZmz0oTroD3ZNgtYDxCZs4V8iOH+sKYBnLuuMk1gnbFE1lMvWlGlqCcOjvWpVfEZKvnUSlmYT1zodQ9H3Wo7qO6h7RjPuoQcGXR6bOY60t686m2rCrq0B2Q+IdG6lC1JcIDnnhM/t8ef1W/qz6fr7GLsN/13ndVf72Xxs7Q+P9dzV39d1Xmv5R1pV+CM/MfF8AFxoZwgABueXVsVk/1deCV7S0oqT8eZYFWDGc0YnWjHc9ucWH92my8/exLGLNk49QzTkH7W6+jfXwKmfYqnH5mJfoGyJJVWLDn+WEsOb0Krz7zLMkeyp4qV+OUlfpOR6nXFBcO7PFj0dIYgItS+/7m5s0YD9qx/JTTkNu5E690D8JZUIWTVi7A5pdeo7XOgbXrT0RwzzsoXkUrHgHcps1bKDXKwjFnn4yycTpEbt0Hq60Ux55zDHqffwn9tBqJBdJSsg5FNB5WZnSjlwzcsYus1EGbaf00BuCuLnnMZPrBjAaODTbF6bJ2CuEX0gtVwNjsMqOB81GzZZ3RwCVsBiJiDxLAHZQwEtRA0RgpNc+pR8NZ1JAF+VkGgZWVoCSVo0MLKdFmhrMQs266ZXxSnBgy6MkoptoZXQ9vIMyTMEH9fJaGCtKgRIEFmQGUWmxwvPJf+MotP8dT1/2WIvps+EvzY+xZmXgrmeGlCTPDxWckYilg+wSq2POs1H4xFEiRDVayRmNvdqHmxFo6IvA0O86ecTIsxgQ9/Mx2DG3bhcyVdTDRm9VCD9hMyxDbUkmWzQznlB+njb2FT+f8D6x5WbjJ8nOcGB7BpceXoW3UD5fDDg/NmD5hFDUxX4zBlD6bYBiR4mw6SfC5hNmaYdZmd24HvVAXal63ooEToBwzoWpaRH5nMiBOH6kpWi2UDK/ZL+FbylOEERHPUQG3mglVQHyyBi52X44/NZCNDCNjS+HEIqBNrM2aFyrHLq0GzpAZ5igDN3v8VaylMHAZCg2cyoRmxInhKAM3d4t4rzBwgbgJ9UgYOCMaOCMMnMqJwYgJVaUtHTTAwKn0q/PFwGXx8FxivvEfGsAZOfz9P32NexS72oHly/U9IKKhIAYmo6goMqZ3S9UnVxQ8OhfAiY5LwFbHEM2Opclx4GRzltO7hBEREJNqcxYAF6JptbWnDw00f1qFCUsSTHOTJ0gRrZq40FqEbUphIz040EstVlWcaUoGgvJQ4oWaSx3VDDs3wy9obCGBztAwTUplhZw4oINBGFWjbfjWRz6Iv5z8M4QZ7C26sII6LAdCBHA2Syb89jDDiZAV3N2FvDMXid0VodYBmJxODD+/AyVXnYLIATcyK6LIoVklNOGlOZh6OMYzMjmsyCQG9P/yflzSXIRfmxfC274DtqaTkLe4DG7agu1RCwb2k1ssceDs4W4cV2TF47t8uIBW3HWn1IEYEF6imxE2Pix9qaGvGFibcFPvke2En89iE2cBbVTnguMuPu/CkuI4rxXTwInGTIpAUQG8OSlDERwOS3JgkOCrXOO45xRh08Jk4Pw0f9vEhKp5wc69vzb+HO9WmmEb6Llr5Tgnjr8G8vm1kH8mjEjqsVVpgqRxYprIyUqvGTCyCagWaCObgOoa1T3kWVRtVT2r1KHqMy2GoyKMSAtNaE06GigjJtRWmlAbjtCEqjJLyfNOMoxInk4YkX6FQF3qGGGct2KdOG8qkCB19NGEWqnjLDFJE2qewoSq0vx5FLHXpB0q4GxEA6fS0cl9vDzEZ/Hwla6o3kP5nsqEqtIVSh1j9CAv1PEgHyKAK1WYUAepcS3T0biOT7sZa1A/DlwPpTTVOuGKprlOaQDO+gmuV/1p++3oB0d7wGgPXJ7ziMn0oxkNXFzoLrHTxHNzQXlZakML91o/J6+NkzdVGBFhvmRzbu1jHLDKas2pIJUGTvNCJcyw05PRLAxcCoqthRq45vJKXQZOAvlKGJFDGnjNpVJgpoTNIOgZG0dzaR4DRpqxkgza769chPtNF2LnqTcShBUiyjAW0w4adB25yNnVB3sjnRKaHbAe6IXNQQ1PbQa8m1tQsK4Bnn17UbGsic4ENFPuZQy4wTaE+zqx8OazYR5kHLlKcQOxoO/RV1BH75gzfvVhTN3yCv6UV0DP0TCsPUE48sldldrg2zmEsylsPLHZjre8uXjKHcBdDcOorK9DJ0HPlN8OLwFTgA8W07pFMeYRBo4Ajp1q01jLZBNqF2NJxQBc6vAdGoBLI4Q+xMAN9NEOn8KJgRdEOMA+jp3GwHHsEotgRTHtHuT4N3D8xVs20T9Be0cE6HE8MmUTSGPR6yADpyfqNgLgjG0C+iJlI5uA6hojAE7V1vkAcD7pc9LNemZn1QZuBMC1DQxRxH5kGrj5AHAqfZMG4BgmpFgnTIgRANfPcCUVOuFKjAC4Ljpt1Oo4bRgBcCrgbATAHaQjRKMiCLMKwHVyHVqgE9PuPQXgqFcuy0/vhTpfAE4CH5v8P2KsvxeN7tFHrzvaA2l74JLsh02mH88KIyLwQxisDnqyLaAHkVlskLOK5i0oIn0xoXLjTWUe1bxQycy0xU2owrYkm1BjDFyYJlvNC5X3SeWFKpkYFokJlTVoBF0KCZxLTIISRkQ0e8IPavHiYibXDAI59+QElvJkXGULY99tF8PX9TQ+l/c4fMc00+yZRYfSDBTTSynE+WvJi8D96yeQefU5CNFhYOyhp1D+8athdhJC7aFr8ygB59IcuBlQ3dbCkB6ZLtz429/j+A3H4iurT8YQ22Gb7kKt3Yra236IR279Nvx00nA8dBAPFhbgsdY+7MvKh2fYhT9edSwqhv2YoCav4cA+tNJGnkGPmjc3ONBCm3sPbzlNwESpXSzjAv+Ne2OZGHzETZTaxU2jc8e3gwycFgyU/Z7ohSpjNxHvr2TkpckHNVB+gP2eMhODeKFyzALUSDIQhcbAJeupYoybmFDrxYQqAZVTMbBiQo0DuJn3KrFNbYqwCkYAnCq8Q+wUrw/gVOya1KG6RnUPqUPVViMATmW6MgLgVCFAjAC4VgK4hiMEcCrPPukzlRODyjwmdQwr4rwZAXAqb1cjAO7dYuBUTgwqAC/LsMhodBk4OUi+CwBO5d2tmpcy/gMEcOU6AG6MDFyhgoFTxaybmbsDDCy/uPxWMno9R6HJ0R44oh54f+ZfTaafDMXUlRIzzMaNVsBC1+AAT4Jk4BKYEQmUK5r4GQYuxr/MRVWyoUvGhi66yS5gcFtNCp8cR0Qzn0ow1ywRnx0yB859nnaa4eqoo5Oviy47qR5ePk2zgpgEBQQIe6jBRbY7g79n85+XurHlBU7k7d2E391yIcotIXzjuJcRXliIoiIHcgvLMLLneVSuOgm9B1upW+tC9jXna2Zg8x/uo5nUihM3no/ev/waI5d8AgGHF2cdfAHPZJyFkq4OXNfcj71tg4zfUo9nKbC8Pu8PiAa86A7koyl0Pf67cCUWDe5GlnsPWnz3oWufB/ZzGvCj/SfijPprmdEigjXecToPBLHTmoPPjL2N8953Anr8mRgjJPWQznTHw3u4+Cz5NOVK/Dcbx0IyOCSOUTcXzlpq4ATEBjlYVv6HZhiPg+8pxoFzpjChamNLsCj1tRN81dH8nVi014EXeGkytvJ6qTuRPZPNQRjDTnrZ1FZXEOjF3BTmFrmGQF9ikvEgoI1tinxrHYOMxK8TVkHqVIEalVlS6lCBKyObgOoa1T2kHaq2qp5V6lCZrox4oao2cEMA7l0yoc4HgJsXE6oiYPC7BeBUDJwRDZxq/A0BOEVIFHlX58OEqgJwKmZc2qEyoRoBcCoT6uy5Ozk1Ao93F/fSySPawI9++R+7B76/cuNhACcbt7jHmija72IIiIUVFcneo5pHnxluZmLQIuhrQVsTOlGzYJrQ3tHDgHh0NRGv0EQgyD8EJLcTbWnC4wkIjCZp4BjOpLePXiYEgaKXoiepxB1LLFpOPhvbIqwb7yuejaL1yuLvTtYfpPbg5PwsPHh9NWMohVCfb8XGsqexoJZiNSc9IYvprTLpgq+TE2rFifA/vwc5J9ZgWW8rPtPyMg6UlqPWyYB72R6cXPZTtPyhHUsvKEL3gSFkn/6feKR2A071TGLC4UBR73eQT03dQTJq5YWXoL99CRbk5eH2CQKa1psRdp2BlSsqceLe5/HR4xtxc/G1eLIjiiVTLhTBjQ81TuOG5wrw+kdy0OksxRC1cO6QGRPsU8mSMUYGLodx4CR6h0RwNnOsEkFtD2On1TLuXVTLO8bPJRMDvVbFk06QnJsMXKpYUuIVYzUxeDEv66bpuqZKAFwCONdAFhlYeg6byJpm0ISaCM40ud3M+DM0i9a+pPHXquEiRpMy3yPxNkxCogJGBo4cwKnMkkYAnJFNQHWNEQCnaut8ADhxxJH4be8FE6oqrtl7xYSqijUm79BRE+rcldmICXWKuVBzdHKhquZDbO7OgwbuXTKhOnW0uvIs7ZLCUid7haG5yywaTYo0eBKEW3Sw6YoqlqR8TxXD0cjcVR2+jMgfVCGA5mPuqg4a0h8q+YMq7I7UcZABfxt1steEBDOxWCVnKMtnSrmK/zTOwImNziThPAgOBunJWFVUklKXJl+MvUiScj2mN0sssmf3sjHVoqNItqBq+3mIdI/ooOwMSaG5jCbt8gQSdIRYQCF8WEx2Ehw3RbBX0YU4GOJDgv1qzdHYKQbs5b9cepM6mCvVvvt+PPK1j6BioR3dBZfgL2tug21gEBnLFzJmG0NiOBkMcPPLyN14BvL+8yu4Y3wvvA3nMdiaCVX2QmQWV9MsWY7Lgt9FQeP7cdPIX1CdvxavbXkJvznpJ3CZi5HJoHDWt8dwXeDL8C8/Baa2FRRYZ2ADI0ZHfnUx/vmin2PQ58Dlj30J1xS04/VTfwOvI4r/dNUi4J3GsdkB3JaxFS+7CrEosh/5F30InYzYO06nhmmOTZiuuCN0YsijBi5ClGXLINMpDFxCv/WPjBI8Fmr5T7VcqcRGYkqVyyRI7zRNH6kSYls4BnSMgYV91sl+r2G/J5usY4I2HwGcsLVW3iTJqh0fyh7qaKr4MqYM+B8P8RKkm3Ymxy5dkZh2C46QgTOyCYzThFqgE6hTBc6k/aprVPeQOlRtNQLgVH1mZBNQaaCMMHBGNHAqANfDOHDViiDMKicGI5uASgM3L5sAnRhyFU4M3dTA1RyhBq6NzGe9jvOIEQ3C552xAAAgAElEQVRcK+duw7uggVMBuD4GR67UCY5sBMAN04mhROHEMEQAV3qEGrheOjFUKZwYVACugwBuoQLA2bhf6YVFOkgA13iEAK6dEqo6RQ5qFYB71+auwgFpXuYuDxq5OgcNeQ9Vc9cIgGslZmr4XwC4TwmAuysO4GZChIgzQT/NcFXFTCmVgM2ESRMSRjzZMqndEgYuMZCExvSQTeunAL2Mm68Qaxo+Syg+ngLEjJZNNCkfJ3Jr8re+EdZRVKxxdBEySnR3SKpnSjOhZmgmWWEHRbYnPqlZvHEhwUhV1I0nP30p7KOv4OxGH6623YvgwpUIt++F+eyNmLL5MfbAr5Bz/Y1a0N0XXvwKtuzuwVU3fhWPPPYUVjBYX0PlQuLbT2Jj6fHIKzkXnsEXEKLpM3uSAX/zGyjEWYElZ9Zhkm7BEab3MHd+EuWOUay8ZQdOvvP3ePOJj+HU40owObYfw9m34rv7svHxJSbku1pR21SLHXsIiO2VWFRfjAcf+gPWn3kWMpub0J6zEGOMgzdKk2UgamUuVA/BVxaZMokRJ/le4+6ps3qlZ5SbXlGh5sEqA6iFU9HGLWZOnUrjhcrEYJrmUTD+4OgIKmX8E3p7JmyJh/H/JE2ZPUU0d8HY8o4MEnxVSCR2yaCR8CLJuMv4BgIEcPTMknckRahA5rHVF3VL88S7S29hNLIJqETKw2RoS5ghQ6+orlHdQ+pWtVX1rFKH6iRoBMCpzHBGAJyRTUAlyleZpeR5VaZJlXlM6lAt8iozndShAopGTvEq1kLVX9IOVb9rAI4TTi9WoAoEytyVPcDOuZuuqN5D+Z7qQKJiNaUO1cFIxdBIHarDlyrbx3zNXRVrqYWxUgA4Ffg2MndVQFKeVwngFF65sbmr70FuZO4qD1+KPNfv1tw1AuBUh94gGTjZk2cYuE8KgPtBt1+DV+JQIB6jYW62o3Ii0TasRNuXWOFolhSzHIGXhd8RYfycEncmGB6ZQHFxvga+UjkfiKeqlk9R271lA59bjzRqZIJ1MMCuVoWYb1O4K7qDDPtByk0LVRE38Yrp1EnwVkGWamF4EvdfU43fVN6ByZpm5NOrNVJIl3CikRDpxn7G/bBnumHe2QJTQxks3Xfijeo34DHfhPzoKlhCm5l14lcYcOThM4veh9xxHzzufBQw/1l+QynqCbKazGWY7LejM1SJ3RM2fCD/Sby2yYmrszvQd2oU61vvRd/4YoLGc9DwgWUIMVXHwJALWSE3sugC39PSzlyaXtTXlyA/O5vx8TwYonkx2Hw8Ojw2mlAZ3FdMqcw64RAaPq5903osARwPiSBb3OolMDP/F0ulFaPFxKHEzRAgjhRJ6DX3lTjQGmGetmJmhEiyjmtpFihgFnMrx188TJOKjKuMHce/hOOvpfBKHFthFCUQsJbIV0JDx9jTxBJbWNN7h8n1Km841eYsdaiAkYrqlzpU16juIXWo2qp6VqlDtRkFCb5l7PRMqCpBvhzSJOjszEKS4i1QAhr5jjhU2HUYWJU2TepQbSRGgLMKXKk+l3aoTOQeHpyyU4bvOdx7qkOAbOB6jLXUNEAtnuRTTldCIpPhdNMDcCrgJFNV3iO9VGqq91DapwKkRoCzCgSqQII2dxXp2IzMXRWQMDJ3BxWmXENzV8FaytwVEGeLm+H+5rmrAPDv1txVxRKcn7lLmZYiA4p67oq1Kb3ZWsZBNe9k3KTMzN3P1TAj+c9nTKj8QLCUOBb0MyF6dUlZyvAfGnPCLAs26s5SMWtyAwEOPX39qKKOKtU1AgwCNKEKaLCbYw+VCgv0DAygqrw8xrvF8FlScXNhdMZzoUolGbxI/CLyM0JgJk647v8kfvbAAB5ddhMWN+XARy9Q5m2Ah98ZYqBdx9pG2JkFwb37VWw55lac8nQRvlTYiwJfLi5a9X4cGPl3LF5RiylLBc7dW8cUGWUoyg8y16kD5Uxqi+IinPD2Fpx76sfxEr+zJ5OB417+PUaajkfd3kHUNk8hP/II9ltH0ey6CDXP7Ybn7PfTJJyB4BTZo/xs+Pp2YNxWD4ufbJTdy+jUPnjN9MC98HLsDuZhnIDZw8Eb5vUOBvKNOXSkXqKFtRT2VPpLmDCNvYz3n+CvaWrgHNJfCUXDbmIh5Y9e9ns1+z3pmvgffBHGyeMNMlKZUOV+rKuX+sXqSqZSSxMjRFi4EG22GczWkGyEj91IRUvLNarFtZ8LWoXCDDNBL7N8HS8z1eSUdqiuUd1D6lC1VfWsRvrMCAOnYmAEvGmbgE4uVPFkX6gww6hOpSqzlDyvS2GaHGKMr1JFHtsxpsoq1EmVpdJZSTtUbIHKXCh1qMxOqv6SOlT9boSBa6cZtk4Rw0+cYfQYuPmYuyowKs+rYuCMAAmVmVUF8KQdKvbcTUuBdvjWKRICqlbHc9fQ3KX5u17H/C1zN6TIY6ySYcgjqOQPxuauh7IChnRIU4zM3VESFkU6IYDeK3NXYufaFSCwnZ77dTqe+6KBk71SyDMp/ywM3C/iAE7wgPxZsh70Mw6ceKEm5rCMicyogaKOSiLoaxxPArsi3o4R/q2HHqTV9GSU3xORoDRC08CJCZUALl0uTAFwAiRmLHD6AC7GMlmJGHNZbw7Zt2o+0F9v2oBvTX0AS5YvRqS0WkuVFQz5mLKDIUQIoiw9o7Ad0wD/Q/fhxSozvrKqAHd6/xUTI3Z0dY+x7RlYu86Elv5SfKL5FKwoWsgkzlnw93TQg7UKq0y5uLosm84QGymZCzM91gj6q2yo6G7BlW0H8f2D9+ND11+Kibdfx3POIdx8zO8RGtqKF/YcwMrjT8dE7xAsHgZ2dNSjsHgYg71+VDFF19Yt+9Bw1hnozWHcOXbQBJnGYWZxyBYAF0c8qfpDA3CMAydjJcMtLJmWVpX9IvH2pvQAnHyL18/0e6p5JWDaQwAnCsiUGri4N/DM+Jvjv8+uK/aOxLSU8h7F0GgyjOsapgm1RD+i9bSPINiefmHsZxzACoZw0SsqlkYFzqRu1TWqe0gdqraqnlXqUPWZoU1AEcNNwJtsBLoATqHn0TYBRWDaXsoBqigH0CuqE7aK1ZC6VUyPkU1gPkyoKpOxERZHJYQXM4yWzF4n3ZrKlCN9pgRwnLs1irmrYs9UjIS0QzWvVMyY1DFEiUTM4pS6qNh1+VYf15lKnXXGyNztZAioBdranboYmbsqHZUhE6qBEDAqRtnI3J300IRKi1O6YmjuzgOAU83dKS+dbbL001vNz9wlgCtLHzsz0YnhnwTA3T0cgwHCmomejTp2DBDAVRPAJZeYt6iEEdECsKYQ0UtNYs7soSdrNZOZpzKhSb3CwAkLY2euUtnAE5kaaZTGwFWUxzVw4qCQ3CK3iPIllZZ4ocqXWF0xr8vPjGBZRgCXfOrH6MxpQIXdAc+KBfD5THQ6YKZP3n98YIJ5Q33IXtKMLF8/Huobxr1TTCx/7M/x4MMPY8NHluPW53fB2lwNv9+JjzuWodxZh5wiN02+ZaidqsMqyznMTdqDNQ1VKMoJ4H4X8F/9Gbjg+Y/i0qYpNBR5sXdLPibXL8a+jjdwatPNqMvMJwAqx5a32pBfHEamL0DTF2O8EQg68m3Itxdj196DGAq7UX3e9RgmkhZnhn6XWwNwAmhjfZEMfHqpX6uiblDTvfFzCeOhBQKOf0cYOI2xTCgz/SfX9vbHgXPiNTMAns4H8q4IA5dU4ib0Q+OfApzJuybtC8TjwInjSToApyfqlnurWKkBMnDlR8jAjXCBL1Zo4FTXGGHgVG1VPav0h4r5MLIJqBgYIwCuU4slGcspmK6oAFwfdTSVOsJwqffviYHrpdNGlY7ThhEGTtXvRhi4DjJwC3UYOJmtKg1cD/Wr1ToOGYbmrsIcLHVM0AEpX8cBaT4YuEmaWPOc6YGGtEPFnhth4CQEVI2CgVNp4NrJwNXpMHBGAFwX9cu1CucxFQNnbO7+/TBw8zF3O3hwlhSm6UoigPt4CQHcPXEAJ18SdkU28D6aUGu0UBTJVWmTNxhAhsTvSmPGkw26u4/giya0FFu8VqnEKAtTWJ9FABcLNZGsgesRIEEAl87EJvXMmFAFgMh1NlMIBaQYi5jUs2aqD5/82t04WLgGtvpKBtU1Y3TQB39ZJaJemgF56LIxgbxkrDfTizTv/gdw+brVOLXqToxGtuDWYQdutd+JM62XwbnkB3iJeUrv2/EmdjrGmCrrs7g4sgrm8gi6d45jqsCCzqVOdDJRqXfEC9u2rThQX4Gfeu/HVXm34PS2X2G6tBJrN/8GH/zId9C6qQduuxNrS1toLi1EgJkbpn2ZcI/4MOKblgxeyCoMw3b8ZRhgCq6RsBWDPLFk27N1+6OXDFx1CgCnja+YUOmVm8qEOjPSGnBO1+8CtCUOnAA4OjHY0pziNRBIE3pNpYxd6tHT4sBpmp70JlQRQh8pgFMtrNomoDChqsCZ1KG6RnUPI5vAUQCXvB4dBXBz++TdMKG+lwDce8WEqlpn3i0A16YwoRoBcPNhQj0K4ObOSyOHr/8tgPuYALj/nmHgYr4EmvfiIENRVIiOKkWZYU5sFB/HgvTOvUhwmAglJYxIJTfwdCBPvEblukyCgJh3Y/JG38dE9BVEpGKFjfsoJLXII3HNNA0cwQUryqJnZgG/4MxiGqrnH8IP/rIb040nYprhN4YHPJh0FDB9VwTB0gI6bNhhmuxHuHsIGWedjAD1dHe9czb63EEsbXo//H/6L+Can6AoEsDildUo5Yky2DeEgVwTtvRWoXFBM7o7p+Eos6HTY8He4AS8bO94VxeGGqtwzfNX4PyldvzJshF3DZ+CKyfD+OY5OXj8waexr/FVjE6O4Fves/Hz7J2oLW/COu8JBJMuBlL2IVNMzKFhFJxzPYMCUyRNr49Bl5fhSngSlLFKA577aXYqJ2shYHwGF8/wW/JTE32nCuQ7o4ETEzpPApUpqFzNKYJ1+GiGEROMFsg3RRENXJ8AeLpEi7km1TsiWsuQCKH5HqV7lh4DZhgVqFGZJd9TAE5h7lU9qzxLt6LPjHiyqbQYxjYBMnA6IRGkrUoGju9y5RGaUFUhIqQdKhOp6nOpQ6WBU5l6pQ6VbsjIJtBJ07VevwsDJ0G7rTomVNVGYgjA8T2sPkITqiENnCJPqRETqkr+YMSEqlpn3JR6OHSkHrG5SwZOYUJVMnDcd+t0QlEYmbsqLV5s7uo75fQZmLsqBxMjc/dd0cAZMKEq564ic4n0aQfxzkIdE2qiF+pHBcD9zyETaixYrGb+JANTk0LErplHiR7EhKoJ8gjCxIdwdonK3xheortHGDhhYJLNo3K9BOaNATgycHHwMKceWdAEBFRTTC9xXlNCBUn8HgNwUoe4Q0j8t0JzBAXUum375Q9x3+uMet28FlNZpTjIpPRZ1bUI+9zUnNG4W0onBJcLke4emJtWI1xdgsDj9+GsiQP4QmEXnl19PmzrT0LRsw9hXWkpGurqEB1+EVllZ2LanIk/vFmKM48vopB2gsnsc/HSK1uwbOWx+B7jzYUJus7t/zW+vuAB7H37FTxW/gA2b7fgdyuyCH4Kcd/gt/CWrR25OadhrPtZuCJeHBu6EoU7xnHyORs0xLq/rRsnfvhatLrtZM4C6JumJwtNqMJwSa9r3ZYA5Pq5CFQI/S0BlDXkFvP+kPVagLKIKbNSmVDjaE8wWc+hsUvo9Dhw9AkDp2ViSOZXNfMoWyZjV8Ox04JDJwA9eYuk9VpWAGFyU5iCtQWNBwnVJqA62Q4QFJUrNHCT3ATydJwYVOyatFV1jeoeUoeqrapnlToE9Or1mRETqmoDN+LE0CUBpRUATgVI5DBSoQBwKueAYXr2lSg8mVUAbZyhCAp0EqZLv6sE16p2Sh0q1kLVX1KHCsCF4gBOTwOnGn+5j0oD18v3sEqlX1WEABqkCbVMx6NW2qFitlUbvKG5qwh3YWjuzhOAUwXhblcAOENzV+FMIc+rAnBG5q6L/arnxGBo7lIDV6jjxDAfc3eaAM6p0MCp5u6M30AaGKP9uZMAboFCAzfbieEjAuB+HQdw4hMqW6mwJ90C4MrKk5KQS55TyWsp+geNOdGQVQILo0XVN6OPOoqqKpphtUSec+GX/KZlYuDGLSbUWFywZIgmWryyQ1q8w2EuZneCeMSKM4J41sipkmlICeCiqKYTw2M//AZeHXKgF064K5fi4FCYWRuoC1u8FO4tm2A990KYaMb0PMf/ngoj7+yTKdCnDrDCibP821HWuoPmwmGcfOaFuHqsD3u7+rB6/cm47zf3YcVxa1BStRCb95VjWaMd/pBNC/9xUmY3zrEuRdQzBY/FiXvcFyJzrAe2TA825fwKzle34nnHhfht0wK8b2I9ciPMVkENHWgi7Rn04M9nPYjxg7vwEsOaWCIenPnJT+MA07AOh+0YmvbCzoCCIeniOHBLNHMPEsCVi46C/SEOJmaG6WAUkphoTsyfmgNKCg2clkM2NgaDfJHKUrxIAsZF++ah96iAsox4DL85L6WYWcmC9tI5o1J0NPH3Ye41wr6KM0ksDtzMe5X4cssmcBTAHe6V9wqAM6KBOwrg5r7N7xaAU/W7EQ1cJxn4BTpaHCMM3FEAN3f8jTBwPVy7q4+QgesggFt4hAycSot3FMAlw7B3C8DJnWfCN10vAO77+8Y0KGCSkP0MGCsh/Kd99Lqg1ioph2V8MxbeTU4CwYCPm/5cFkZj4AgUXCL8zM1l1oDYZp9UCLY0goibuMQpMyexOcwBytyfDqaoEq/FWMqoFDwc0zlJuwU0SFxbCQxcyATyzY4MbP7VD/Bqjx2tXcOYWH4aenZ3w0aGzGJnEAwK28MtXWBMEKaaomeWL4xASyey3k9QR5B3fMcO1DSOozGvCKMjQ1i6pAnOF/dhQQG9HhsKYXXQXDrah1HfTXhx/xacveoYLC8+iB1b3sQbfZV4dPHp2O0IYeHrm/HXwDeQe6UX7qgTX7l9BcwX34nOzP9E83g/Xh68BEsqPouebS44y3KQW1GIq6JfhstSjG1vb8PNX7wSW91ZGGNfjJO2Fq2f9ITkDk3VJ5KnNFPifElgXjFPEyhJvN2wBpgJwQiYzTKOSSWezoo38IjWTvMOmkvvRciaanHl2Oda7LZ4XJrZVcn4my02ZidzIZfCX2ljEgNH87Atw85wNBKOhPdIBfJYqZ9IVTJ+6BUBE3psgoBEPW9JqXsG/Ke7j4hH9WKeaXUorlHdQ+pQtVX1rFKH9KlefC5hvfUiuUsdqnhj2rqgncvSq1NVdch9JLi0BN9OV1TPIt9T9YmYHfRiXhkbO45/KoedWQ1X3UfVznd17LSV4EjHTv89mp+x49wVJzedItEM9MZGNS+NjL+RsVPOXb7rohvWK6o+k7krc05PE66ad0bmrqodR+du8iiq+mze1t1Zc/eWxYUm070jMSOcbO8yVeTnEE0XZSlMFzP6Nh8j6MsmIWa0VEUqHCR7UkbNWDp9U4CmNXmobIKBGLSYW6SOIVK5pWIO5C9yq1RhMzzihUpzrmj3JME7s1PRpBpBLXHdc7/9ER56dQSj2fkYYhqrYSfDmmTbGXaiGP5FebB5sjGdb0H2vgn4iugVu+NV5K86C8EiC0qyHPjq6LPYV7EAFfWNaCTA/OFPXsDnPyDJ17tRSQ87CwMN7/Bfg0z/OFYUTjKzQBs1e0vx+JN7GRIkHy/Tg/Urx+zC61t6mOPsCriaGzFcVI5LXGFcMvwCPrr6z/jWa7fAPH0jytdV4uC2Iixa3Ynrdt6F+yL9yPS68KUvXopWfwZjwZHVnPbBJjoKPme6fh0cnUApQanWX8RkwtDF+jbGhGq6I/EgTiixsY0NxBC9kErJ4qUaE4HrkolBNt6MFJkYtDvxi4N0QCijCSXdYiNpwGTRs2fEUsOkGtv5YOCMmGFUXmajTNdSlMecuTpFdY3qHlK1qq1GGDgV8+EnwJcctnrgS+XJGGPgON/k8JSmdPMdqlF4sqlMgiphuNxaxWypYnxJHSozi0ooL3W8V0yoKg9CYwycvgexMQZO36NW+kyl6Rwcm6QJVT+Q9/yYUKfoZZ5+fqu0WvIsKr2eKuC01KGWP8hhlIdnnYOTyoPYiAZufhg4dfxNlQOSkbmriuE4H3NX9Z7K2M0HA6diz2NeqJQuxffd64q5iv8uDuCiwoIxaaak0hpgLtSKklQhAGI7vGZCZSotkzAwSSbUGFDopTdMZRVzYaZhzjQnBn4/k7lQo6lyofJOEo+uvIx1CCjQmL3kE4yYBAWQCIsnRl07gYpDiwEXxZO/+AEe2kbzpHMB2qe5QTrL4SivRri3F5GmRkSZ6snSPkSHBsYam55CoGM7MiIO5G04CeXUinyn58eobDqObtkOtHYMoy+rnWbhU/HyGy1Yv2EdAWwmpp4F6p3TMC3NgocZDsZHIihyDuBrv3sTG30P4EfU2f2h+g5sefUhTNavQ+UpJ+GccC5ee+wa1C1aiuemf4r21Svw9I4peAdMaAg346acq/BAXgkObn0QP7nnVrR6rQRw7A+aULPEiSFeUvkxDBJ8l9KJIdbv0m8EexqIiynPvBy7VABupn/lW2K6rmC/JxdxFInlQk3vxBAzs/f1Mheqlgs32YQuyFK0lsF4Kq1U4VBik2KUYST048B5qC3J1hEHDzGrRGk8m0c6sKHSYowpdBZSr+oa1T1iIEC/rapnNdJnAQI42QT0AJxqIYnpaPQBXA8PX9U6IRGkrSoAp9IEaiCAeQqdOnkKVdpEqWOCGrd8HY2bCiRIHSq9jhEdjUo3ZERHo9p8tWCgijhwqvGX59XSKeqk0lJtaFKH6kCiAsVSh0pbqpqXUofq8GVk7qoOX6qwG9IO1eHLyNxVmb+NaOBUptzY3PUzHmqyFGdmjTUyd1WHLyNzV3X4mo+5q3pP5ZnnZe5SN1yjoxuOBfKlRS0O4K4VAPf7OIATAETnTG1j7ZNk9sUC4JIhgmjk5BQvKV0kNVOqonkhMll8pQTh1WK8JZeAGGi5EdhpmpDrUzFKmheq2PMFA6S5l4ehKLKpgRPTIqEgg+mayOpFUSEM3K/uwqa9A9jb76eubQkBEL0nm5Yh2tkCW2UjIo5ceChwz2E4kSBjwkW2PA3T2g249OFr8OGSBXiquAJLKiPIs09T+3Yu/JZC/OJ/7sKV11yOsZcDWFN8DGzZUXifew6ONRdgZ60NqwvH8JprEa73v4TqnFaO7G587cDlCL2+G7nf+hJe+PNzKG5qgNm1H8dtfwHly1/HzoUhbN6SCfNCMz5j/h7antmFd45dSlPuEDZefyF6IhZMBqIYEA0cc6HOFFmIY2bUw0W8oYQ9lbGRfpfUaDFv4Riw0hjLNOmL5HP5Ur94EKfyQuVngrV9NFuYaJ5NFQBEM+/KO8QYfpXl9EJN/YporKvQzpJeJN01kte1SgHgVNqSQYKiMgWAU52wjQihVdeo7iEjqGqr6lm1TYCgV6/PDG0CCk9GIwBOBSRimwD1qzrRyf+eNoGjAC55D1BtjEcB3Nw+MzR3FfrFowAu+T1UH770823PF4BTHZwSAdw1AuD+GAdw0oiZpAn9jCVWyVhiycgr5mwgOQw1AJfSezDuhagBOG7gaTwMRRMkZs9MScd0yMw3t3P7CeDKZ4BE3P6f2P0z0cljQWvpD8D2OTOiKCaga9n0CB7a/Dq6xqzot5Rg2Eygl1vLXKROZDDQcLBwASB6tgwnIjS72hgU0jM4jR2Vp+KXfw7hxlP/BT2FB7F7bAt8XifOPWs9fNn0en3tAuzY2oIVK5ahqo4ZKwianm4xYf2qXAyXT+IbuevQMfIL2PrG4VwZwIV/fh8+XpiBZ85Yg3y/l0naJ6kPy8XUw/dgdbgXxSc8DH/pl9H5ahGqrCXo948gY3IM4QYHyv75A+gLSJ9b0ef1aAxcTFeW2jgpwWDLqO8Txk0bwEPSwdi4aAAuhQl1diy+AQHOKcOIxN4RPzMxiJ4jdSiCmKeyAPgqjv+hdswZuHgmBjGhas4wqfWNwsBVHGXgDvWcEQauX9FnRjaBbsVJ0IgJtZcMXNURMnCDchhReBCrGLhRBmEuUgRhng8GboTersU63q5GANyAhADS8bo1wsCpmE8jDJxq/GW2BhQMXD+DMFcogjCrANww06CVKNKgqRi4cbLnBTpeijK5xiiRKNQxoRph4IboMVuq4zFrhIHro+yoUsdzV+auVWFC7SKAq9VxQDHigNRLZ4pYNp/0RcXAGZm7KgbuvTJ3Ve+p9NK8zF2uu9X/CwbuKgFw982YULmJikBdwFT/MDdwBvJNJOA0ZwIxoWoR9CkuTxlBP25CJYtzyISWIiKweL1qJlRJpZUi3ZZgDwES5fIyaiyOCKeTQYsv7oUqAE6YJhuBjYMMXAE9GqJd+3HX3fegfcqGERSjN6sIU1O0qFbW0mOUWjKHH6bSGgIRK6z2DDgpg+h55Dn8zzjtolmvYM++c3DVqmp8PfdV/NM5LvTR6eG0tYuQ/cZnmX3BjWJ6cx4c9KOLsYCr8jKwp7sL1560HOtGFiOv6odwt+9Gwel1GO0J4biXGrHypOvgmRxAfU0RRnqYNmVpED2hKaa46kXNg2/AYToDJZYwRkMZ9PKdxEh1BFUf/iBG/BFMkIUbZ95HO51LZorWGwkM1+AY9YuycGohXoShi5lQ5UK5VAO8thTUdzzhvdbvXAQ04JzInomZnfVJLlQxoYorQ1KJB+0TE7rEgUudJmsmE0OMyU2Vkk3q7RtVm1BVrJTKLCn3US3QRswwqmtU95B2qNqqelatzxRmZyMaONUGbgTAGTPD6DNw87EJGDHDTEzThOp0pt2t5sMM814BcEZSaXUP0ZRTmj6Lhgbg4of4dJ2mMinJ91Tvs4oZkTom6dyVR0e3dEU1L+V7KvZ8PuauIQBnYO6qNHBd3DNrdUJRGNHAvVcAnJG5+26YUG8DEc8AACAASURBVI1o4OYFwHHeVevMu0QN3BUC4O6fYeC48Yq+SdvACeDKBMAl7eACzsw8fTGZveRCFbNcCjOraNW0GG5VNKGKWTYh26kAC2HgpH4bnQPE/DmjYp+NGWIATsywMs0EomlquMPEoJjzyOI4aEKVe4i400r1fha/UEh8WWHy4ytf+gK6x8wYsZVhMlSAXpogMwJ2hhJpZEJeprGKCPoqRBY9Zp0Fdrxv36exfQsD+05YMXImQdPeYYRPbsIxvj58ZxWwpy0fZ3q/zD7ag5zySuxg7tOhwEGUFNfhzEbmMA1V4IbcfixpeAEDr/Vhsn8U5SflYE/XDfhh9VL4vQFYg4xDV8BrJx7A2hMvRN9996BqpASnmVbAm5+BAE+eO4dbUHxWPSquuY6AKYrJYJSeqARwEo/mkKws2bNjmAxcCVkrMaFq5sz4yqZ1sYQRoXZByz+qlVm9rdVJvlQcEMieHWI+Z62M0vsmXhAggJNrUzmxyDVihu/vpQmVcQBTmeElO2t/Rz/BaxgVjK9XkysezwmF7W/raKMJOAOUL5JFYeqygmTgqWKlhuloUpKfn3aBlw9UC7SRU7zqGtU9pB2qtqqeVeroJ+itKEqvGxSztaaBS+teIum49Ddw8R4VJwY9z1wjm4CKUTIC4FTAyNApXgHgVCyP9PvIJBm4vPSCezdjSTkUsaQGePgqL0yf+1XVX9IOVb/LJiDrpHiozxTPUA/2e3iYtmVjaVUxehQbiXxP5e1oBMCp3mcjAM5FAJerA+DGeWIvyNF3QFKBvCl65efo5OyU/lAdvlRx07S5q2LPZe5KhAEdJ4Zu7pk1OgBO5m6YDoR6nvmST7syTSD/mXdmPhg4I+x5YHoCA5LfkyXbnofm8rlzTDt8MUNSR2cfxnlNE8kZ58z2xtiq23fuxFt7OrCDmZeySNQc19BIS9lylOQe3kuUc1di+FHzP0ZZUMtQNw4c7EWbi/nUCWHs3AcX5hegsa4Wp69YgiyG7UosQc8EWnoG0d3Vjnf6J2hRY8QLXlRJ3NLYUIe1ixpRV5KvnHdaJIlZ+tUPCIB7YDQmotK8FvlTFuYRDmAxBzDxRdGYEi0OXDyVlnxRY+FiQWKlaBsDAZQ4IFQwlpywYhJ1f3bRNnkBGHyZUrmJz9Q1GBfTa9KsWQScBiTkH//PG6CwPyO2IUn4CnMwAqfNjHwmli+hTfU/vv89vDPoRr8nEyOBLAy5qbsrX4JQRT43ICf8BdRgdQ7yZwbs1Qtwn2cVpnNX4YPPTKB6WTmmODgOgs2pdg9CS4/Bm+WDsO24GmZHAH/+cweuuf4YDIlZtJseU6vG8e/dp+L58afIsr3FQZqAe88AspvyMdb5Kaw563R8jF6vrz3TA+eyIKpOzMPg068j+z9uxOT138CGvkLkWHPQ0t6GvqgXJ3/hEowtXMHMB1FQvqcxcNncBLRx0Tok1uOzyzA38FICOOn3GEQm4I0zlxoDJ+LTWSbUQ+M2a1GQWHJlKSh0CdMiYf0kg4Jo4FKF75D3SATuA0Ox8Y9B7rnFbJrGo3f/FY/xz2ccfxKuXFk38xrFLmTmi72bHsXPOr2aVk7Kiceci+vWJtP6qpOtETOMClyNuxjINTc9QyPtU12juofUoWqr6lmlDtVJ0IgJVWWGE+ZcA3A6Xqgqc5C0VQVIVGYpqUMN4NQexCqApvpc2qECikbMMCrAquovaYdKCJ/KhNr1zAP4fqcfxQW1uPWyU7mRqB1QVABOlddX2qoCcCqztNShmlcqhkbqmA8Ap5q7XmbAybKnF/1LO1RmZ0NzV2GGM6KBU7H40laVftXQ3FU4IIlzyStPP4ynJuObgNmBb1z3fpTSSXGmaLlwmXXpnt8+jLe5Of3rxmvRGN8mdj3LPaRjUsMYmXQwjJJ48BI8OZ1F+M6V52lhx4zOXWu4H1/706sMBUYrH0F0LKByzLkySDkBJer8wInvXnkxc5nPtUw9/syDeIx7mWAUOzXfM04IEmLNS7wiX91w7GlYW52lKztJ1MBdXkQk8GAcwGmx8dkgAVYTPE3m8TSpxfqaVeTQRvDOaP5+dkgm2S5+OGt3ls1b6pBAsyPUrxQXFBAkxTb9xCIPLrqrxBhNM48uXxmnAL2QAvSZjtaYp3jOUw0n8ppQMAw7O5SYDbScahkHBAQztagG4n703e+gwxVFx5QXo9YiTIyJ2bQBXjtBaFEj/PYCLJ/8A64O/RFNdWFM+CbR4lmEH2XVwbxpLyzeYeSctxbBPcTMa0rhzszDc+0noYfaCmdhEYb2v4W1FzK2XHEIn/r9N7Hry7sR2HkHisb2wPXKDlTduAZ9XW6c+fJqONbWomU3tXTnnYGT3rgJk5N92L59J86tzcCdq67Cp1pWwMSAvr1TLdgRbcF19/wP+hk+ZIwnEFpR4fLEPH8OhaQSDJfQtyPss2Lps/hYybUSTDkG+uJJqAl0NXlcnMCTKqRfZZwEj4+TtZJ+TzxLxF5YMZ8ENABn5cRIdY2wqxNaHQVpUmlN47E4gDs9DuBmP0fXrudwx+t9mpbuypNOxqKKPJ6+nJyoyTGhVKBmhGxmsUJHM8WI4DmO9MmqVeBM3m3VNap7SB2qtqqeVeqYDwCn0q8ZcWJ4rwA4lb5J+kwF0FSfG90EHFmUbeiU+QBwqn5PBeA6CeBujwO4bxPAqcZf1guVCfW9AuBU+sbY3NXXyRlh4OYDwA1QNyhpENOVdwvAqZhAad+7AeBk7r4oAM7F6Azcn1q5QZ286gRct6bhUBfNALi7CeC28fPPEsA1aQBuErf9+lF0R7Px9SsuQEV2JiIhHzZtfhIPdnlwwQkX4eLl9F5kMXL4EgD3FQK4i046BcfWltLz3R7b2wgKp4c78JNH3gDjXeC45SfgYyccbp/U/ygB3LZxB/5pw4mUamRTHiX7JlNJ+j3Y88pm/KzNBYs1G5+44FQs1dENJwK4SwXA3dvjOcTjaAELufNP0a3eQbf6VF6mYsAMM5WSoFr5XMKOaOwXd/KZaCDC+rhIXQsIlGCv8vkMmzcDAmK/CwKh6VM+15BbzLAzU4/H62ZHMdG8dinZujjtzwghWudZiOyEcTMTSUogXzMBG5NqadcJtRlhMOE7vvVt9Htp0gvYMNw/gunCJoSzc2DLyiNgIb+zdCVu8u9BDW7GEy9a8K832DQ0PThWiuu2RZliKRcOHyf5gVZkXXgifKP0DO25ACd4cnF6YxDBM/Lxxptvor6+HOP9+3G551bcO74eO5qPxWt5Tux7+W1krGrA9dYqrLbU4CrLjfhqz6P4l85v4pmeAKqaSvCdkjoU+MZxc+fV2DLWikYrzaTri7Hgqhvg8gcxEZIE8lF4JIaXZC7QXrsYcouxkXE0y//20FQjac5mHAxiqkUJcsxxk+wMvDQGuxgyRmPLYjVJYGAB8WFeMOGaQIEIshPQoXbdTFgY1hcjApPRudxxwjVJ1ipeRyLKi3rwzO+fwhOs75Rj1+DSJTWH1yxPH3728Bs4yBfr8hNOxgn16bU48iVZ1GRCpCvTHnoQcbLpFR/72E6KPF0xApxU16juIfdWtVX1rFKHBNCWAMrpiphPNOY0cUxmfWGCjGO+DuOoeTRrh6X0lUzyZJyXk16bJLeTmGR6seSmyDjnOA57Xad6JlU4CyPMl9dHLR41sOmKarOS77n5njl03jO/FjJHPyitKi6WpMHSYz2lHdqGptPvwpxqs19n7FR1yIIR4ntk1U7wqYvqPZy/uRtP65imHap5KV/zeOmYlpWeHTM2d/XD2QQlfI/OOiXtUMWKlLkrpm8dC6ryIClzV96BGRYoVbe9l+buC88+jk3TVnzq5DL85qVeBGhGveUyZjCKN1ybu9Ygfn3/09jJ5/rk+ZeiXjDw+Fv4+uPdKCmrx6fPpvYpXkb278D3trQio7ARt52/UpsLqrmrOY+YgnAz21KOpHpKUfa++TR+2TKNqKMct288ic6Uh8skHZzs1NhmprJYRFy458/PYi8dFS86/hzKsNKvmTJuUmbW3euqs02mv8YZOBlY+UAW5kHRwNGOrqXBmlVmQFeYujE77bcyfS1aNPUY8BJDprYu8N8YGZgisjgCxmZCXcy8eHK12HMFXGhUpEatCXCLA7g4HnG7p5gr1Hlor2HAEe0eEu7EzMUsyjo8EdKjfurepunRSrt0yBNEOGTBxCgNmAM+jA1O4b/bfowetwkDYRvCdmZ2oANDsKiMk7YCgxY7PmwdI2rfjaWF/00BvwlLmjJx/a56RPLNcL89DZ/Zh9Ljj0HGlhHU7mtHwaQHXznvckwWlKLNSS9SxiHZuX8vlubl485oMc7ecyf/VoqTGlzUgS3CQ0VnIovJ6IMVJ+GG7cfBnB/Aqmd+gF9XtODKC5mP9RdvommhG9dOnEUnh3UEodtQ84kb4ViyCpPsEw+fNcSO9Xr4svIUP7NtihVV8/KNd6z8cNHrriA/VwviKwJELdK9eK1q7GXcAYULicBqzRzKzwTEBSTDAr8v78jA0BBKJA5gAjabWfRnTKgzdc9+R+QdEu/iQdZREU+DlhjqxGRy49F7/oqH+cWzyMBdvUJMqLGbtW97Ebe/3YMsRwk+d/Ya1JYkn0gjzGW7tW9EXmUsKs3F5NAAXn1nN7YMe+Hicy0tKcNZa47BCup5RhO8A3s7WvB2Wzv2942hixpIZiljKBvqGDh2a6hhWFNXw7A0cwPUjg72oc0dE2IsKK9CaXbyJB7hNe3xa8oKS1Gbfxh4hCYHGc7mAPq6hzUmuF+zW5tQk2nH4kX1OH5RE/V9DsRMRrnUS3ZzsUgGxsJ6SAq7w8WEJub2pWwyVjgvd+3ejX1dXXh7YArDrKLAmoFjm5tw8uImVPMemgZulo5mYqCbjHOE3m/lKAy5sL11Pza904VevhwOsuynLF6C9Qxpk2M7DNY0EyrHS9ajkd5uvLV3D97qnkAPvyN92VRYjPoFFTiFz5XniG+M04N4a0jc8XOYeSQ2piqT4EB3O7qDPIxlZGFFtWhyZxXGIhxiyr82lxeWzCysqqs+tGgOdO/H1tYu7O8aQycXXy/7wcp50MADxerlzVhXvxBOZmuZKSqGbbbOyj8xhLcPtuDV/T3YR12NlDpHDprqa3B8fR2qGcBbm45BL/tk6NA9RHYieX9TlbqKChRnZWCIVovSQ163ZLEHeti3u/FG5zi6+D7Y+AyLyytw5soVWEpHqLnwyYe2tkEc5OH7tGVLmFIwGVz1dHeih1R+XWUNyma/wwlj00cJRaUmofCjbc8BbO/sxt7hSR6CI5p2J4e0fhMlNsfyPqvrq9iu5KcaHBukJccHGj/SlnxnPppKD2uawq5RbBuZpnXHjhU1ZfQOnaT2VRHId7gfLVO0CHBnkHcgUYI0MTWKseFpjPKKFbXVc/rFM9iOlw92Yk/HEAa8QYxpLTWhjpvtqkWLsI466SL20zQ1cE6FBu6wuXca+9pGMWW2Ye3CykPPLtKVTKsXOzonEaLWcG3N3IOpZ2oYr7QNIT+/BMctKJ01ti7sahuHl/FSl7FPsmZr4LjITw4PoHuapjjeqb58AXzTDAEWF8JHyTi1tB1kWsb92MWxEPNfVWY21i1fghOa61GQnfp97Gk7AIaRTz9w/KSRcUILqD2bKWPdbXizrQP7eofR5SErxQ8y+L7WcG88bvlirGtYgNzMueumSv4gpu0XnnoYT9AJ8evXbMRLT/wVz3FfP4lZla4/oUbbB7W5a4/iF2TgtnL9+TcycIvk1T3wJG58cRTLFi7GTWcfd6idno5duPnZHVxHS/HD6zcwFJZ4IbvohTwDCZMfW2Xql29sf4Pm2ncI1PIX4oeXn6xJmGaX9AdNL35274N420fC4rQNOEdrfOqSqIF7vzBwD8cB3Ay4kn10lDqqQgqhZe6J+VLMnVqRDAD83cKNz26nTZkfZhIZMAIHmH1KM+2JQ4Kkb/JMSSqtbL6Isaj9GtkmIJEMn6Z/4yZgk1ydrFNiwmWRcdHuQlIsgwNh8RN0ELiY5b9DVrjHg3B22BAdoQfkhJcgzsKTk097SaSEuFALsAjxpGuR/Kr8fYKiYPn5C/dfMJA3jXfICtpCWXDTBq6lBy1aBv/2B3BaxUJULN2AxaYvIifLBfvwGozV+vF1ig+znIVkrQqx5I8unLuqCj/Cavyk+8cInjCG3dbV2MDFd3yaGjfvEBaffhnOe/Q4+OxtsFeEsf7A3Xhh8ZexPnsSL+Y0wOWyoMLONlJvZ27vwMLR7xMs+BCw7oLVG0Z5Zylfpi7cEH0f1tx9F50XSFVz4ZblSdob8vN5ZQOXzVNOYhr0lTGJMSKSjczPWHHZsmnGvUrFU9SiBVyOraRyindyECcz2Q4yk2Yi7AlzNvtNFmeCYpMNPf09zKLBHK0pimYil0wM2kkweZPQyFL+n+aAQgeFOM86pyZT1I1HfvkQ/sq/CoC7ZnldzME4GsQv738Ar3PVv/yMy7CqwJ0yI0hgsAOffOQVfiEDx1D/8A7fRyf1JeJUEaWuYNoXlLcO166/GMsLwnPCOzz00J/x+IiPi6mVwIBsJh8owrh2IW6wbr5rOTxB3XrFWcg5ZLfngWbvNnz1lb3aM5Qy08a3L1wdO6jMKq88/wh+ddCl/eXsdWdQ10dgHi+ePa/iplfbtTHLJjsa0w4SODOn7LSfqeT4240bLkR9nknL+PDd++4n0IuBA/1iwacuuwrHFEh1Yex681nc+c6INt9y2B8ytyLaPXio4Uh85KxzsbY2T3M+mGHEtz9zP+7q5KJYlYv9vS64mbosgwBWGNsA3zfpE6slB3dcd5GmLZUSA3Ah7Hv1Ody5f0R7D3N4sND6n33p52bl5UMtqFyBr16wMvYIrZvx8ef60Vi1GLecH1tQVQCu663n8O0dfYzjV4nvXHbmoa6IBCbx+IOP4q+yS0ixOvDDD2/EjFR902P34Y/9QZ7MrZpYW2MbuIYF2C4Pn6eU9X3zkjNjEhAWFzeBXGf6k28MwGXDR8elrz+yHeN8Ngc90KWfZOIFA34Cbh4uCZZvu/ISFIip39WHj9/3nGoAtc8/fN55OLm6CMMEcCUagIug9e2XcPvWnjljqWl4yDhwacR5607GZSsXzqp/APfcswlvUKj97Ss2otyZvAH/5f7f4fFJE64jS3F61SxWOmFsDgO4Edx7z1N4gXeR4N8ag6CZjcLwUdPlYzsWVzXhc+evS3rOobEO3Ms5ujcuQE/VEWeuOQXXrFpw6CPPvtdx08utnAPluO3y9WST1ABueM9b+PKrBzjGDvzggxsZgWDunSamOvHAn15O2S9dmx/Ct9vcWk5niUeoZTjgeIYoEZmmNEcCU33jikuQbw39LwBcG+645zUcyMzF3R+8+FBjBMBZovvwxXt3YSqvGnd/4PQ5De3Z/yJufambL1Y1/vPq02cxOPvwjXu2os+Wi3+/9nzkz8xdHtbeeflx/McBsj7xmj527rWozowBuGjYjWceeQT3j4T5fFauO7LWcXvlOjfFZ8ugXuuLl12IamfyYbT1pUdx+/4Z4VnqV/hLG9+P+uLDuuA3n3gYd/dOESDH1lVtr+f9grzfNOdGNrXdX7vqIhTP0oepHHvEtP08AdzjBHDfIIDL79qOz7/YggweAr9/1cWUTnEfiwO4n8cB3OdnAFzLU7jxhREsJYC7eRaAc7e/g5s37aQlqxw//tB6rZ+PFMBFw9P44x//is1E0e8/dQMuak44bPIe6QCcr/NVfPmZdkSzC/HZDWtRoxO+JRHAvU8A3KNjMepj9kY7QgBXRAB3iKoV2p2/kL/STjoCJxymEPKs1MFZSC8SZGRwB/bTfBckgAhORTDK8BqTIwFMjvmQy9RVGUR2pikCEF6bzb0pP0rmjN8RHi+Di6GNLyStocydytqFaaIZ0Ucxuywakow9QgbLQpTop15J3tgwF2JeqoGIMJmJmLA6xgxIWyWHpo8nJxdzcvZauvAD85OITlowxsVBTtHhwoXwsr1Lxvcjr7Ae9U2VeNp9H75adh1t4ru1ROxPBLZgsf1C3PvaVnzMU4QTinLwlsuOihN+gBfazfi3q91saymGBq4jSBpA12AE/Zd8gqfOSTy8zYndESeCB1wobSxBqNyuMR8RAk8LYb+P96hvuwNDOzpQW+qDlS/rotYIzizNxurbH6NDxWINlIUJsLSsFTIhyDRauYkGQm6yZgEycyPwm4fh9g9xRGge9gwyN2sXzYrT/O8xDdj5QtM8nU1p/SUmZ0ktGCFb6TePIifTibVVXyEjchUGvRkaU+HjdwaG2Wam40qyfMqbIgBOPNk4O2d7sh3eXflf3BgHKKYtn3GJTqwoQgB3z0N4iJeuJ4C7lk4Mkgmk/41n8M0dw8jLL8NtV5yNMWpCSlPExQoMdOBfNABHQJVdgH867zRU52drKUYiIT9a33kTt2/pYvts+Nx5BOZVsinGymNPPIuGY1ahhl7A2qLN55hiFg4bzbp/uO9ZvMx38OJTz8DGxYcBmAC4L78cA3DSAV94/0Y0c5wOlVAv7vj189gXP+dsOP4MXDULwLn3voZHRrN5AGgi0JE5E9v4Q0EfBnZtwne3UnNavACfP3MFU/PmYYyeVZJq7FDp3YovvUymN5es5PknzlpRTTTxk5pnfw+98yq++UY7wYwdX3jfOajJd2iAKszNaKTlJdz2Ch11CHRuueIiLMyeBeCevh//QQAn5cKVa3AOQYGL/VFJLY7PPYg/PbgZL/o5TsdtwDXHxhYmmWcDW57Bt3eOIGLJwr9edC4ai7I0gBqlvMLjnsamZzZhd1YTvjQLwN2wOQbgvnSBcQB363YCuMJK3DYLwG177iHcddBNUJGLf16/jh5lTvYNpRbxntn63JNkr49HTR5BF8GVFgdOgCWZ2989/iRe4WHwtGPPxPXHxRgSIwAuMzCFLz64CS6O8fpj1uHSVXVaGjgBhn56qe3a8QZ+t3cEXxMAJ+wWAdwNf4oBuJsvfB9yrYkidh9efPhpPMFF/6PnzwVwUwQytxDIWDMc+PIl56CEplkBoT7mqA74R3H7X17ACLWyN2/8AJYWzTz1AO6+exNeJ4D7zpUbUZECwP35vhiA++AFl+KMBAA3e2z6ycBVaBvJCJ56cAeWs48LCdBFgK0FDyeQHB/vxD2PvI4DNCt99sorsDTB0XNorAW/fuhNTOZX4TOzNlDpj57Xn9QODWcRwF27ei6A+/RLMQD3vQ+s17TYMh/0igC4L74SA3A/+lAygJskgLvvjy+n7JfO5x9Fb+VqsuWZWsw67WClAX0Ptmx6Ar/sC2Bl01rcsK5aCeCE6Y+1tQ3/fvdr2E8A98sPJQO4L/w2BuB+ecVcANe970V8Mw7gfn7NXAD3tbtjAO7/EwAXz6LStetlfPe1Tu2g+qkNZzGQQjZyKQ0aGxtGJdfdt156Ar/YN8bloADf3ngWswPxQMfWBcR6selp3NPvZYy9Ctx++VlJ3XuAh9Hvt7hwPPVmG2eDEe4zdz/0Op8Q+DIBXEPJYQC39ZlnYVq0HIvoTZnNw6PGnubnIMB0kM/+5XE8yG37jNUn4oNr6g/dzwiA2/xkDMDdeu1GglPgzw/yAM707RefdDE2Lss5BOB+9puHsYV73C2XxBm4ydfx2ftakVtcy8PaqYeX0u2v4OtvdSCzahXuumCZtsf97QAuiNGDe/D7LQewgyzwcYuOw8dPaeb6nkxJJwK4kHsYO1/fins7x7jnZpM5/D/svQdgVVXaNbzSey8EAtKLIEUEQVCKgqCAiAVsY59x7GV07I6919Fp9jYiICIIKiBgAem9I6EFAun1ptzcJP9apyQ3Nzc5cYZ3vved3+MwkNxzT9nn7L3XXs961jMOEZzXzX7nf7Prmdvh74kshRqwwAJw3l/JVRaqAeDMCzGiopxgw4yQHBMGmCHZPiACeX/bgaLdHJhocRFYxkLrZL8UmqslqNJ3tPqPio4w0H8dJ60gDngBHASC9TcZA4EsdRrNe1VKY6cOxU1fN5nEKjRYWUU6LlBgIRCGhoCAzwBtPIYRy+dKooZ/FPertUrESNem0KwmyRoyRdUEd9ERCXh051Mo7RmFI2VBhDO1qCzIgTu2B86qWoOKkAp8V3EYKR3CUMIQ2SvuXlhTUoDxDLcs2s8QVKdKpP1Qik2l+3ECM1RD4+Yit+NupDJ9/duhH9FzLhgl2w8zhHsI2wK6YV9qX+REdWJbFSGQtiXRpM1rjnGyS49HTftEhDEsVLl8MTq5nkU0C96HcrV6oM1jGJa7B2n5axB5ezuEpbDEV42SBUStsV2JYjnlG4N4Ne/RziaSjE+sWhA7dhBXP4ZNiTJu9AGfQiUnlzo9DzKcJSXlSEqOoA0I24ssVRAp7bigNrhywHfwBHdACYGyi218JIeJECk0A/YJf9hmvy1loep90ddyLCsavwwcXJj7lg3gTsPFXWKwbtMOzGBYqi44GjdOGIMTk6OgsmD+avKKgfv9PAE4duypkzhR++ikPEX4+JMFWErgMeHUobiwf2NRqW/3sEXK5bsW4s4fuWpj+bTbR/Wq3+2YBeDCIygJqCpC164DcOeoPvWf718jpigHQ+jesTrfAwG4S70AnHZsXghdhUc/nI1D7kjcf9FodPc3YR1cjmsXHURagslMNN1q8dbMmVhZXIuzBw3HNE6KvkPIMg6EH2WWonuHPrh3XP/6eoobLQA3ZshoXNbPBDQNDAzZx33rcP+S3WzqeLz6mwmIJfYUQ/HsJ7Oxj6zt5GFjMLlP07JrR/Ny+SKEcECyLFzI8lwrAMeFyQOtZOAOkoGzAdwzFoDz5O3BA3PWooiroMcuOR+x7Bst2XP4CtRzyGzdR3CfltIFT55/mjGptSaEumftIvz153Jml5+Ee87ub4Bm700TVgQXS0Hx7ch4SMuQhWstAPfEtMsRT6a9cRJDOb7+6KNjygAAIABJREFU5xzM4sQmAHc6GTg7hPrWLD3LAPz+3PE4tV0DMjLDsCE48ONCPL4rH3279cedo0+yLuMY3rQA3FMtALgFFoAb7QPgvJ+N9/P3N5Wofyucv3HlQrxJpuaMk8/BNYMaSx1yCrbizdlbWKawIx6bfHqjw+xf9hme2FuFMwefjit8GLhbLAD3rABcKxm4ey0A96ofACcGzgZwzbWLP6uRiuIDuGvWClRFtMHzU4YhudUh1H14zgJw7/oBcPdYAO5dHwB3iAzcoz+YDJwAXENwcxcesgHcFSYDFxhQjLc+/gorq4II4qegX1LD3kdoAZMeU4anpv+E/QHheGLaBRTwN5Y/1FB39f7n3/Adq8OlYyZjbOfGmtkNX8/BG4fLMWroaFzZtyEMDFppPf/RMuzi03xwCgGcFwPn+57kMpkuxaqA48ldjju/OIjkdj3xpwmD6nd1CqGq7wrALbAAXAfig7yMDfjjUi6mgyLxwqWTEVxTYYRQ/+oF4HoaGKgCz330BXa7g3D1iNMxggRNNaNb7y1chVUcJ6+bNAXD00yW+pcDuEJMf+srLLbuJJ7m+hNP6ovRA7o1GXftm7UBXNmW73Db6iPGr/VUhnbsjAtPH4REhrMbFk7+ep1JnHiXwZsgAEc020SlYAA42YhYJ9GUrPEqWOFSCh4UgCx+5yiOfbKRfnAMn1CjomzQGpnnMpFAlLS+EUKAFqnQCmtVSoAnvZsuW+GrYIEw/uThyliAq5YrdyFMRftqKcYSIIvmd0NUJssIEWpvAi9S0VrpVzJ8Kh1ejVYk/MhDsCiRZw3BjBkWMxk5fS+Ber7Pl8zEW8nL0J2rhAM5DEMEFqP2yGacHbyDICqQBe/bYdWRIOQMTcE9Wb3QjgkIP9WU4topfQh4QrB6TiFOZqx4y8H1qOyehO/pLZTV/WrkZBymrxtDym4yXz1Ho7x9OjUcZomrQK7+66jnCN9ziOCNGZlqg4IyuBgm61g+G2EH30JcaggyAl5AWU4Ari99FLtPoQdd5xwKwCONRBGFrz0MCwqgiZI2RMjya1P4WXQ6W8VIZWb7iQkwnLqNEJ3aQECagLW8hG1GQEuipYwrhdjkSK4og1FKBjI6KhontR2EM1LmoZR6wlKuYrJYKSKO1RyavBjWe+XhuUwfuGZEzLyobIZQ2zQXQrUA3Jwm72kQV3aT0D3FDGflEsCl+GHgqgngfmcAuDA8Qyo9LaZpuGjPijl4Zkc5enLCvW98/6Y9gm1WUVrEyZssWDFr2fJ9LCrajU82kvVr0wNPnDe4/js5BHD3koGLp9ffWXVZmJ0P/PGiyTgxQQS8C69On4eCyA64LOYYnsuowtl+AJyLbHAUJ4G6qjJm+ZahlKGwEr43xXye81auQi4Hmls4YZ+S7odxIIC7xgJwz/gDcJU78OBHG3GMGdKPTRiG9n7arPLnVbjluwz2x1i8ctnEeg+/TQRwr5ENOe+MszGll6nLOUYGJs1aCdaWZOP3M76l8TXv+fypODElBFWlm3DXp9tRHpaE168cD38GK9n0tGrjXUWDAO4aArjuXgCuJV2YriOTAO4RMnBpZOBMAOfGooXfYPqhUvTpOQR/GNHNYNFlreN/I1N49KgxPpRQ41TJ8SA3KwMf7cmhZ1saniNIUJ8qZRgmpoUQamlJJv458wesZp+748Lz0D+x6R0XSnvqraMhgLvGAnBPEsAlEsBJv9qwmQBuJgHcdRaAMzL3o7Nx34frUZfUCc9NGd7otuS/GSod3bG1uOnLPUgmOHq8HhyZAG4lGbinWwBw8wngrvLDwHk/G+/nX38BZN1cJYXsL26y/GxLArgDh3bhq0MlCOswEH8ff2Kja80lgPs7AVxAeleG0Yc2+kwA7nECuLP8ALibCeDsZ1OsRCgHDVweGbh7LAD3mh8AV0IA9ykZuJbapbi0BJHMjCsqKqfcgCE/ziMF5WRr12zmYjmG7M8YnOAA4ArIwCVaDJwA3C4ycO95ATjNWwqh/sECcO/5MnAEcI9YAO5NHwbuQQvAvWwBuL2rvsXT22jY6wccHyOACzuyFXetO0oWPR1PTRnVqO3teXHX6iV4aUceYhK74tULhzbSU24kgPszAdxlo87F2O4N0QsBuOcsAPdQcwCO816VqxD7s/I5x4dSssAxznMYM8guumLb4b1pDVIIJdw133eZkEMAt4QAbj4B3BNi4JRoVFOC2Z/Ox3zmXl5wxpkY1T6WchETwK3l3HW/zcDxro9uXYkX1uwzJA/eW7+OvXDn2Q26uCZ912cwqeC8GtGo3rYLq77fgu3cr8ZdjqyjOcjk3HpGr5Mw9dTejAz4KuDMyiVKQKzK3IWPqWk0pCalediSw7GHCZVXjDoNbVlByp99l305wkfCNnbk61wBuG+8QqiWtpo+cPkEcKYZqFmn0kxwiAisZeiUtUaZlXnk0mXILyB4oSAzgAxbNSeiSIasIqgDkQYtjAJthezEIOmEAhb6vcEUyQuFdhgVDIeGEFgUcaKuZqfRACVvlAgOyGEKG/CBldMrRmp7/a6C7JPYtnB+V7CvhiNzCEOzujF5sRhedoZxmGg6kgbUi+mFTUyMwcrD6zHsvckYd/0d6MgQ0hF3PIpDEzA17xUc5YQaR61UemRHRMQdQ43rEtTy5Vux53ts7pWGkPw4TI5JxnWIwmKGQB8cMAbBETzvll0I6tAPnlA34hlyrT28CUHdRpLtIovIigrVrLUatmYLwnq2N/zMgihUDqLw2ROXgBNWnEkw3B9ZYTfxndyB7gS1yWHPwj3kAAIZJg1jW4ZFiUkzGUo+NqP9qqlLiokRYHaTXaxicxAwMwRdJS0V75UkKJnMYITymQjkuvkLD0UzIVT3qnZCRSlBZJxZFDeEz8fNzzpTbDuh+1/44o1HKbN1s3JLEUExvc97b4rbpKOwfOD8hVDtgg4aSNqQyvdbZIMaODFwn/O+ZIsSRcZQ74JEtr3Zue4ae4qhT8oTgPNjbCoG7rcWgHuWAK6tHwCXvXcp7qPmqjY2HR9MaxjEatlme3duxKdrM8CItd+tPQHcUz4A7h4BuFTaywxhqvr8n9G+W1/cPaofXFu/xe2rmJk8bCS6Z6/E0wRw4wjgLmvEwNUwgWEffli5EV8XNycKCsatBHCDmgFwVxHAtSUD96wfAFe37ztcveQIV7ztce+Zff22GUp34sFPN+AwQ6xvXzmFz94E3xssADeZAO4CPwAO7gK88sHX2MR9Lx8zHmd3ZjWTbV/hlpWF6Mj6wo9PHOi3Df0BuKsI4DqndcUto/oa35EdTSj7WYjGFg6QodY12QcUgHuIAC4lPhX3jumL9d8vx/TcKqQnpePpC8xnKh2sFonem8LoB/aswbsrM5HpHYr22kkg4XkCOJFljgDuyG7c8tU6Q4/23CUXI9WPbsgfgLvKAnBPE8AlEMA1vs5yfEUAN4MA7noCuDPIwOUVEsAVrMV1S3MNzavT1pbt8KzVDkR1+LsF4J5tBsDNYgjVBnBn+jBwejYC1w+RHfUGcJ6qEmxeuRLvZ+QZ4WN/WzgB3D98AVzmGjz/zc+Ibd8dD/to5PYRwD1mAbgrvRg4F0PHNxHAJcSk4IEJww0ng3jLhFcVduSjFuqTyScA9wcBuMAIPHrhOAKxxldY6jqMeV+uwwYC2ybtwqjG0QPbMf3HHdgsnya/Wwwev3ws54yWs6G9AdwzFoD7wAfABRLA3WUBuA/8MHAPWwDuLR8G7gECuCPUrD103jCUbFyFt2k7UcdszEcph7BIpPor17ibv5ltf6AI3Tr0wsPjG4CKdrIBXCEXpXev+pnhzngu6CZQT2YfogY/fj4Hb+dX4arRk3BmNy9xPwHcswRwEpM84gPg6sgOHPx5K2au3oXtpiKj6UYA94EXgHMKoQrALfYCcCdYmeLFh1fhD19noJoLyOfOPx1pJBDfsADcAwRwJgNnbvlH92HFmh34nvOuErrG9O3PBI4GeYz2+eUAzufWqovw/oyvsYzC38G9h+Dm4U2ZuKYJaOYxincsp4bzIBMlI3DXOSPQp23rkxjGC8AttACcCC5Jc8SACcClsCabfqfMRIE46ZfDCZpiCIJDDrpw6JbVKMw7RqAWYYArvRjaNKkn0P9LDJRCbQJRQTqw9fLoZwOgceIuZQctYKKB/l1OhkKbPtfP+tsWy5u2BUp/Nhk1oVCBvXALFZsh1mqCRCYvGPosgZ0g43f6E8SL387w5KTvrsJvLryKmadx1HSEIZP2HG5mpnbN+AjpNRQiRwTRDoQpx2VZLDbfmQrdInxEcBfLUO6x9qFIPlqF0qEfE7AxlLliPoIHnY0ysjcnpCVQa0NwmVmIwN5dqIfj8Evg5dmTiUQWrq9g1mUdtX/BfIGIVBB+8HuE5s+mD90NCGCdvjBqztKTPkV1x+Wsyaq0+DBEJjGkzFBzBTOMysrITnLeNyQabKMIJimE8VoDgwzRIFlQk3UznpdqzLINKihcDyEwUjuqnVwUYntk0EcEVppTTVYyzNDWKSRTSy3WCW3a4fy+M2nLMgQHWdcvLDrB8PMT1NNWn0HMHwUKdZzmLA10HTKDTqWnTVN+V0czAdxs/mssNXBXSnd1bAPun7/LyFob0O0k3DW6v5eou3GHEYC73gJwz11KAOdH7yMAd68F4D6sB3Au/GXGAuoYqZnkIduERmJUtzRDZ9eWjGNo+XY8vCgLSQRwT3sBOGngbAD36uRTMGPubCxkfd1nfzOe4Zm5yIjogD8xrJa79hs8ZQG4y70A3NYfF+PPu3MM8bkEgmPbpaI7M83ak+UKiY7D63Pm4lBFIG6dcA4Gt/OTDUUG7koLwD3nB8CVrv8GN2/IN8HR8J6WEN5nkKk7hBff/hFbCODe8QFwr5KBE4C70AZw7P9pNntGAPeyF4AbRwB35IfZuH93JQZSH3THqB4+JzJ/bBL+JgN3JUGCv02Ts/r8rePPJsPXEDIUgHuQAK7RxtDJU5dMRodIE4A2AXDuXLw/eymWsc+ouZO4kBzXic+YyUapqvhxbC8eXMNwDgHcCzaAY9+IacHNPz9jG+5cupkgIQivXH4JjTqb3kUTLzEycFdaAO4ZAbhQArhGq3gTwH1qAbgRBoArQuju73HLVjs7w29z1f9SAO45HwD3E4HKcy0AuC/JwF1NBs4XwOnZ9LABnPX8K7L34aVvVmMPQ+XaerDW4Gmd09GufVsu1EMYfdiAN8jiCMC96QvgDqzGM4v3ok0XhuzParBx0HEE4B4lgBtDBs4XwN1IAOdvC+Y7Es6F6pUjRzPs1BCuzdu5DnctZ4jfafNtFwKO+QsW4PNsGrTzuyrpOK5DO3RmpmebxFhD3P7Ql0vYZ2PI/rQCwDGEnmiwhfvwtAXgPvQD4O60ANyHfgDcQxaAe9sHwN0vAOdzf789awLO6NK0wozCcAdWrcDfjpXRTWEA7veSeugQtgl31YHNuHHZTgPAveoD4JbNnoP36Jd616TLMCDNS4xBAPdMPYA7n4a5duJPDaZ//gUW5VcaREViUBhOpQNAH2b0J8VHc/45gsdn7EQRAdyHjQCcr6yg8U0WER8sZnLEl2TgniQDZwO4Ok853vt4Lr6jaP4cuRj0TsHrFoB70AfAtcZ/08kHsCkD1/Rl2//zejz53S5UB4Th6UsvQnufnKjmAJxm9JkLZmN+VhUS2vfBa+c07iveZ/JNYhgnADfroJnobZjSqX4m/xaY8i6arqFSrKAMc1NCmUmXVYE9ty6jQJGCerJiMVwlaQA2RXasNUphtcCUXhYBCDukKSCh3xkaKp5H+whgKQyic+pnATNDKMuZXyBMf/S5Deq0n/bRMdLTTSRtn9eID1tgUd/X7wUSpQ3bUXAIk1dfgVDqz2649X78zOSKtjHByPWwGgOLxNdy9Vtdtx9TqjKwmWnQO9sz3Jt0CUIjBzLDdA0TMPLgaTcZCT1p/vvdp6g88SwmQ2QjpmNXrgwJoHaSbo+n8DskDtGuSuIqDnpi6RjySGLyRW0l74/MWzCrECRmzkSEuwdKkvugmlUXekUsRWnfxaCXH2r5x+PyEEQEkUETc8YsVM78tTUEqTKoY3+KYKpVcChD1hp4mPEWTQAjNkPJwkqUcDN0G864vPxr1N7hXLkqM1BgSlQuHfxoIkztUAwdpYkpPW4eg5mx/duehpFps3C0JARlXJ26yXzqlArXNniKWKbAvJD67GSf91nPQMkjUQzP2u+U9y51ZOAWzliKL/nLkQMGYqoSBnhx+3asxptbc1FKpuP03gMwuUeqkWjgu1XnHsadSzborcRj55+NJB/na+2fs+8nPLkmD7FJHfHkWIVQ65Cz7ls8tZcljSLjKEzuj65p5gBo+2tV5zGj7dujSGCo9AEyPvZWypq296/OYFi5E54Y2w8lGZvx2NqDaMPnmcOw0qQhw3E6mbNDa7/FK4fc1EIMIRiydGGeo3iamq0sPr+xJ/XHhN6qvdv4jl74Yj4OVgbg5nEEMEZY1mcje3wLkxjEwD04rmnGX+3B1bhtZTaZqna4b3Q/9hU/9gDl+/DsvG0GA/fqlLH1QtstFDu/eaQa4zmZTuxq2Xsww1DvjLG5i/Dnz3/AHv7zNyNGYQgBZumuZbh/Uyk6t+2JP4zs2fR6+ZtKhqLkR1i/HVxJ1i6XCQfJDMu0rf91bU0lMpmRvYLMZDAtfe4+Zwwz48wGKty+Gg9vZR9j1tmk3p1w5Ofd+L7ETX/BZCZCDIOUO5JMiNW3tz0bfyJYJqgIicBvh52KTklRjfzXyvduwh+pgUsko/4ojyHWXmOJxp7mturc/XzfthoM3J8mnUtriabSATtEUn+MshzcMn+V8eODE89DagSv0xqbzH0q8e3cRfiC674rRo3AUL6LCikHHViFOzYUoUvbbrhrZO9Gl6S+7DdxyNgrFx98uhJrCTIfnjAWbaKavgPzFszDolKaY486G2d4UzfWs+mS1gV3jTrJyDDV8//uh0X4LKuSLFgKbj79ZLSNs5CrForsrxlMnHltZz7C2vbBSyMb60zL9qzCfRtyaONwIm4c2r3RfRxc+Q1e4KJhBJNmpvZu0FjZzyaKpt2T+tBI3fpWbW0VtZj78QPfERme/uHcMYyWmB+WHWRm58o9fDYhmDKgVxNtIvfAT+v34wAB2sPU1trtUp6zHY8sy+BTCMGlQwbitE5tGoURq5nIc9+CZQRwUXjkolFIbaHqiK6j4fln4rVPN+Ln0Gi8cUFDgoDkPbWePXh4zh6UxaThjQmN+/GRjLV4Zi0XOJFpeOW8U72yUPfhyU+34RhB0YUDeiAgNwNzaUQbzAS0m88cQfujxu+tnt3+tT/hL8wI7cIM4bvOaBzatt0gCvduxSMbDnB8jcGT541GvasOnQDmz1uMb8gm3TF+Irp5Y8TKHLzGJIafeb/3jBuHjlZpQxeTpB5eT/KCC+Irh5yMfulJXu0hjmEPHpm1C0XRqXhjYkM43bfv+vY/6d6/XvQVkwuDcf95Y5Ee3jA2lh9YiUdX5SIkNhWPnd0PHzDBaCPZ9jvGnYduXlFfp77d+Nn5HwGEIxr33ab7uZg88vDilcZ8+dtR49E/rXH/a6nvbl33A/6xt4hzdiqenTyU87P/rcGOzQTVF3eMDQhYXM/AmWFSvWiafOMZzzfnbamotELhdMkjpzKRoXB9AXbeNpcrIoZZyTZFUh9gs2C6Uf1ss2X6WcBKYnoBMZtBM5gxrwHN/rca3P6ODeSMDFjL/0rf13e1ySjY3tdmnvSz/q2/dU2FBGYyUPzx4Db8fsO1CI9JgHIjbvz9bVhPn7iO/KyKYs8qslWlZMhchaWM4VeyfBVrp6WcRADGfwe1I6EWjgQ3s/xYGaG6Vz8EbqPwf8hUeDiBR1M/42HYpubABp6L9T+T6cO27zDczNJpm5yAoERe5441CCwtROiJA5G66xO4gvogNrYNYl1fwTNgKdwRBFjKFOU7Gp4SRiNiNj11GZpXaki/UeJngOxq0mJ1pEWVVRrHLDt9LpAkABfEsKvu2whNEZnVqGaprF/47EzgTLsMfl+rWRczhfW8BeJCxNAxCaVtSjhX2Jege8TrBKKhYFSWuiFq6djWikSZz46p4exYNsvZ9FUzLU1UiSGeNUjtRJjG+5VhDisxGAzcqafh6gFd6pm6jSsX4zXqO5QIc96AU3DhIA5aPicRA3etxcC9SAauqWVCHTYtnY0XyYYN7nEybtdESND42Ttz8QUvbvxQiqf7NmS/uRimj2KIpDr7R9w875DBwD3jE0K9ywqh/nnyYA70ZZg1kzYWxWQ/meX12rRzEeAuQ9aab/AEzzmeIdQrLAbOs/MbXLc8n22RhtfI+Pjb/vTP6cgoD2S24jkY1AwDd4XFwL3gTwNXthV3T9+C3LB4PDNpGNqRAW8yGB5Yi98t3sPwegz+cvmkeg2cQqgvczKd4sXA5ZCBUTk2bdWFR3HNZ0v5ryA8PnUqrU6oP81bjVvn7EVFZCreJjvhzya5iX6RDNwVFsvziJXEUK/pYobnP/75JX4kS33OEGYm9jOfzWEycPdZGrgXpYGrzsM7c5ZhWbGbfmud8Oik08hsy4S34QrenTsLS6lxHTVwLK4/JRXFMhT3qoUpq4rfWTqrly0NXBkZuOgWGLiyooP426zl2Mw38X5qH/vQT893K2a4J45sev1GBu4Ki4F7Tho4jiONdTTlWEAGbjoZuN8xhCoGTt6ZiUH7cNunO+HmZPfnS02fKntrfhWvPY7hrwyhioF7oRkGbiZDqPPIwF1DBu4snxCq97Mxn38tXn9vEVYz2/XBS6l9jGrcCzUG7934HZ5i8o4YuLcbMXB12LnsKy6WilgCbxhuPpXRDK9NDNwjZODGctFwlU8Sg/ezKaE2LZ41qs2tFm9+9hl+YAbx4D6n4fZhZjZjPhm428nAKQv1r340cKVlB/HR9OVN2mU3NdFP7KsmizyI70m64Tfqvbmpj71p5gKOfzF4+oqxOMGhjm0hGThTr7cPT5GB20kN3MdeDJwW0AEMod5BBq6EWagf+2HgHrAYuPd8NHD3GiHUWLxuaOACMP+rLzEji/5nUYl46qJx9IFsWFBkM/IReGAT7tyYjfSU9gwxjmx0X7LvUqnDvexbT27j4iiuE96Y6uVbRv/CR6d/gb1VoXjhqgupy/L6Ohm4pywG7rEp5zOJQf3AjZ+Y0PRXlqg8o99g3DDEZOQbQsoCcLTueHcLCsjAfezFwFVQ/tBYF9q4V6nvLiQDN48M3NNeDJz9PrzF9+H7Qg+m0FLnyPoVWMM58SEycL28opDbdu9ANjXsDVswTjuxs7H4s7cmfbfxZRjYxY72+XxU/2PWgd146Nt1hp/qvedPQ9+UxrF89Rcbw/geY8mSeXhvH2VLsR3w92kjmnjI2fv7auDGioFbUmgFuSytmyZclbBKYAZJrQrcC8BxlzC+OIy2IZkIfcFrG5E6KwMhDE+U0ThSE7UuUOBL4E0MnF5YbbporW4VUrOZMjskarN0AgMKqyrMp3+bmjl6OFnf1b9twKDrsxvDO2SqycAO2xo2IgQwuh6FaCUe/2zDIgRPPIgn35/F6+CFVZZgzISpOBrVhaL5GOIy6vhovFZEW4Q6pvN6qPdz59cxrMrao8X7ERFQisSobPQfPozsTjFy40/Dseh0Aq1gFLvYXkGx8BTmoyIpFgEUwwZQOxJByj/4UC7bj95ySdR6ndAZYcx+DaQ+rR1T1SNjVyDvhLm0awhGBL1VAqv5WsVyMkk2GbcqXo+0a2LgggPD6PNWS6aSSE4JDAzRVpNCDiJDFywnTT0/hbv5cwApHtVViItj72NSSQBBndpCukRpCg1vP7ZBMav/JqVGUaDuMuqjUl7HTLlQXHfGLITXns3KD4z4EsApxCDTXzNEa9aw9RZT+r6Qdgg1pdmUaBc+f/MLzOIXxw0dhqtpI9Kw1WDVkgV4LaPU+NXt4yZgSMfGoQLZiFxtAbiXFEL10cDVVh3Dqx8swTp+/xqyG2N7sNIDvXo+fHcevuHFTRkxBhfbDBn3sQFc5eHvqHU6YgC45wjU7C1nxwbcYQG4N84XgGOI8OAmvLA6E2cPPou6sEhaUZTRBuUbPEYAdw4B3G/6m+xwxYYFuH4d6+qmnEBRekM6e/3ByXQ+9PEs7CObfZcAHP3YmmwHluMyArh2ZOBe9AsCa/HyJ59iXRnZleGjmBXawHDZx1q+cD7+ymzoE9p0N8CpDazXL5yFlywAd/GJZhKDN4Dbt2MpHlp+lNrQjvjbtNMNQOFxl+Duj79EDl+M65jFdlaXpqJ+1eSNpK2B3idjY0j7MgvAPWrZiNQDOE4CKz75DH+hvc2Zp7AUzSkmm3OY2b1/JIBryySGl5ihq60mn4wEy9bsZlivF/WndzCRIdarWsNfZ8/E8vxqXDzyYkzpGdoEwJVs/wm/X7HfCKG+MtXUwDkCOBqKr1g0Hx+wevWgngQPIyiT8FlVFItxlpSBRqmGnxgB3GWfLjOu+flLLkeSHwD35ccmgLuB2seRAnBG6cBYTpKfYjuZuWkjz8Xkng3vfiOWjx24stLDVbudwHMMf3lzCVYQwL3I7Nx2fmQFM2b8k4uOAFxLADemvRfs9nk25vN346W3l2I9E4VevOZCtPO5YY3Bu9YtwzNkzAXg3j3Hi+nhOz195hf4kkD7xrHn4wyfLMeMpZ/hYQvAXeNlI+LauQq/tcC1nk2piASvxJDlC+bir0fK0IPZt4+eaWbf5u9Yh1stAPe3q86HrzxRAO7DT5Y3aZfNX3+K5zJrcOaA0zH1xKQmAK6qOA83zlxIr7sYPEMA56SB8wZwT7xpArhPrmqwEVESgzRwt31oArhPpjUGVodoI3KfBeDev7xxFuo9b5oA7i+/sX3givH+p4uwiFIQZYf/VfYiFogz6liH5+Je6l0zacX11yvoY+drwk3bwF3JAAAgAElEQVS50D/mzMOKohpMGT4RF/dpGHPcrqO4dfpSVDKp763LRjdaQKAiC09YAO5xArhuRrIZmeQP5uBdagjHDh6Oa07uZDwXbwDnqdyE2z/cjkICuE8u8U5iaKpf9R77BOC++Woe5hLAPXtFQwjV3id/+wrcteIAosgWdyHjv4Fj+yMXNAZwH30+A1/TO7Zhi8SLv5sCr9xaOAE4Q3tP4iOci7x6a7VGgzS9SLl4f24TrbuCGJK+egKSbPxGM2UXkwNDjARQP9EVZtG+8ukcrKUAfGivU3HbiMZstfdpfEOoZyVwFF9qAzivnEOxVokSj2uy5likvstoIAFVNZKqQ/DCqD9jfHgqixEHEajRsNfKFBIzYyBVw6C3AYTpIsS+CVTZoVP9rpirFlsTJ8Cn79oMnD632TV9T+DOBn42sNN3bJ2cjZCVvarsTGOwp7ecDGUV4p235QcMuh2Y8uDTKM4qNFB1DSmmp199A3O3baH5YQ9qoeIM1qnUSowIIUAqzM/iYBZg2Cdk0+m8rPd4slMscE/Y4y5xIYDsWjXDleEsP1RTVoIKdpowZuVG02+nkn5zEaFsjxpaiJCqbkftXBuyar3ZXhUdpmN/6hZUkcWRvs1D7tVDTV58MhNAovjvAIWJFRI1cwf0EGqZeRNM+4QqvqzKzlUYIzxGxXSZMFERzgQGBgR4OmWHBhBxhXI0i4yRcbKbbUImjgkYVTS99bhVeoy0MAf74qJqxCeKpWOomjcvPV0KmcGbT19FZjIdLrZBLTMkRQ0L0BtJDMocNjSTov8avcm8VjPcmsuBxAZwTexIqAn8/M25BoAbTwB3FTVw3vvU0Sdu4cy5eJ8YLoSs6N300epHzZ69CcBdZTNwNIdMj/XmgDxYxBXqe8yiQmQ6Xp7I0I+RHVaDrXNm4GmWJ+jdqTcePvvk+uMJwHny9uJxhsmO0hJHSQzPewG4bAvAJfAdsQFc47uWlxgZOC8Ad6UF4FCxEbd9tAP5ZHBf+A0nQq+E2Rpaknz+xWJOqrJQDjYA3OBmANylFoB7qRkW7wDBzv0EOxEMYzx/2SQk15dtqkPF3h9x57JMVvUIxYNTySDFmbIGbQJwLyoL9bQxrIhhhn3tBATXoR14YNFG5PAFvJPZwada+jQZH29bOBfPZFYwBBOLl66YxAWMV4uQ+f3+m6+xIqAjLUMsI1+ChEstAPeYBeDsLNRqutD/kRPSMb5Ll44ci/Ms76lMLwD3sgXgdBYXHfTvnPsT7YC4ABhIBtfLW2rFkvl4I6OYFQ064qULTyez3MDAVRzZgCcX7zbsTwTgXrUAXKmDBq6MCTa1JYdxw5dreUb6qFGHdW7PxiB5/9ZV+PvGI7j34snU15o+cJdaAO6FFgDcJ3xNZRciAJdPAKfqNZnMMvzjlmwuzsIgw9Q+iebAXw/gmB2/eNH3WMfIwP1n20kkx/CGBeBeagbAfWoBuOv8ADjvZ2M+/wT8c/YMzM+vxbC+Z+LW07zvl+HTlcvw8o5jKFD1DQK497wAnKcqE3d9/ANyA+PxN05m8T5gVwDuIQK4s8nA+QK46y0Ap2ejSFBDZq8Lj304F7voHjxpyHhc1t9kiPO8ANzf/QC4Ei8A590uhXuYfPRdNg1UaRPCsFVbLwbOXXQIb8xdiXUcD6n6JnhwBnCykbE1cI9bAG66HwB3qwXgpvsAuINeAO4DHwB3txeAS7AiWjUVx/CP6UvIWoNSkF547LxTDObGTEBJwuLF8/Du/jLERKbglWljmShmPgT13S1cjLx4iOUyaWj/l0vHe1WvqMPPP3yBP+0qx4j+w/H7IZ0aD3MWgNvB3wrA2W4B2d99hjv2VKF9ame8wDJS2mwA58rdiycXrMVB9rk6ArjpvxDAfW0BuOf8ADjQzux1stg/aV7kOQXTBOBO9GLg8kjgBNPKq2Gja4YSJL1+o2SJeG/2vPFdM3myBN/PXoDNnE9uOnc4/VMbs2uuozvxx/kbQHs6lsMajcv7e8HDzLW4dslhXD34FFZIOaHxkUmEfMf7e+sIdfFMSnmEHp8d+eya23wB3JkCcN9ZAM4k4MzZuB7A6Yd6AMdXmexO0YFSfDv8dZzU5ySU5tGegsjfZsL0t1geIQ6F7MSqCWzZYVNboyZwJ1Bmhz31s6o/aF97f1uTou8a4UACM63Y9Xs7TKrv65iGvov/KaNN/m+2ma9KSWXn5tJlPQ5fbv4eox+IwMArb2Lx2WJmW1aY2jeaC2/cvgcvv/8RKhPSkcQMT/m7UeEPl5IlVA2BAMlDL7kgHs99TKCMlhwaUCkaDyBLFsBaejLM9TCMFsbarbGc1Oj9gSC3i5m0zNqlC3UaMUQ7Jh7U1hyAq/181HY/agCpWnrS0FeFLxQZN55HujUSF0waoYaQwKmcq6xg+egFUhtI8KdQppIZDJd9trPCw9IS6MlFRDJLOF62KiaAruX1qqxVeakqZ4jR41XXiY0ztYohBIMVzM6pq2HYO1bhQCZ+kDgNJdAc0PlMXNh9PsvLcPJgzDk/kE7sHKwVTq1WMokBAJrW5dNz0P9kRWMAOGE+n2VLHUOQAnAzeQQBuKv7EsD57FPLSeqdmV/j29JqCswT8PTF5yLVInOqCOCuNAAcMRrF1J1TE1kaiciIK/9CPu8MlrSSXcZTF55Lzz3WhrRX8eXH8MCspcggo5lO1rg92Q5RkcUFeSzJVI2RXWPxQ0aRYSPyojcDxySGW3/cCQG4v5CBa5ok3gDg/kQG7lwycFfZAI4NsOjrL/EOPdjCWJqqT9sUIwO0prIUmTkskcNMqhBPAfL5rO+e2EwSAxm4aQRw6WTgFPbzu9XSy3DZEvyN4CWUoLdXWjIiiP7d5cXYlcOFBd+Jy5gpey6ZR+9KDOsI4KRH0pbOdmrL7GNZ8gTVsYzSsWIjBX9M/6G45tQu9QO9IYT2lOKLhUsx62g5+wXL/KRTr6gSbQzB5Obm46BKNqX3xTMTGgDcNAI46dl6M+lHW61Em9z/aE4BDhM4d0rtgkcmnlbvpq8Q6h82mgzcq14ATi9V/sGNuHfRToK4IEwazALXAzoZx6yi19OLnzNZg8bfHeITDAPTMDLS5fR13FNQgUFJkViRX44UArjXWsvAqZQSmcTMTd/h4XXZRlt2pU9mMpMi9M6VknnfU8wQGdv9tUumGOWXBOCmWQDuRQK4ZD8M3DwycP8kgLuRAG6UHULle2mEpb5fyioX9Kvh1oXh7CTVt5WlECeTTJaGyuNA0POEXni8PsvwGF4ngFvOftS/AyMDPhm9Ok7m4UPI4mKxs8rBJafhrmGW1yHBtZ5NTyYxPE5wncOxOJX3V3BwCx5auJVlqFg6iaX1EunpqWopxQQJexkyG5gQjrWFnHwI4D4ggHNnH8QbW/YjPyuLIbg6TB5yBoGWz6TFYwnAPWABuOt8GLhrCeBUSqs/S6fpPVQljRouTHOP5bIsGtCBxqyPnX8G6PxkbAqh3vSjGUJ9sxkG7n0ycMs5nr5MYJtuMZN6f9+f+RUWMtklISIKXdvQyFcJWoym7M0rRRtqqw4W04uTDNzzvyGA+wUh1McI4HYwojOE5eTszUzyo5coWfBq6jOHtPctpZWHrXl8GegD95EPgPsDAdxhMnB/IwNnAzgdtzxvPx6c8xOyOMYO6d6PiV/0H1XyGC3APK58fDyfRtGcX+J1f6nSX3NOK8rHzqJKLg5owH3uWAxMM8P+mzavxbdH8rH9cD6osGO29RR0ivXRURLAPUYGTgDuSS8AR50FXiRbudZVg1SWzurIcnIeTiQeJuzty3ehd9cU7MjIMWxEZvxCAPcVAc4XZOCeJ4Dr6Kde8c613+NRll60t0d9AFxryqA5M3AlWPbZl/iAj0euGR05bySQFArk/FrJUHtGPo3z+QxOOqE3/nBWf1ZX8tLIEsBN+1oKYiVURTASE099LudzvtP57Ef7FGWj9ve28WehU3gNbbNaD+BGeQM4uwEEmKRfUiapgdn5f6F88BEEDCqdtm/mFuy6eyEzL7sityKXnTq2Xv8mFiyYIq5gTqoCEHbM19uXzf69d+aq6HittuwMVDuRwU6AMCxEyOAJqAm8mXVb5UzOZAHL702/134Gk8Nr1XerqUs7lJlJ89o2WEy69cInEnEoNNnIJpMWQMxUncCMfOn4u8/o0r/0gIviumQkxYaxnBJtPyiOrWXosoaJBRXy8ZLqmbo3JSkEsgqAmyxKXXERAliBIiSkFqHhiahlm4RaNipJ7DwnJJFRK+Kgl/0DogbvQkAkzYUTaLuSpJqkvCfZ27DKghgxw9mdIErhUoG0IGa1VHsqjJBqTZUJmOT5JkCmqhVi0gToysvkyxbA7FImPzBRQZ/XMPypBA4Ve6+iuNVDNo1fZdiFoJSrFuJd/kzDZH43hAVmQxmOCQplQJUGj9F0eJ966gPoE/0oKz4wbM3/ygn03DyHPKDUDExDMWxO/G0KmctL0P/mwmyGUG0Ad02jEGrDN/Kz9uCTHzdhOcXLCVFJrM4wln5avAYCuN8YAC6YiQ5tsS8rGwfoTyVGJoWdpG+njpg6dCASwgLoJeStoyF7c3gvPlq/ExsJaor4rsTyfe1OC5izuCDpF7YTN1ADl+gD4HIJ4G6xANxfrRCq732VkoE7QgauKYDjnqwx+s3ytfjhAMElQXoY9X3tOVGf3LULLh7YEw9+PB17qYG7hwDOrwbOBnCJBHB+jXytq2FCwE8r1+LHLJ6nuIKMGxOKyJJ24/2N7dsPg1g/0xD1iqG2ALMN4E7v1JlGtMXYfrSICRfMTuY1dubzG9m7F87syRC012b2Heo1A6uxZeMWfLuPE3aRCyRrOFYEMHwXQ/1NIi4aNADtWBHC2CyQ4NtuykBtw2SXnh1PwBWn9ms0+B0hgLvLL4DTUepwePNyPLrmEMoDQnHjuLE4o4MZbizN2Y8PVtGnKbvMWBXHcjzqxizU8awh2r1kF64hSBCA+zMBnN5jsftRLWjgbA8/HTs/Yye+2HMQ248V4AhBp7Y27Osd0lKY0dwNg7q0M5vWC8C9ZAG4xjqacvgCuEKNuwaA0+bBkT078eW+g/j5aCmy2Xel/E3k80xPTUIv1qIc3buHAVDNzQJwvg3c3M/xHTFjqmWw6wPgFP42JxIm/jBh54P1e7GTAFU2PymMKPTq1J7GpX1Qvm8ljZZNDZwAXMW+zbj6222shxuMU7p0xe9HDYKXPKv+SmwAN44M3LXelRgYQtWz8d0ErNowsaFf5xNwAWscx3klLf0SAPeKLzNJTdcM+nn9eLgAuVycRnIg7ZySijN69sDw9Bj8lhnr0sC9QADnpIFT1Yh4SwNnALjWPgff/QjgPiaAawi20TvOAnB/rw+hNlCa7mM7cO9Xm5DFcX3CwGEY3ynaAHDaainjWbJ6M37MPIqD1MOo9FkSF5HdmUV8waCTCUQalGALF83FuwfKqCeOxUWDT8YZ3f2UUiSAe5wATv5nT15ABq4+C5Vva/4B/HPVDqzj+JHDxUU059MubVmTukcv1gjOw83vmBo4bwDnlN0pG5kFFoB7wR8Dx+soKzqM6fN+wLe6OW6+AM677zb3SHx1sr77CWcEsLLRMhrN72aN74PUyeeQ2VF/1PjaiURF77ZpbFNWdvBhm5m9iJ93/4wVHJMzswuQ5aoyxiSVKmzLyF1X+sZO7N/bqIXd0O/8X6miizqBnchkALjvWwihEmAaZZFUgSGavSiGU/b6J1eglD5YcpKoIIuQlsS6a5ZliNgxuY3Jl8xOIrATEPSZmDQ7k8LYlxcj4KYMUxuc2ZmohqeZZRUSSyGrfhbQs4V82k8Nq9/ZSRNGYoTQjNWKCqHuO3AA7du1x+Kdy3HV4wxTeOJQRsO8MmrDKuWPwjaJ5mqppIZGq6Fxho/dB3MXYKcrFNTLkpWKYiFvafSo7SPYo7oNERTEV7J+aGhJEWoJYuuY2efhyrCWoc1oTzbiacERQpQUS0DpCajGuuVfIjeHwC2ujr5IgUg7kfUY+wYiuj093GppmcL2JUZiRi/j7Gw7T205KkqCTXNkPgM3M8fCxXTGqs6FafVS6zGZRjeZDrV1GNm3AN6Tm0kW7TvHMBzKkC6fkSpVCCAaIVfVi+U91boVhuWxuYOMmZUUUXCMz5hR81iGayrJylWzQ3TtFYvf9l9I8D6A2VhsbwLGGl5oFTuo2oE+wU2rNVjvnjeA832n1dXsd8Z+J3z30WGkCdJCwncTgLvCCqG+xnChPxsR+zt6v/T+tLRpcSDw39xWRnAmXWdLm9M+TufQsZ2uVX1EfaWlTey5vzazv+MPwD1PBu5CJjFMszRwYsNVSq+5rR7ANcqqbLy3tKeGDKOFTXUSQ5op8K6vSWJhyzOaO4yTwFhZ6JJQtLQ5AThlvmuMaWlzOo/TderYduJPc+dpSQhtf8ep3asYUv79p/PIhnTETBvA+ZzQ6flrd6drcXoPdQyn99mpP+gYTs/Gxb4b9R/ou07vqurwhh6HvmvLipp7R1peOIsfsBZf/2bfbdCv+r8Sp/bQt5z6hFOf0jH+E31XBvlhjSyAmt7z8ei7Tv3OF8CNFID70Q6hWjOoJlY7hCp8oxWqMlCjyAhFEEQsHPg2YkNiUErmKYjavrjEBpGtGdqU9UWoMSHqZ28vODs71NbB2d5xWpkeOnSoPitVk6Umdm8vNzvL1Q6pqvNrP4EQae+0aR8Vrw+2iumKgTvA46anpWHJ3pW4+M4g1mXthBqu4ORxVs6VeRaz2DzyQmOJsECGodyqO0oQ6uGLXswEjQ8pMMzIz6V1RxIzVVMYCqG1CYXK0XXMGiHyjmZ9yhiCqBAmGdRVHcaxQmaDkvlJZlgvnsK5/azvmZ26F4c2VaMNkyHDYrnSYzg1MjEUUYls0y4MmTLq7CYDo8LyHq7qFWKLiBLzR8DEUJb0bCXHmExA0BZKhkzMXBVDFMowFcAWk6bv1VHjFscVfFA4w1phqrElvRrRPqtleHifhsmx/OnkjUw0X+lidVuK28JZzksh2/wCavDakCHiA6fBNMJVXJ3Pd9SX0xBbkYiAtnFImzgBxSd04spUVSDEIDbe5BuoZ6SX0ajmYcrmGm32Pva7oc99dXL6Qr60mH4AnEKol1sA7nUHAOfLwPkbbpwcwcWuxThMAk77OJ3DmMB92ELfa5UQWh6BLW1qsyQ/bWZ/p9pi4OyQ9VqGUJ8jgLuIAO4SC8A5rgQtP8aWUuulPUl2AHBOk0CDMLz5O27NKj7WAcA5JTEcj1W803XqDo0s1HoGruk9t5yFau7v1O6VBHA3WADus2YAnNPz13mcAFxBM33X+66c3mclhsQ5LL6cno1Tv9T1OO3Tqr5bz8D5f1edwKo93v2SvuvvTHYItbkeY9cLN1j4Zjand0hfc6qi8t/Ud52A5vHqu079zjcL9QwBuOXeGjhLv6SOE0tRn4BCMFkdmlWwninZrYw6LDjnz0hK6cSBIpOx9SQCCurBjBJYtcYqVUyP6qVqgtAfO/PUNtg1wqyW4a637snwoWNLaDJXzS8xaQr/2ccx9iUwMPxUJOTUf9KBSQfH/1TeST5NVWTdAogQqmhkW81/H846RH+sRKzP3orzb4xilhJBR7gyxXQMmf0ytCgTXzJMJUQ2R5mIcLScoRcKl49Sy5NdWACJnI9R+1ZiaO2UkalarbTfYPhNpcCCqE0LIZOluH8dU6OTyErecc/9iE7tgDtv/R36nJOL7D0Ma5IlCyGAI+VGrRoZOMogwlNrEJtqmvIG8fcV5QxVK+okqpS3LLPcOjJfpfRtc1eoIHcQQ8LUxvHfYtPUEc0azDw2S30FM84dGMy2YGjVIJWNdlMGsZg1ZkKpoD2fp4shR/2rslQeWAzTkqmrYowknAkUIdG0KGEItYiq8jZU3SeEpKPfW6eghmGUrrffhNBBI6kPZPhUz9fIsDANn43TWc73WpGIPfHvW6XnKBBp+W/pXfEzmDQ3oQnAXeYF4Pxl3NmHcwJF2s9pgHYSuRuTgIMQ3ukcOobTtTpNeK0ZSHwB3BoLwF38CwGc2N8WJwFVFWgBSOpanQDJcZkECL5jnRgYadxaYNicQILuxSkM0xoA53S/Tu2l63CafAXgfmcBuNnNATiCb38VUOw+pXHF04ItQmveQ+3j9D63CsCRPW+pFq5TvzT6rsMC7Xj0XSfAo+v4pYsvP0OmcxjOYuBa6rtO16HzOt2P07usYzj1CSWGOfZdBwug49F3nd5T3YvT/R6Pvltj6CjNJEVtpwvALTwiZQM3w+PLnEbraWnGsSMCWayeOjBpug48RDZp7j4anSbiaCG1ZXFtDFGf4XHD75qaN4I+QwdnJhtos5MN9G87dGr/2/7cG9TZViJuUpcy6fTIkJbMWCDjzfpM5zLi0tY57e8ayRJGcQKKC/m5i4LfvGJ6cFGTs70oAyOmUKAeRCaNmZmRDHFWlDEQqIL3TGYIIhgqKS5gSLLSsEbJYRmnbFcJrRKYyUpftQKGR0tIS5Vz4HJLhyatvvzmCBp116FKtpAGjXqcCLZDGtth2MUXYSljtJt2/BPBSfToKCJwi2ViRIT0ZkGIkg6OiX8x9IwJiVbtVuYiKnlBhcKkO4wm28e/3WTJBKbl5VHhktaPbc7wk37nUWKBPD5krEsUFUD7kzAmTqiEmbCVAQB5jCD+3ni61LHVBrFuqosgl8dyU3gaxH2VhUpJILV0DBEnqUA4wR0zjgMoWm7fm8zfDz1w8UkPI/nMySgsp6aOGUD0GTaAmGn0a2bLqvqqNoUUW9IV2eysWUHCfAV9N6Pj+KGu3TmZuH6RTEJCmWk4Him81ua21qx8ncwenUJ9OrfTPk7n0DGcrrU1hpJOq0VjAaR+bvX1Dd/Nx6uHqyk4H8GkFTNs6hTuNZ6X+lpztXB5DKfrMF5FB4NMp/bQMZza1YnlM56dAxhx+lzHcDqP03W25vl7Z9g39747tbvGLD1736Qh7+M5PX9jIW3pkP/V62jN83dqU+P5qwKPP3sG68L+tzw7p3ddl+v07Hz7rr+2d3p2tpND84bQztfRmmf339R3VTpSZFJLm9P9tqbvOgFaXyPfceksbLqiyJw9Ne2ayQEBDH8VUEeTyIGeAIMfKKkqMrwW3wz/GJXMgIqiHqySov201HQCibJ6AKewp8KnKnRu1yG1w6UawLx94HROAS/7hRIbowxW21/MDK8q5mcXpldoL8JYtSvrUtcZThBWKY8Wg8ExQZ0nkJ/x/NXUeGmQCYtgmJDAZn/JXvQ4eQPL6aQhNJYVICgmj6WTfkHGQdTmFjBBwE3wUmRkJVaWl/L4BCm0Qyjh6lwsmzQMJCON0KoCtkalCLJ4QfxM12gALG5VITTPrSZI0qDO/yLbdcMbFHimn+XC0SNhNPOk1i6R55dnXiyBJA0zE9rSgDeeejSGQt1ERQZHFklASCBWzXsNYQg0TLVNKUSVJ5zmTZOdJONGPV8A2UMlOVTIuM0AVOZ1hjKUa4RDdQzlRxC8lbGgYRBBURhLdilxwV3O3xXpSwJfzC71hKCc4C44Rp5+SrLj1dBDJoRz+31D5yE5ijYqgS4UVIfz6ciixKyaoau23yP97V2Ozd+Lb2rgeF26sGY2UwPXtFxMNa1dHvx+M78VSkfw05HC0mLNba3R0TgNemUsdi6z5pY2p32czqFjO12r0yChY9gejs1dq68GbvvKb/HB0WqMGTgUZ3cy9Ybq/0ksL9bcVkeWVQuqlkKoBSzMnpjYVL/ofUzVLw6RuWQz2/HR0TD87WPS6nu6crLtkVHNa9ycdFY6npNex65u0NI7VMSC6DJQb25rDRhx0sD5hmH8ncvp+es7WlQHt9B3i9h34/30Xe/zOb3PJbR3UCSopa2CFkARLdQpdbHvRjn23ZY1rq3qu8WMWnl51vles5vzS6i/CileO7am7zpp4PJpAZNkl8Hz03DHq+86gev/VN91se9G/Q/3XSUAhtmVaZp5GY9H33Xqd0Z1J5Ek1sJ5eDzR0k8WgNPv5O4vIFJYaA4kyoZV1RjmXiIorxofD32FWafR9LtJNuw3wpk5YVuE2DYfYfI9E5xSSNRiVgTs7MoLdnksu5yW/UIq4cBepRgWGAQgssDQfvpjFLrn37b1iF2Sy/6OziHRdIDCmwRw4Uz7D2U5mZyCYyhkgd/M4CwM7rAVsQwfsh4E9yGbx2sM4uqtikAroICgjXR8dVUFyhhSlXVIdRm94pRgQJAmgFnHBlQGqAEyeQ6xb0b9KjKNNYZ2jqCS4rpKhpVDmKVSy/Tg0uBSJjcEY97p8nWrQhXZr3CycHX6PsOZUQxV0gLGYL0iYlhlooYAOJSCVzajEUI19Hw8v2G5QJsVHltMWxlrpApRRjDkaWT5EkcaWal0Thc4VU68tHF66LUsHxbIDFnT/4LATkBRWI+/io4mYKtkuJnlF+uosZPusYwGj3oGkQRtwbwIN88fRRyVRMD7yJgs5FWIdWXZM1WJUFUIywxOTJxN7shKwq6n60uw2e+anp0N4PyRcGY2dFMA98smgeORxPDfBeAcJwEHAGebOf+7AK5J+SmfwfG/aRL4bwNw0h23tPhyAiN61McDwMmYPLIFAOe0sNJ1HI8EpGICuLgWAJy8O/2WuDvOAE4L5+QWANzx67tmtZ//14uv/wSA+0/1XScApypZml9tADdMAG6lzcCJRTHCKnXUW5XRQDGGoVAycIwtKlX28Mt7sOL1uQbrdEKHjvCoWDpZIeIugzkTyJJDv8BGtdJdKcQ3y2kpE5LCex5DIMRtaM5YTJz7SKdmiyojJc7m6UOYWBDO4ylGL9G9XhKBGDFKIWL2WA/NTbRSydh3OVdoLoY3dcwKAq9qhjvLmEEd0yUBcZ1YzirWjfzSbLJaZAvbx6PTztWINGpCGfWnDNathuHTGvl28JjVZPNqiWyUdSIPIunqpMerYfhD+74AACAASURBVAq/AX2sWq+GlYmOYyj0yYKRrVN8WqDMCCOyUDIt2VlLVO0QjHB6RRXw9mZ1KkE5kxMioljEN47MlzRnKkofVc3kBoI4Jg3E0FqkjuBL5w8lgg6maWAd9WwkHwmCFd7iv5lMoioMEWoLpgMrhBoeyX/TeFIdVOA0QPena+KlR5FxEwAOZFWHQHpiVfG+FFIlLDdYyhBDZ0eWkdYiHlV94LOrYK5zNJnKGrJ0ISEK6dLgt2MY+p5wDiZ2msk2YQYxj1DNG/bI988g4Cwmjs1iJsL4Z2Bs1tU7qcVfGFWrmgZbBf9DhdMk0BodjZPGxUnkbkwCDloMp3PoGE7X6nSvOkZjK4qmbeZdqq65wTePAC65BQauVZNAK0TsTrqQBmuG5jkYp7CTk75JR3bSybSGgZPlQUvJEq2aBByE8K1h4PKpX0tqIXmkVQycwzHUZo4ArpElyr/Wd1vDwDn1K6d+edwAnEPChZNmzOi7zUQc7NZrXd8lgGshg/y49V3OJy0BuNb0XaeQYav67nFg4Bz7biuSx5zu97j0XUPv3wDgTvML4LhHWTHLRsXHIILgLYzgJJo45IvhH6Iqr5iAI9wwzPUQ6BhhQwKBGqV0in+ydFdGOI3+YrLECCQ4EFGl7EeFORVPFmETomoFsREMwVYYqNJVXom8skK4WO2hmrRfDRmjmsBSwyhY9UEjo3neqFiE03smICWUNX/DqSeLMEpBJaemkL6ONq4tRAwcqf1qgiuxZAJkAQQ0O9esxMEXXqEnlMx05YNFNo0PP4BAqZbF32t5fgFNAadqgkIjMYPoR3Xj9MfwvbJYRZtd1PFNIMf/qY6sAeKUw2rquuoMM12zikUlw6r5FJm9nV6I+B4srUEWroYFzINVr5Th6TDecxgZuKAIat9Yb1JUmLHAIYgWeApSqFTNqHqpxrkUOiUTVi57FYI51ioUo8fDEYDqMwFnDrT8WTq5EFVi4PW6GVo2TIKJ5lVIQccSE+cRG6n24hcMMKVL4A5VtBQxjJT5PI3PeOCLR96DyWc9ygJcBIZ8N9xi4XyyEArzmVFnZSj7Jii0GsDJRqKFrDwNbE7p+SrHE+OQyVZJgB/ego1IOcFZZAs+YboOp32czqFjOF2r070aIFDJIy20maHn8PKB8ze1FnICT2gBBBjPz0omag5aFRHAxTskMTgNaiV8/rFWlZfmzuOU4t8aG4kKyiQiWkhicPrcAAEEcNEtZLu2Bnw73a+T3ssAAQ7PTotQIzGsBf2i0zF0HidNn9N72Kq+2woLGKd+5dQvDQDvYDXidI5W9V0HwHO8+m4Bs/8TW7IAshIBW2LPW9V3HSyAnN5l3e/x6LtOi6vj0XdbM+463e9x6btWEoPNwBkAbpWXBs4eJF3sOEkEcJH0MJPI/eC6XTh00084SkPSShnPcgIIJpsjSi+Q4UbpucKENlR3U9lpHBzKyEJVxITSyZ8IQvYYAnrUZAnNhJF9CifjFEKri2QCsHi6o8cntEF6+3YM6fHf8dFG4edglgXSdwUAZbFBpZgRrqxVgXVRXRKj8ZwmkDTDhebAZNbrDCLIUa4pxQdYR2fzQ8++glRWG6BTHfdlWLbcZYC3OhmmEYkIwFXzut0EcQJIgTyHwrgCcoKo9QbLVrqsAJzB5ClJQEyWziV2jwNkNelD4kaGF8le8fBBDH0G0Djt7sQCdOrMD8KlgaO5YgGvJVhsJsOVEcwWpcV4INslmO1EOaFR01QJBrIJIZYjQFNReiupgedV+S3RfkpEEMgK5nnkDRcm/RvBry61iuxiCEGgKjJE0gXcw33lAxcayALuBHu1BJdhbJOQAIbEWfiXwVd63xEoM9wcwf1jouJY7Js1XgnoXMEb8MW89fjnp7ORnnQBj63jm7VSzQRUs3Fa0uLYbJsd/m5OUC02SXV2W9qcOpcTKNKxnTQuTl5DxiTgYAbrdI5WTQKt8JJy8iPy1cD5a1snHZWen82eNvdsWuMD9p8AcE7hMV2/0yTg9Lnx7BzARmsAnFPI2Km9WgvgvM1A/5Xn3xoA5/QeGhO4g6+hU5set757HACck37VSTOme3Fqs9YwcMcDwLWq7x4HAOfEnv//re86jbu27ZoN4IYKwK2uD6HaWYRki1zFSEmIQzwn5tF3PIXBy+vQdncB6n4XgBEjT2EGZbhhjhpJA7NwZqSauYdmEXoxcip/EqaQqbTx9Wav/Fy+cARIonGDWJpJbE4tKSNlSgYYruZmWFKATNhIoTmVflIkMoRWFyrcbtuR6FxmaS0zVCsQYK4qTI1YoJE1wvCeQq/83rIv5iLr+VcQTx1aEEGWR7FfAptaHkPhQwEuo/Yrr0dXYpSskqaLAMowLeHxGdxsZIshWEdlGxhhJBgiq8Z7TuRNhzDJI4iITGETdbqNZN4yCBQP05X5h0Q3jXbrkNCRLJisRwgcw6lDA73YBEZVuzScWaoh8o1lKFOatqoKNwvPUy8n2w6WXHKxbke5ancw2aC6gACkjPdDIBYSFIswmvSGEfhGk7GMYAJHbEwSj0eQHJuEhNhEsx0JyOJZMimRpYaUpp1InVkMa7WKaZOeJJRhW5cyf5VyrgQOsqTSb2SznM3KDSvoqfcyvfRy8OFTbpYQo8GvzIaNjFTTQ09bXkE+9WtJljqu6TQhENCgeZResuk+TgNaayYBp4H1uE0CxwHAOV2r04R33CYBBxPe/xSAcwI0ut9fJ4HG/cZpEmhNCNXpGP9tAM4JKLRm8eXUd/9TAM7JDPZ49V2n+/m17zbul61ZfDn1O18AN8QXwOmUIrOqaJ+RwnpfAfREG3XZHbj70ADgGpYZ6dUW6e1YRy81zQzrGYV1JaI3DXyNhAbSRGaxcwIKabFEXRFASeCuJAnp7JTdGmDZghj2F8JtPHEgmaYasl9yhDNMgQnedHyxafpbgIdFr8wQJYGSvicIpdCgQJbxchr+bvpP5zDZOxWz3bZiJZbfcAvSmKUqtOFRrFHXaSQlGGkXhsZfPmYGsybgxg9CCRTDeF2Cg4SGZoUJhU75czW/72Jpp3ICrWKWtKlKI1vEsl2RLMcS1qYdolLbIjYplVmvoYim+XEJgdA4FizvNCgI8R1NI96a0jCek/55rKBAXpI1DFn5gfUimeLFLFvWQGRNvnCyhuGhUQzzxBiZt9GR0YiiWVwU67ZGRcZS48bQMvWIEawaERCqjNMoHsvMEqvhcQWa5XgvYCzQHKqkCz4Leb/peZiJKGp3ZQWzeWj6G2QkkVCnyBC0gre7drPeIM17q+oqsezoy1i/fgcWv1PMMDfrqTJ+agA4JZ1YzzMnnxUBqIEzWF8/4ExqOWUTGzVvTellk62QJcqcGDgnUOM0sP4K4Jq2u9NAcrwmAadBrcVJgLT27o0bMftQPgrctAwq12KC2lj23/ZtWFR78mnGjTlNztrHiWFz+lzHcGKLnN5THcNp0nNqLx3D6dn9CuCavu9O78ivAK5pm/0K4Bq3yX+i7/oFcMuyTB842wQihKHRAAKN5NhovL3hCN5/6EU8VNEDY98Zg1379xhh0w6sW5jG6gaBChNSrG/o35QJKcW84Y1GZknTvgHKrDCjtBc2kyXGjSdU6FXAz9BkKBwrk12xbgJRYs8CqNchIBMgNEGWxfIpD8H6I8NaIztDoE6giyyYbsj0izMbOYLs0bG9mVh0zhQjLBwYRNDHcKbqPVKlR6BpHNkrw4Pght+tDCX7xe/WJDJNNIbgKCkOQczEDGYdwtBUFgtneC8qIZmlU9sRJJJ1k7UHC9NHEhtWE3QFEyBRYaczGAkQObnZOGPEKESludG/91AMH3QWxo8dQ+1MrJEQIs+zen2dpVGxtQo2bWo/RDF7utE6pZ/yPgxwZjxHE9gKDBtMog1IDaCt56EILxk7ft82WhYgFWY1M1zMxAaz5ArNguXVZWS58vsElft/3okPNt6K/fsOY96ICYjodSZqu5+HkpD2DK/LKoa1VakxrGSZtVACSaoJ+RzZBsxwraTBcBAbVoFtbXpfDm1bhz9uaihG3HSoMH9z7YgpOLtj00+d/JWcBhod0UnP05qJ02kfp3PoOpyu1eledQwnRsrOGm+unfV7pwnLXbUTN8/chdKweLw7dTSCK47gltlrUBKagPemjoKKkjldh/H8paNrQYvVHOjJObwb76zYiS1cNWhx0Z41fDvEM9TPRY0SitokpGBcT7OWo1Obap//Lc/OCeQ5tZfj86/KxVMzl2Mrd7yd485pabX48KOl+Io/381asoNSzXJxTs//33l23u+d0/vcmmfn1K+cnu3/pufv1GeOR9/V/Todx+k6jtfzd3p2rXn+Ts/X6RytGSOc3lMd43+871rPTeeyJUej2zEm5x1C1QSuqgJ1zMxMiY3CTS9/iJ8WrsHjJZ1x3rxLsWr5j0aGaCDFYAMGnGxkWAYaAEJH15GN3AUTkMmyxBDak5WR+78AhXRpyiQlGyRwJ3ZHgEsCv1plKhheGEpPF4ggKKulGTD3q5Ya3wACBEUKKxqgSIakmgRkW2LTN/rbqBdlHFfhV4O9IxAr2HsIay44C3EesmTS5EmgT4O7MmrGqpnNWcVQYh11fwEswBveIR0xaW3JNKYjjkLs6Og4gqsohDN5w6xnJ6sSTT48P9tLoV5D2C27EwLEUJ2XbJUMJgWmPArPEowW5h3FyNNHoor3O2nSBejVuzeuvvoKau9Mxs9eHdsif7ujCcTZoWNvnzwliCgsbYR+1e66c4MdlLkvgZy0fQa7pj9mmNsAgMwsVeKJCfQImsW2SWPIZ6Qr0bOrI1NZSVZDejixqkG87erKQKza8h3+/O7teKhdJUayrms5J9EgHi+u1zAE9b0RFel8L6I74zAtT2II+HRrYkv1aOUbp5PKCFkJHx7+PmPDj7hn41F608XgpKTGXmvqfFkU5RbypbphzOWY0NV7+Df/7dRxfmXgGrdZq3Q0DiHUqsrNuPaDbQRwiZh+9TkILj+E6z7+kQAuCZ9ePZ62Q2YWcks1WVszcfpb1RYf2IQ7Fm5HGaUAk0/qhQm9uyAhpnkPNyd2RdfhxLA5fa5j/J9g4Cqz8fAH30IOivdMnIgz0mvx9j++wjz+/MDk8zA0zfRcc2LxtI/TxHg85A9ObarrcAKbTtpUHcPpHXE6h47hNM60Bow4tVlr+u6vIdTG491/Td8VQvBJYmgUQiXGMrZgTuS1FWVoQwPFi/7wFDYePIKHtvXCuV8Pw67NO1FeVYr0xDR06dQLdaxwEMEv1pHNEkCTXopiNoIKVQ+gtkwMFqftCOnYOBkr/GdUVCBAcLEKghFWZdijQvYdZNKqKz0U2tPhn8AhiN+tq3XRIoSgjyxfIFmdwMByo8qDMj8rXZUMv6niA8EAcUowC8qXu9zUdBFwRalGqsnC5WTnGd5wB7bm4GDGh2g74FSkdWuP5JS2zE4kMOOqPZIhS0Z5qSGTMa/+JpPGcC3jmYaIz/BgI5QJJ7vmJqsWwGsIUakvZX0SUNYo5Mg9lGRQQ0AZymstDmKOZs4erP776+j/x1eMWrLFVSUY2nsQamPCMOHcKWhHoDht6oUMfdKdjscxarlaViV6FmZtWenQTNNU2/tOn5n/ZltLJkiAaCSWKMvUSLdgAgQRVxAraAis1pFxFLOm9hLbpmCt4avHNpJPkgaG2ppKlrapQBHD5xUUF7sKSuDmcxFL6i4ny0kGLatoFXaF0Upmlxt/SPGAhSTMjFi2T1iI6EAen6Gt+MRIJF70Eio6jCNA7miEWMVE6tYqmU0bWGXwhEZ27NY1y3DfphxEdRyIGef0Mrz0bDyuAe29Rd9gWWHNrwCOT9UJrOq9OB6TgNME/v8yhPrajOlYUhSE566cihNJ9TmxBU6Ts9rMaZB3+lzHcAIbrXl2/4kwzK8h1MYT/K8Arml7tGbx5QRInd5lnfXXvtu47c1xV7IjUTAmERYYsB9r1gOnntKlZQBnSs8pxpfDRlU5Urmq7XDzcwg4cgwTD3twbmRX1FFz9V3OFsScnIrkuDAWGqZeKyCVWYyiwpRUwNJHpczxLCDLRvuJGAr5ZZZrpgVwXiZYU71UXWBsTLwx6EUw9Cg/mAB+V6mYITQ8KysoYxJEKENyFO+XEsTRUDecjFYgmRgjlMowr0nxCcmQIVLigwq/E0gFBPJnggq5M5tC+WpmCFajoE0+TnlxCNKoKVPGqFk4gUyhLk0sVXAEgZniiCrZZSYthPAalJAhvZ4RUlQoVEEbJTRwP52vTgwWy00pMFhJc2PX0Z/hOnYINRn7sOfPH6OYCQztenRCEMFQalUIFhzLxN8TsnFav3Nw5+8eQqdOHZi4Sp0ZSUabZbOrVvimehv6O9vkmGhIDFo5gWxBUR5BVznKaIcQVBVIIFaJYlcB2462LGRTKwjWPCx9FRamjNoqMiXFBHMsy1VVSBBVRs0bq1mwjmp5GZMueB2lxS6EekJRxkzVSrKFCawEEc3v9SAz2oN32j3cMBBhO9EDkP8XQABZRxaOubQIVyaydJB1zGuV/jChOzoM7YWQwc+hPDwRRUFxRthX4N1NBm7xdwvx1M4inNpnFJ4YmW4kvtiyOfkitQbAVRdl4ZvNGVhLoCkAeFqbthg3pC+Y0Ou4MtZb4LTCbrKKr63A9s2bsSSzGJm82FS+J0O6d8aIXp2ajobWb5zOod2cVvGtAQH/LoCrZIm8z3/aju3s0+JfB7Ku78RhJyPGq1rZ8QRw1cVZWLgxAz+xj6o/DuX5zj61P5NqqCuVjYy3jUjORlw3Zwdi23bGK+cNM1r2f3wScLuwe89ubM4qwE6+X/S75nsViH5JycZ1Rlup6f4BHMeEvAx8s+EQNrBvudlXulOKcc7JA9AusWllD6dJr6VwUU15Pn5avx3fZpeinGNWD2aNnzOoL9onmGFRezveAK6i4BAWrNqF9WTi47hoPLdPH/TrkuJ3IeHKz8SWPWyLfBcOciwXC9+J88HIrj3Qt3tbS8bTcK1OoPhf6rt+eqgTyD8efdcJ8Oiy/t2+q2P8ysA1fsD/5xZfAQfw6eoqnNInESsod5h223V0gjDvqUUGrkaeb2RQwgVROGgFBYThxN/cTEaO2q8qFzqHdccYloKKZ6irjhmcITSQDSCgkOBdNhYy0a3m92rJxFRRNF/DLMYqflal36OIII7sFkEaJftkr8jG0QbWSGDgf2H04PKEh6JKoIzF2AMIFGToG0p2TC4ZQpWBDEcqhCpmzkO0U0caL5j7eaormPEp9ooMnqfS1HgZHmaqRGDeeQTLYETExOHqadMQwrI6gQRqsjqpERVoJTqIlRKaM0pkidbjBKYMVlSXk+3LY2IHy23lFKLkcBZqy4o5MLPI/dFjCM7LQ2gJzYALCYRYwaKSjJWrktmxOrHYSYK/KLJypUxVVdLAEYK/hSPyaD0ShxsnP4fhQ0Yy45T6OQFEfq6HJCNkmROXlBYRRJWguCwfublHkV12kOCslCHIMvKaFShlyS/5tMkKRdUiiliouo7ZvBU0KK6ksFu+bQb4DGCZMKaKBjGsWcfQaTQTGxLbnEDQGkPQyDA1NXHBdcxapWVIzqGjyNi1l21EixMaA0cE16AbE43HdqeRL59t23iCc/5OoXEjccTIQWB1B2kQ1fZGDF3Zs7xfMpZVvJ5Klgfz8POOPXoi5cTRSD6pD2pOmMoEkGi8+/VXeCPDhUuHT8L1A2KMjFZVg1BYWjYiLQO4Usz66jvMySwxJlbvLYwhtssHD8ZIlodK8PaBy1yD8776GW0T0vCPqWcZX2k8QBfgsXe/xvq6SHx43RTIxKQBwNXi8K5NeG3VbuyWd4rP1jW5PR6efAYSmRndsOXgjncWYx8tWv557fnwVxjo7o+mYw/9/G47cxLGdKe/jrVlHfgJv1+4H0jphXkXnNIqBm7binl4YFspurfvh5cm9PW6jiqsXrsOX2zPxA4Ccy6h8O4Nk0Dfa2srx+Jly/HhnlwU+9xXIPvdtIGDcNGgbkbd33oAl7cL532xCZFhkXjn8imgR3X95ryKd+PLJd9ixl72Kd9nR0B8/iknY3znFNoZ2aWl6rB32de4a08hhvcZiMk06f46Yz825bpQyPclmZ47fTp2wOQBJ6FbcgNoaZicq/DlB1/gLbL8zW8MAd9ghoDt7cPPPsNn+Vxc+tm0OJ108mBcObg7F2+lLNnV8HSry/Lw0Q8/YUFmKce/plvPNh3w5PkjOB5yO7IB583fiaSYRLx96TkaNny2Qjz93ldYxSotH15/sfFO1m/sh1s2rcTfNxzAYfU9r01yleE9euHW0/sjzHonbQD3zIyZWM2G/9PUS3CKj992Swzs5lVf4uHNJRjZvS/Sqw4ziaSQURbvLRDDepyIa/p1RJskrwMXrsN1M3cjt5nGT4tLxT3nDEf3uIbWbwBwFZjz9hy8Z9R89rMxg37e1ec1+uDIss9w454qnN6zL/44qp/PlyjdWLcE967PgTs8Ge9cOBwplNA0t/0K4Jq2jBMgdVqM6Ij/44svnuP/IoB7dW4GUttFca4Jx123dcIGlv1OCzyIxaV0ucjbgYT2pyI/bx+ev/yiBg1cOPsGSTRGDTk5swzUA3s9+PyhO0xhPnVptcGxqN31IydvZjWS4QGBRB1Zn2CyZwqhKYzHXxr1QpUgYHh9KSFC9VQ5I0cwDBpLQJXMFejwSZMQxvBrHK1KhLhMiw6zUoOyEiWiV+hOTI1AiJIYlPFZR4NdARUJl41JxCrkrrCsqibo97L+qCXTZ4cdjYoOHCVjyexdfeMNiFKtVoI9GQjXiPmrqEIly6C4CwtQkZ+LmrxjqOHfVfkswXVgPyo5QEVUsfC8CD+CHxWaj2fB+mqCzTJed6ESAhh+VDgwkNdQYZj50lqD+1bLAI6DcTpBZ3sCSPm3ZTPM+1bbYngGulnDsyPGjh7MF7kGpYFHkVNagvzCEhTlEriV0FxYiEjgWNdIdq+qlO3CnBM3B95aFqKv46QfSpGZnl0Y95OGTdI/khdIZPg0mRrCBE6++ncFEwjacfrNIhjOHNgLSW07oJTYW2yoh+2qWm/bt27Bnh3bEM5nUFlJFpQUWiRBWzSZuzM6BKBfG077ZO6UMCGMGyGfObGZPJ8SSYR3w6znZ1i7ECgbtff4bwGz8mqWMZOPHb+TylDqib2S8EbSy5jjDsSLEwdhYHoPgxkt07tDeFjQEoDjO7lk/hd47WgV36kE3Dr0FAzo3IbPvhjr12zG2zsycYzn/O2w0zGpr1f2w78B4IqObMJNC7ZTGhCJyX1PxJS+3dhG9MbL3YcPWJv1m/xyAsNOeJUTAgtsWNv/DgC3+YeFeHgnFxvUcfZOSyKcjsRd5w4ljDO3VUsW4Om9NAGOiMVVJ3XHqAE9KXVwYduGzfjb5gM4wra8cvgoXHRS+r8P4NgvNiyehyf2VyAuOh7XD+rHibYDF0tl2LB5E97cfBBZ7DqXDhmCSwd0s66wFp/P/gLv51WgHd+xPL5XnZLiuehQSbxaFDH8cJBVSmqDIvD4+eMwgIbf2rwB3OcEcO/zRezVLo0VZqzwv+QYpcXYUeTi3k0B3Mdz5mIPF7FndumEoWTSJaOorizC1s3b2C4Hkc1X9e5zJ+JkLmzqARw76Pvzvsbn+R50IKN4/akD0LNNHBdDBA47tmPWzkxsLAvC29eeZ7b/vwzg6lC4fyVuWbyfxucROK9vb5zZMRlpKXE4tGsH3ly/C1vKPBjeazDuGtGDyVomy6/x9t8FcLrsNrHxmNyrG8b368mhvgo/b9uIV9ZlUP8agGmnDsXlJ3dpmPkL1+OBb46ic1oK9++F9kwMc3PB7+J4O3ftVszNdiE9tTtemXIqF4PmVg/gPKV47v0vsYJjbA9m90fXV3Aqx+7MIrh+IYBz5ezFnXNW45hO8iuAa4LOnBdfzslBvwK4xs3qlGyhvY2FExm4hbtjMG5odxxd+TGKeg1AaUYkAVwG3txyDBGUlF16wVSkuzMw4sS+DQBOcatATqrRBFsxrjKccu+byM3ez8lXgn1aT1SQXdpP+ashjBczRRBH9itYoU9u8l6rNQCLGBiTyZKYKYDLyUBqoKL4dzwTATrFReA399xnADTdlP42SnIQACo8qd+Zvm5k1zixVzP85ybAMGwnyFAJJUgU7yG7ZwjhBR5UzcBMyTSE8QKAYogEHuT2XMsBurw0nwNpHzJoP6PuCCswuGikW8Zi81yRB/IckYG8DxnmEuRUkjUqIQjMIfDZxgl6Q3g8clghog9RbxEHkRKyO5UEkklshp5kA7sSqHgITBhwRThZPbWZWChdn5IDohmO7Ng+gfdRzooPtVjB2qNLR7uQkErKO8uFUnq5ufczkaKCa3Vp8ZToQYAUy0kmjaHj9mTJUqgjTGMbG7VkBVS5T7BsWmThorbhHyVNBDNkK4sXGRpHMOFEIFf8ZztObHv5zErHjUZlSCRcZNdUykggWXzRqlU/4VjWYYNNqyFADyerGcI/0aFsESZupLI+66SeIYhnO0Qx6aOWWscwnkfPTYAuSGBNCSvGe2D+Tq+ChyHuSsVl+UMFtW9i1lQSrEYJIZ4IzB72OtvYhYkLbsfT97+E7DNuYhar+Rq1BODKirfguhlbuWSIwt+uPh9tfcry5e5fjhsWHYQnJA4fXzMRLHxhbv8qgAuuwNPvL8QqttBDEybg1PaNi467Sg5j1qz/j72vgJOzPLc/sza2Mzsrs+4S3RhxgXiAAEECBQrFSmkvFWjh1tvb/ktLb51SgUIpLV48SASJh7jruvusjPv8z/PNTrK7SdgF0gK38/WXJuzOfPJ+dt7znOecjXiJt8C3L70Ec3IiPMknAMAFG3H3Y5tQG1TjlzdcgTKil0HmycETuOPR3WgnL/7AzSthJNssucKRxde1E7e+WMlO4yT8nWNpkiYZ0WV+SAbOYanBzS++Q+zeTQAAIABJREFUp5Tcf3v91Sim9+HApat1Lz6/6hi3osEjt65EhpxbXqffePYFVNn8KEnPwy+uvEBhA0/O4lkVWEWw9dcuDzN7s/DX6xYpJbmTAC7gwm//8QrW00fxtzd+BiUDKphNB3bhzu0V/PTpAE7262yz+I73XsHtBx2YXz4Td0zMOAngjm9fj28eaFHsgB65/jJOgtiwNcS0tuLQbmRNmBZmZD8kgAs5O/GNJ9ahmqu4c+lSXFScPqgBwW9pwu0vbKSZOvCjFStwXpYw7ucGwJXnT8HPLh532su/vmIjvrqeXeUxRjxx+2VgOuBZl8iYBDlZvPmpVejjw/xX112HUf231kkA5+nDN/7xBqr4PL9/5Q0Yf5I2rsW3Ht6GYx8EwFH+8PizL+ElW/9uRQFcFMB9Qky4IwDujaNaLJ5egqYtT8AwYy7qjycQwLXCPm4qCrv3YEdXHuaYrYMBXIDP0IQYH284sjUEErOvuwU+fZoS0ySZTKH6QwQ9vYqon26yAsH5N1MMgk6FJVKcbyUVQf7dr2YQzZvyX2TtGHIFHV+C35k1Gwt++qtw7BXLpKJXEzpWQmkd1Lt1dbGEQ+2L3LxOCupt1HUJABCAIia70uYaR5rJS2bOSgbQyxKmlQyalXopJx21XdR8eQhAxP5CEhUU0T6ZqEyWZX5Kw1pbsI/i/BC6CawayQrWUHdnITvXaiigwF6NPoIbt5RuCdKC2iRFMxYyZUHXcALjdr1EltCDJI7HNAbVp0oZkRgmJihedPw82UWIpi07Df5kA0utZPlau6CvrcUoxmaZ2PwgNhp+ljQbOWPtI7Pn4Zj7yFQyfEEBYBJpQI5QsU8RCCxGxTL+EmnmJZhUQLECZ4UyFZ6KBsLCgpGVEFZQwB/5UvYT8Dzy+GUdSfx9DfWL7oWL0SnZXizP+tgBrMSGcaw2b9qEboYgy3oDBMvSyKKWOg7/JJI1kFJ1kkaF0aYApuXFIJ1xXzrJYxVGUthXbkMAnLzURRLE0640TAioFVZVALGTTKGPf8eTzZMOXTFO7om5EC+c/zn0epvx9+Y/IZTzOWTc/T2eYh5DkCke78PA7V/9LH7YEMDiybNx18wBM/3+x1GIpefvPPE6jnI8v7L0Eiwr7gdUHxLAuboqcduaI8hIH4OHrph6WplLyqydR9/F1/ZacdWcBbhlQk7/nnzcAM6Pg2+swg+bXJg+ZhK+NXdMv3/jqTdr89vP4c5qP6aNmoQfLCw/vQuR990vmbyxmeDps/MuxLXjUj8SgDu0+WV8/6gTM8fMxnfmF5+mfQJZ1N/89XVs4AjesnAprhqVrnRU3/3U86h1BQmQbyBADg/voDIMmZofPPMaDjhVuOfSazE/h4kwfCYkSnnsJIBT48+3XYWcAeXeDwvg3C0bcfNrTcjOHof/t6D0JID7NRstNvaGcPP8y7FyTBgpvq9+8UMCuI7Gvbj9zWNkkcx4+nPLOPke2kEaxP43n8cPG/1YMnkuvjaz8JwBuIumLMOdM8ynvfyDtjbc+PQ7iqThvitWkrUXl4AzLyfHhOfm1wTXG1n5uXvZFVhUFB6zCIALcIb7mWdW85mh4WRtJXKUurMsHxzAbdu4Br84bsH0/GIcbaxhJ3W0hDr07EQZuMEjMhLt8XCM44gZOKMGDe29iuwiNiEJhWZWeAixSIOgwcJZBx/b+Vm5iOdEZJZZd4qBE3m+sD4aAqrm9j4s/sr/4yrIcrmdipA/ULOXJVMpMwjpQgNWsm1+/i5GsasQLZnIx6WMKhyOMChhsb+o0gVSxOrSsIKZn5cuGo2p9z4APS07FA8oBSeQrRLjWem0VPziJCeN4MfZDXcPy5ltLUo5s7OiGXVVtWhpake304UeZli2ED5IoL2HgMfXn+sZNvQlvhGsonSQEhLRYy190gVwq1Jhow7Oy1KqP15DoMOngXRrCjhS2D3p6JTOWtF5aRAgWIE2A4ntR3H9Ww8ih4zdaIp11dyWnbP+LsldZTkt87IVyBwzDsnUfeh1nELymDraO1BdVakAyeK8XPhZIrV1tMDX0YnYbhv8PSTx+xhs39OO2F4nEvgASyBgVqK7BAhxJJW0MIIhifQKSMi9jL3SkSpQTmLK+Nl+wzvh5hRlljSOKOwfj5/j35nLt90cMhYEsPPmzkIFx3Dfnj3o7GjH5i1bmJ/Yo3wzKIa/bECIEX0hVxPgcSbGeFlSpUCZw2RmV8AsVrqyEuX3TNsQvEm0poyXYswsLJwYAYu1Cg2OeTwC+GOlLM/12txxPGdiFi3rY6fw2K/ht1mjUcD9WnXrxbAS3Aqwc7LjVfwAzw7grHjm0dfwDC+3LyxbjMuKMs/whvDi7Sdfwu8ZBbds6ix8ZVq/B8mHBHAVRzbif/b1oIAmsZPST75BTm5XblC/qw3v1Dtw/vjzcc+8/P7ffXwA7hfLinBg7378kqW+OG0qfn7FEmSwczNswB0BcG68+dcX8RAvpctnzcXnJxWewUYihG2rXsXPWx2YUjYRPyLI+/AMnBernnkej1IGcDNZo5VkjU5fAtj/AgG6BVg8ZQbumlEWBnBPEsCxBHpWAMcVvbH2VTxcZ8e4sXPw8wuKTgE4st/fffJVHPbq8egXV2DgVocDcO2N1djdaEFFjwUW3q8WJqw4eF/1hrPjUJg5Gj/lcy1cQm3Etx/ZhKN0w3vkC1cho//g/hUA7uCuN/H9vbwm86bgweVhNmyofq2v+m3c9nY7dGkleGLlrH85gAMnyH9+5HWs5r7cvmQZVpQMAHl+J44cr8ZW6octXb3ocnpowkwzdI4l6znK8tUlK7C0JKwljAA4h6UBn3txM/zqdDxz81Jy7pHlgwE4R+M+3L3mKJ+Dufj5xQW486mtsEYB3Gm3XxTADR6SfyuAe58M6jM2MbzdaFWeQgl8CUv8lU4TwNG6Hlz3419C5SSDo9iC0P6DD0BVWx2CZL1UjKNSbHOFapFyp+jSpAoiejbRoHE9YqkhnYYCJmJY1iNJhTkJXiyg6ebsn/+IICCFWiLaT3js8FsJDNmN5iD75mfXa6C2GR1NpOEttLGgSN9LFsVOwBgkK+bk+mwEX90ESDZuu12TqOi6nCoN7AQcflJAHoIyP7U8gitjKOgXoT3zqigMy4aK4nWiOYEnxFjSpUpwKZ2k0sMgQE+6WRUjYUEnLOvG0yKEwEPr7cRXVj+AmyiqjuMD3EZbkOMFhci+7UaUkeFJNbC7ld2kAjykdCslRCU6jCXiE8eOIys7WwkIj2GXrJcNBgIy5QElnUfCEkhDgosvCG9bK7zNLYhhg0SATQkOpmF4e+0IEYZr2cnmIzCyETjSRhkmDxk0sc/juLvlPBBos0LL/eAxEfR5GbfVNa4Q2nkL4aElyhK+MNVkGZXPNdXhf2+/Hb4uO7aSVfRQj0KiTWHQRIcmXbaafg1cGkFsMj3zcpJCKKN3iEkAN3WESrMJx1Gagj0sk3s4iE4+kEP8t2jAgmTveArJwInVCk8Bo7zMGTmIHXMJTLllONwVjz86Q5g7ugh/WjIVHQRwTgIhYez8HEMBRX9dtw6b+wK4ZS4f7BEpm78bD7JDZzvP4lcWLaAh6Snh/6lbL4hj61bjvq4A5o2bgP+aXBT+VctB3LCh7rSH1mk/IMP652uXKRolOYfbd7yDP9efWcw+9Ltzy6bhzunZ/T+24HvPbUUddVQPX7MYZ5JK//Cl11FNYPLl+cvJLCntL8rS1rQX92w6s8lxBsvac4uLsWRcCcHwqRJk/cH1ShPD4CUGP7l0KYqN6tNNPKlze/TZd7CeX7hm9jxcUZRyBvPbEKq3bCDjacO4/FJ8d+5YZfUqSxVuWHeMbKwWD1yxlAz7qa2efcZpw3PPrccqPjr+a/F8zKM27ExL05Y38a0GP2ZThP6VqUXKhOp7r66mzi2Ir7LZY1ZmGIAONbfdt30jflXDKMD0IvxmyQQ+oySqjzvmdeJLr7wDWygRf7h2IQbq9ruqj+OuHVJCNeGRz14woInBj90738OjbLSQEdXyOZFl0EDP6oGaEzeVrw9726jJMxfjvoVjwttxHce9L1eglWW9f6xc2G9ZPYxpcdtR3PBu1QiuyQT86dqLEBmxHdvW4vd1HiwsvwC3TwwzzEPF5c6eA/ja6nq4jNl4ijrTSA7xb197A3vsKnyT5f5JQ26f9xOoH973Lu4/Zsfi8fNw26RTZfZTO2/H80+/i1f4g+vnzMalhWEA57I049HN+7Gdnbxy5szU3Jo4jol6+oryeVLH577oGr8wbzEW5IchWsRrrr1pN+7d1IKy/HL8cN5Atr0J9z29F8cSEvHU1YsGjV/r9jW4t8ZLbWU5/kssGMjq/u7VLdhPOcq3Fi1Eqa4Td726BzaaTz/E1A6DEr145mUkRq7D+eKNxIR5OJZmOAPeM53/oUcUOf9ny5+Wzw+3H2e674ZuZyTrGG5chxtT2eZw6xju9wOvs7Od/3Nx7kayjuEaQ4aeuyV5xlMMnJoMioY3EhtCcc2WJuz8wx8R6+gkw8aHPoPRQ4xoUoAcX9Aqvo2FRfETwIn6StCPmsDEHSC4Y9RSSDRPYuLbz2TFUusUCtC6or0VNzLncznBSJAdoyovuxSlw5TMTydLl8f1cWjm47OJQM3G/qxuhru7Cbwc7I6NVTNonS9Vxbid2xbdmzA/fmZxJhDUeaUzUnRX3EcVXygCwlgnJCgNi+aDBBsqlkpDBHkh/l684aTzNMiHcogecnFBdnZSUyZRUxIeL0n0IQI1oS6DoQSYyAz95Ohj6G1vxzJDNg4tW4AVP/4ebVRod8L9i+MftcRSCelIFCSMWZw0ZQgj1W+jIi4lkZtw6A0k3ZtiOCxoWrowhV8TLZl08joI5JxWO7rbm9BRV4eOlhPwkxUIMl0ioYcWJgSABgKkeGoEnRxLVUiLWAqM2xZMhT2/kD9z47NXXy+SReoNWZ4NduKpi66lZtyJveiBmi/DGJZypVorlVMBcmL6q+X+aMme6QnWDLwGdPypVs3rREhLZT9p5Eu2rJfggxwtUvnzAMF7Bzs0O21cCY8phS88Y8EEaMavQDCFYJK5r0adCalmMx7YyjguMmQ/Xng+rmHJ0UJwKk0OPlKn8pg/qw9coAsPPLoW73Af7r3kIlyQm3qGe48ZtC++gP8hgFs4eTq+PnNU+DP9DJy8NBKFQpSRjrDF4f9ixy6bZeIGd6G+t2UNX5ZuXDFzBW5jt+zQ5eyGoeeAgeP1aOy/NhTYImbIAnTFjkebjEduuFjxY5Ql0oUqkxI9AbhXOpJ5PS2fOhd3TCtUAM0gBo7X/aOPvKqYud6wcBmuHWU+IwN3dO3r+HadlRYR4/GTJZM+AgNH9vQxsqd8RNx16UVYnHOmcwdUrnkG99QHcUH5NNw7d7SitfwNy7gbrD7cMG85rh0fhmBDO9l2bViNnzC3OSN7LB6+7DxFViEl1AAnSJ97+jX6EqbhuZuWKWkRkeVsDJy/ci0++24Xu75jsGL8ZNzWD1wj33O3bsLNqxqRMZCB8x3BVx/bj3qel1dvWn6yPDwSBk6eCQYmv5y+9F+TlIEM7EJ9b+PLuP+4E4smL8PdM8NAaSgDZ2/fis+/UgeXKR+rrj3/X8/Asaf4iYdfw/Pcl1sWLcZVZZww81n/06dfwQ42mWToTfjRVcuQo6PmN6ILPFneJjg/jYFLxM7VL+C+Bi9uWbwMV5UOLNuOkIGbPx473vgnfspOnOvnLcD143PoLFCH26MM3BmutZGZcA8HNoYrKZ7p3h26M8PZu8jnh+syHe73so7h7Go+0QxcJIlBTf1aAh/44t01+nvPI7h/HcEQZyWpGQgVT0RMWjoCDS1EIwyDV/RO/DxLkAHGSYWKCwju+ApvaKIWi0CJzQo+mx0JSeQbpGuVoCJE4X6MiRFU1UegpX+cPodt5kkadBAcFLNzfEsL2Q0CQzWZpOmFGThKa46Odiv0SZzlEQglUXjtJqPlJuhw0ycuXhgfgppYtofGsaPV28noJkZcefgwMDEr1NHJTk++vATwUX0FdWEOHJWtAKOvYjnr83d00VeO+0UgGCMPTQpo43MyEejuVcCXNpFs0gnKgwka4wkCE2r24aWj/8Rmap101E9c+7sHYMpO5RgwvofgSTRrPg5enCTbU18mOj3uIhMfYpnMICkIkcxRaXLoT05Qoq3C7EmArJqE14fDgeQHSpory6N8+7KkKT+PDRAoStIC2THR5kmHrliTeFhO7uvqQRdLs9b2CjRXVlDjp2FZmfmpHJuVV10Nt7UPMYkEwfX7sOHW/0IHidddlDerM3zkHfzU/3GrsilphhAgx33RkFrTkUXTkk410N4lOV7yVQkKxHyZYFDKxAYdATLBbpONUJfMYixLwCnMfo3LmA712KVIzCmDidFGqekpNE42EgDy1SldxzGduOypI2iilcimz85DJhMv2FDKrFUOH49dysJnN/J14KW/saOQrO4tSxbiqpII2zXwEeDG64+/gr/QMmP5jDn40pR+Bu5DllCrj23G9/dYML5kBu5fUnbag+9fCuCG2ogQzNh76vCzF7fjMGvt37zyCsxLD0OSwTYi5ehoPIg7Vx8W1z7cOO8C6skyhpRQPXj38RfwO479pTNm4w52Dp5uIxHE+pdexW87nZg2Zgp+cMHYjwDgAlj3/LP4A5X1n12wBNeNjhQZBw6pDzue4QuXZdaLps/CnedJ+TuIt9mk8PsO7sPo8/DDBWEWcCiAe3PNKjxUb8OCSYvwjVlZJ0uoHtp63PLMWgRNRXj2mjmDdHdnBnAuvPbXl/AI7+25Y8rxrfmTTjvnZwRw7G387qPv8Lyo8eAdVyNCGo8EwH1QG5ET+9biv3d2ISWrHI+vCO/f0HPXc2wNbttkQVbmGPzp8qn/egDnseD7j6/BQe7Lty+5DHNyjQRLxwiW9sLK59GDN12GAnW4RXtEAE7jwm8efwsbWFn43bVseDENlC+MDMDdnO/Bl9+qYL53MX7LMrKGk50ogBtg7Djkyo6WUAcPyKcCwMUTyMRxlp8c68fDq4/gpy+vhpqzpcxkDXSMktITjMX0dZJdE4ZHQsiFvRC/L5fSCSndnhKrJbBDYZCkgYFAQzzZ1KStA6xaCiugFYsK0lIqzr78BCCxBC5qAoQ4yTwlhjAyHN0njIgAHz1D2fsjuEKsweqkS5SsWoAlXA1poCDF/R4yOMJUKfmrBKEBNlaolDxWAjJh3ASUCBDld2LZDSYh9pTg8/uJFPyLbk9MepUWCVpgaBUAqDzdyQIlSs5riOxXXw/2btoAZ3Mr5hCg5PL3Kcz6zM4qhJHdhvqcbBhZzkoYV4T44gn8WSb1GgyoZyk3luAtjiBVaU1QckYJGJVjEhxzSkiulJuVsrOMmYA9KWUK7AuXX5Q4LK5H0b7x59JbEhLGURhQ8UfiH6U7l8zMW+s3obLqKLIJnGYtXELQJGa7fnRvfRP7f/oHNHXZsD2uHSlpbCqI57pZY6ZZy8ntxXG9am5L2EsDT7OO35ekiHBqWpBmzNIFy7I2y1k2dvWpeB61rJnqC2gBkD+Vf09DGn2ukmkVoEsysCxPnzuWrcU/kC2/StJFxZZt+Ew1S+qjSvG7ucXQp5jRQjNQF4/DS/GeqCnfL4mhikL4eyiEn1g8CT9ZWn7ay9Xv6MGdT69WrES+e+mVmJXTz7l8SADnstThttX7eRGzFHrDZcg65ROibPvfCuD6j/b1Vc/hL61+XDX7CtwyMVx2Os0HjvdGHcte39nVQXkBrXRmz8HyMRmDrj3rzldw0z4HSgi2f33pjNNAgJy37z35Ag7Tz+/LSy/HsiIx4/7wXajV+97EPTt7kJY1Fn9ZcZ7SBT1wCbq6cdc/WC7lD7924aVYUhguGvYdWI9bt7cgLSULf7kmXDIbDOD68KN/vIm9NMz+JbtbR3P+GJnF9zRuo+C/lgB0JhsnItYk4a2eEcAFrPgTdZZr+PsrZ87FrZMLT7vGzgzggAeffw5vdfvJjC0gMxbutvhXALieluNsoqBNe0wiHvncCmSw0WgwgHPjrWdfxoN9QVw++wJ8fmLevxzA9bWewOdW0biKFZRHbr1a6SAWFvB2soBOYw5euX7ByfM9EgDnoeXHbW9TUWjIxT+um69YJJ1ahgdws3MzOLnvwCF66P3m2suRzwqAct1EGbjTrufID6IAbvDQfDoAnDQwkBlKYKk0gW3df/3m12EqocaLkVkp9DKSsHU/mSUBCdIZKSBEdFZKPJdYgEg/guivpEOU1hqK1YWAEWkmYPelWrzSYtm4QIDlkwgsekW4GfEkXZOxZIsUHZ3SVim5qaKxIhBU8trDmrQE1vXElkNJIhDMIvshWaNkiATsiJGsmPMKEFJyQMlaiZVGOI5ChPRSvxR+Sew3BGYSyInYSxit/ugKYcZipTzL70v0l4pWGy6CTQdtSO655zss14rUluwRvaCSGJdl5IaTGD+VSwYsh/udSQTK+SYM1MnpM9IQzExHRnkJAkVjkcAxjGXZUMXfaY1pBMcExNx/BZxJuVnAmHSeKrJBGTTJehWmTn4QBnxKLBa3L3FfsoSUZAr5PUGP0gnLxgq7D320DzhaU4PxxWRKRGdIVrTl3Rex/0cPoNVGQ1e9lS9Bsp0sm5I8U2xelPo6VyWVOOELY8X+RMMOV46jmuuXqCyDRkpyKnb/kvUjwI1nWTuJlg6GUhqSlsxDkjkb6WTSDGRlE+S71CrK/itZHMJ08tog1mMZ3oEvvrAT+7mlB5bNwCIq6/WMNmsVDZxo36R7lVfQ+xn5ehy1uOPpbehh+f6byy/GvLwBWiqOxZ5tb+EnR+hrlpSNh69byC7o/uVDAjg92cc/P/sGVhPEzB47EV+bU05PwVMAXACclm+Xiqoj6NLlY15+RCZ/DkqoZzLy9dnw0POv4U2Ks+685ApclBs2QD2bke8O+sD9ij5wknbyy6tWoNA0sFTXhq//7V1U07bnyxSeT2d18qSNCIF/zd638e3dFqipo3r4+oWMxvtoNiIeWwu+8ux6tPMaunPxhbiodEAZlc+OA7s24gf72nn9peChGy9W7HTCiwX3/30d3uNtuJKdvp8rz+L1SMsbNijJM+jQpjX4n+O9NDEuxf9eMlP5hgLg9Al4+xU2tHQwku2iZbikYHD35JkZOA/W/v0F/JHbOpMZrIfm2uu3bcRf6GWXO6iJAajbvwnf2NHI55MG/7vyMhQl0aR8gI2I12rBaqYmLFx4wUfzgfP24YGnX8c7ZE8vnjQdd8wahb6TObYhtFYewN3vHqHldxx+/ZnLqV9lxeQc2YgsnbwEX505mD0Nuq14bvUaPNPho66VHc8LwhMrt7MKX3hyB/pU1B/eeCny+yc/ypiQ0W+qrcL96/ehkZO3wSXUHryz8V081uJjduvVOD97qE5teACn7ACfnzfPZ8PM6FPXWRTARRm4yFPl/0QJVcCChgCA713oCbbqD+yGzmBUPNoGamaUpALxzuASyemMlAHlZ/K7iKZoaCi7AIyhnRSK9QSBTOR7sg55yEiNXdY7mKUiU0cGLxIpNTA7NLIt+b78fOD6FHNg6crszxmN7HfkO5GAePlbyQUVUEVA5afdRgJnkk2Mavrsf/0ImV4LmymoixPwSiilkVQHrR7dlg5mlU0hwxePtS88gRTqAYv9akxgN2o2tR7FhA9aKT2TPXSTmbTFuZE0uhj5SxfBOHs6dCXF1OWlIJ6i3hDBbTz1V5IfKk0COiXsVKgvAZqCsKSYpKBm5RwIpOPohQ1zCZidLFV77Z3U06UiQObQT4Db+MJjOPqHp9DKzte3jT0oNkvHqLCUYf1XiHEXAaFKCVbluIQRFR2cAN0Uat8oHISdHaUhMpzS6JKfYUJM2YXQlixAYno+khgrZOZLSk12Kk5H/SHHWf5EzmskGkyAv41dvEdrDuFLe/rYIp2DxxePVlhJU5oJrbLvfg0c0k1Msq6PXbvPbliPrWxiuOmCq7C4gI0bOsnyUK4+1G14E984wVI59/rmCZOpdSsgOOzG+nd34gmW+4S9/S6F8tOLsyL36of3gSMb7HU14GtPb6HJbIh6Px2+MH8GxmSksKnHjWMH9+ClI+0QKfznli7GNcWRzth+AEfW94/XX3TGJoYfv/AKashm3j5vGS4oMdEvMcwSnExiSC3F35dP5D3h4/1IM+TeVry8YQ/W2nwEjXr85fpL2cgQfrmdPYkhiFdefxmPNcskRI2Hbrgc2f1shHyvedd63LWvhZMv6r0KS3D53HKy61bs2LQDD7dQqsCX4D0XXoh5Bckf3ciX11jXzjW4cz+7zGV748Zh5VRqFAlINm7Zzn10cPISi7uXnI8FxRE7lvAprDuwFfdur1Nivi4ZOwHLx+XSlNeDbRs347F2WuDQs/GP119C38Lw59tpM9TdcBTf2tXI64GdoZ+7EmlkqgYuZ+1CbdiIG9Y0sfFBhSvLJ+CKKWTu+GysPrQPDx5qZbNUDFykwguGADgxNH+JJefHO8MZDJ+fOQPTCtNZffChcu9e/PFYJ3rjDXjyIxv5srBgO4YvP7cPrQQ/k7Pzcf3EYhr5JnI7u/AAr0c7x+l6XlfX9ZunnSsAJ8e1uLgUK6ePpdaS8oneBjz+zj68xyYFIxvI7r9oLvIom1AWTtof+OereJf6RXOiEf+9cC7STVrYuurw+paDWGcXVwNOQvnRMIBLZHqLB221+/DDzTWIZULFry4nczf4tPHTjbjviV2oZBPD39lwpObkRNcfbRZJYpDNl+ePomfd9EHnPArgogAuckH8nwBwQlDJa0M6yTTMxrTVVbJxk15m/QBLQFAkQiecMSpl1FMzoggICjvzh3nugQApAt4iv48AqggYjPx+IMiTf0eA2EDgKNsVcBB5GMm2IkAv8v1w2TGcaSp/BgK8SDdHZF8EYAzcD+mgEeJLcV0jC3cLN0/OAAAgAElEQVS4shKXf/sXGGc2sWQjuaUEUOzekz8i9O+hHUcaq60Tp1+AV55/TGGvfGQYi81aGPVJMBeMJWvHkHsCMaMYAFP4r2MHqYF+dxn0ikuVcilLiyrGiWmyKLjOzEJCdjpSykdBXT4F2vxxLG8zQ5SARMqqQsfJGCsNF6KbIxsodYmgipo4MhKtXU6kEAz6g1Zs+tJX0LfrABr58426bgKO8LiEGTcpu4aBoBysViKwBAhyE1oCNfJlbA6JV7zgsqlr0513A0JZ82DOS4OJpVGJQEtKpA6QTSd+bpuFbXbqiYmv5OKGAbiMa+Ta8VAf880X9mL9mbKFBj1ez/YfyXjii8tPduFJJ/GxnZvwawKPjiFfMbAL8OdXLSXDQW/DcxalRdd+RweefG0TVvXJ6+b0ZUxSGu6+ZD6y2bwRXvoB3PslOA1YTXxSEf553Ryle/EkgDvLcCRT4nDflUuQpz+lCzo7gOP1waSDl19ehb8zeyox0Yw/8qWXfPIWDqDx2F7cv6kCQ/teYylr+NnlF2JMulEBz+cmSiuI2sNb8fOtDaAyddBiSNDjvqu5b0TxpoFZqMpDJYD6ir347oYKpTN04FJozMD3+KLPGNAO+6N/PIW9VEXEswrws6svpZfhwKCs8Lffz0akcvvb+P6BdrJYg5dLGed1TUEHvvRm0+Amhv6PBfgM3U9QfP/BHgWYDF0uZnfkFxdMCpcTP6QPXGSd9s4q/PqNXdgzJN4tnpKVOxYuIiAynwQ/5wrAFfGa63PQBmTIgY1lRN/3Lp6DoMsGE5n4yBLgvf+7F9/GRnoJDlxSOcn9/vLZeHXVOmzgJDEM4OLxymOcbMhz9gMsl0y9GF+cFgaNEQCnpsb2wRsvQ6aIuwcsUQAXBXCRy+H/BIATzMWCJMtC/Jslrt7qE0jQ6pSXsLBwEWA0kI0bCIzk55GHQwRMDWx7jQCooQHtA0FWBHQJgIoAwrOBwch6Imzf0P2SkzMQtEVOVoQBlP+ObG/oM0K2L+yNdKq6GQJff+I4Lv/BH1GQnsvGCRYkCG5UNONNEG1bkLNF+hu5qf0oz9Tg+OE9sJOhSaQdy4wFFyOeZshGRi+RnlPK0OKJJu4rUt6VkrGkQNjpwxZqaYbZVo8MPoRVNjKhfHhlsASTwhpnDDs/1RSpq6m1UzMGKJibBQNZu6SSEsQyWgbs6gyRXVARyPlYPnST7fP0tmHHPffCtv0gg8nZkZnYi+JUOa7wuCjJCf0HrlRsCeQC0k3LOrhOOk9pO2JOT4e+9HwYSxi5lDueOkgjDLQh0RgNLFeTCSWjFuCxSvJDLNm7OHYfi1g+wpxGzlHkHPr9Pbj3n3uwnprIr88eTXAlQJcWKnueQW9zJcpWfhcOXR7jyDhAZP0cLE1ryei5aa/y6EGxWRgK4MLaIhXHv6qtBy3ioUeIkcfydGlOOplSlnutVhgHAjh2Vq9jCL2O52Recbj5YXDWoQd7KxrRRV3ggtGFSqzP6fq2IKyWdlQxOqtbAC+3aeSEoawgB6n6oQDBhe0nmmEhYI9k857pneTrasHDzCkdCOCctnZsaT4FUyJt9dJ1ncVGnSKCfLH/Gbg01x7HEQ9L/PoUzMw73ebBTW/FzQ3dyrkvSs9EWcpgYxM/y2B7T9TDTv2o5JtkMWx8NDWdA7dzEsAxMmpdvUW5Fi4oLVSaXyLLSHQ0cp9J1nBVWzeaxH5Gzh23V5SdwUrAGcLsBxxo0NWLimaJz2KnOZ9PWZxslmWfAiqRj753mCVEaltH8VrOHXKsJ/e1rRm7egWiabBoTG44x3jA0tnSgFrmztGbl+XceIzOykByIsuRzjZsbLBT/2lCeYp6UBZq5OtehwWVrX1o4X6qOOlMZcNUWVYmnw8DnIQZRL+OkX2SU7yMk7bTiCZOjfbzmqTcEYvHlZ6Mmhq4jyG2mDe0duAom7dieQ2m8tlRmmOmAfdgz8LIM/pgLbvZOfznUbubNqTxdSRZqGLke/v4eFTy3DXzvovnNZlvSkYRGWm5DM4YzM5zXdvUgUpOikWvkUMWe3RBJp85AU6SGZ/Ge2l8dgFyjIGTAG7xuMkYaz7ddzFy7GJI3ksA+1yVFQMBnKO1VmHuU9hQN61wAAPf/8WA347NVW3wskltZpaJE9FoFuoHuXejXaiDnxHDdd2OxFbl/e472doZfeA2tYvJgNxPYRsRsR5IJGvhoE2FVm9QmC5ZIgBN+Wi/+H5gKTUCuCIbGsikyc8G2mcMLLFGAJyibeNLUP4MBH4RMBD5TsRPZWB5NfJ52dfIvweCs8jPIiXXyEBEAKi8GAeuTx5y0kzAfg1aNZDRoifdZb96ETmcVQf76DEuCVJ8cSYICAvSWiXWDZfbgVRvE8r9u7CuhtmnqQaUzmbJjPq+oJbNGzpJnpBcWXnYifAsLNSX17+iF+S/HA433C2HENtzAi6WD9s5w213EEB71MhUGZDBcmYaTYdz+RIxcB+ldJHEjt7kXGrO8jKgLcyHj52+IZ0BRx5/Gl0VDThKMf+hRArUzQEybOFzF0OAFurXA0qGrNixiH7RRKNePfO9UgsmInXM+dDkTKKGLJmpGToYEtV8UfEhJ/FdLCPR14U6xXjEMJ5LFIVuXjsJknrR/xKPXCOR8xr+bxvueW4X3iUD+fYC+vbtfwtVG59FQ1svcmnyvPz2G9A17yGWfejlR5Bnd7Ljly90K1+gn1+3k99Pwl9vEVbt1DKcV9BIgqiHexiNRMQ63GeG24ar4Thuevcw4o35eOKqGSf9wwY+JoY7VvnscG3zcm2L4XK4PebMy3Dt+5GJ0UDpxNA1nb2p49Qnh/NoGsm5G+7BOFxgtuzNcOdmuN/LOobbznD7OdJzN3QC/EHHfWBl4mzn//3O3cHda/ET+gwunbgAd5x3MtPqtFUNdx3KF85+Pbvx2pNv4h8EtHcuuAgLC88OruTcNNdswze3d+GiSYvx+SkDHf6GaR7p3+uPeu/Kaoa7Vs/ZvTtEVjR04P9d9+5wxzPceMh+D3dPDHdPyTrOxbkbbjvD7efHde9ewK4lVcRGhFUyJQs1lQJ+H817e6sOcJZoILMiqigK99nB5qfAWLRH0hQQVtVzYblQOj6VRYnTIjChfkvKZtIRKUStX7IyFYsKsYfgS56za/GPCwMlfl9ho+T7BDOK0EEaFsRrTkxp2cGqBD2ILi0M7iKlT3mB+Gn/QXc4msaKXk4aGajnIviS/NQ42Xd+nhIvJTlBskNFHC+fU0T1/L3so6QbxFI7IYybn2HzYp/CXldul+a2nCw2WVpwxeo+JO94BX6WPMXKQwGoLC+GvGKtwW2ytAqfFV9I34jfbw8g2aRH/tjZ1Ialgx6uZF/IXHHGGUvhO53r2FjAg+L2xRpWxXGNIaiJlIxlXKzdHfA27kCqhzNlBng3Ecj1kZ3jP9FLo1uRwQlgEr1UVlySkg5RQiCmJxOWTXYmmcf7Ymc39id0YHQ6m0B4IvQsmcrY97IjKzYYNmMWL7Qklltzxoyl7celSCyahQxzGrNQJZ+WzBLZqwQCRdFfDXz4yw0si5znMEgT1kwCLcTqn00OSocxf8DtqXnMkq/a42zCN19vwE6aaq5cfQ/y+Dm1IQ7TynIx+ws/Q03+FbxYaA/Dc0o9PSy9fUoZxtpUixvf2MatnZmBU9PU9mzLaQzcGT443MNmJGBkuM8Mtw1X3RFcu3b/IAZu6K4O97CSz5+R+RiwoohcYKC2dOh2hpsJnmTg+rWwZxr7kTJwkQnimdYx3KxWvjPcw3e4F9pIHr4jASOfljJMhIF7P/A9UgbuTFFakfM43HUonzv79ew+ycDdtXQFtXan+y5GtiP3VUvNFnx9S8cgBi7y++HuS/nccNfIcPeurGO458xIJgHDjdlI7l2LxYLU1DN7K8p+nqt7d7jjid67g59oIwGBwz13z8jAnfSBE+zFF6pODG9dVtQeOoCxpaMUEKU48yvJAuLpFg5DFkAlSQMqWj4ouZz9sVhKFJV4v8nPpF5H9BVPIOAl06PotfobBWR9ckEqLxIBatTZhL3Swj5pggakq1QqRCLOF1gnRrthj49w96V0i0pShFilBbnuGH4vnmaX0rUaKakqYI+AMoYIUgCo5K/H0h5ETGgFvCkPMvkMgZ1EV7lZioiRhAYpIJHtCvpYyrP3YOaqGqSvex52JickiPmv0scazioV3zjBMxJFVaZn52rDu8wtczIyNgY6ut8XFBaguHQKDMlGAkU9waSEm5l4bHHs/OV4EvQEKHCWh2vkJMUniEM5x41drs6OSvTxIZXt71SsSWwuN2OnBO9Sp8bdt7Ek0UVJHnX7/HcCzXX9tGOha3xKCOflEhRLzBXbhEXsz+Kq0rEr7v2aoulInrwcJWOnIpkC6HiWMiR9IikxDfEsofpIQcq5kBGX8p88cMP2J2IIzCiyfuZSxlr5nFKLpT9dHJs7xAqG15IAuZq3HsLh1f9ED/Uv6+b8CNUxffhD/dew9PYH4S68Aj5DGty0fpCzbpWJBEvTAi+t3f85AE7Mr2sJuBNpwJw+QNM28DEQBXCnw7wogBs8JsO9BD4dAI7GxfT7bKOXaDY796WcfrZFwJVEQHbTTFxLg3bDYJ+R97H3ObXGKIAbPLojmXxFAdzgMRsOsP7LAZx4t2ljPBTLJzBQ3opjdEKfM/N8vrj5uic4CvTbVMgLXPzcfBJRw5IluRcFlImmS970oodRQB9vKsXmQogZir4klzMgvmsK+yUggIJ8rlcRuxMA6MjSCEwTob7SdcnFT1WeYAIBcvIz+Sv8ABK7EAEMwtUlKBYmQUk+EH81xc9MqXKGWT0BjGTbxFdOsTmhQl8xxz3Z3CDAi4CBOyWWJl4Bc/I5AZA8OjuTJfwU185/uRKpq5+iZiscp6SMifi6cV3CLgqaC1DH4w/Y8AVmPu1Z+yKaLcxxJaPkJQhU8fg0ydnIzstDNpsapAFAwz8S5yWxPNJNKGyEsEla/lxsU1TUsUiQvI7noIeRVzXMo22rPIhQ52EYfZ3saqOxsRgaC3qU4+EIsplRjM/pHi+xWASuNBQNMcJMT7+3JGpj0vJnQF00A6Mmz4Q5uzgMdHnsOv5Oo2XTijCs9AKUflTx6ZPzLIuG+yWHKfYqYueiZ2lTfifMm8LICphVuokJwmhVcvjdl9C26xV4W6lBoomqhmB12pQC9Fz+GJqS8ilUzlFAtJRyZZ+DHEQfbURkTUruK3/e09erMHA+J+O+mjv5mwTMLctRmm0iy3CgZriZsaxnuBn2SGbxw31muG3Ifgy3r8Mdq6zjXMzihwMB52oWP9xDbbiHohxvFMANfpEMd+4+HQAufEzDsZrn6t6NArjB11AUwA0ej5E8d4d7Vg33rJMtDnfvvi8DJ1mmiTReIzeFalI5LzzxKGbPmEAQYaQQ34R4uvhr6dYv2aHi5+Wn6F3YuABZraD4w7lICfFvEdALUlKxZObhf8dSRBqiNwnt5Sj6dXJmZVNAloAyH9cVIABQ08cphgycMERx/HeIYM3rsFHc38Hf6ZBEcWwsS3p2CsGlZKc0AEiZlEkLWh3NfvkzDQGh5KB6hdFiOoG9p08BQ8p/E2QFuX9Blju1STQhJfDxcf9jZF1cr5YarxD/VlOM6yfQ8hNUqSSknftrZYNBZY8Xf6+xY0zNLjYiEDDyCJQOS34nhtuScqSaIEk0bgnOPjz08K/JUEk6xAGceOFh7Nn6POrbmJ/KiCYfc0FjE3WYOvk8ZJfPhypzssL+xbCkGrFskWNUSsEcyyB9zpQuNoJrFSO97PY+tDc1our4Pljq9sPorIM53s0OV6GuOHMNxiuB8D6yfxqiZx9tTrIyymBkXmLWwptgzCslsBOmT1B2uBNJgHCMeN8p/x3Os2UR+yTbJp9RKuYKWRpmSZVzoJgASpqEqODCH5IYLPGOCwh7yfMrjR40UGG5V7qYaa2vhBgJ+GZZVvJt2b2qZcOAwrLS7NdHmxZBxFLOfj+d1uBbLPpf0RGIjkB0BKIjEB2Bf90ISGGQyegKrhBj+4HLxw7gpGwYJ15w3LGWHgdu/eXf0GEeC4/NSWaI4IjdazEU8Us8lVLEFKZNmgYYTRMj3ZUGLcESOTMCLh9jqiT8IFaE+zSuDbRaqBUTmwwCP5Y8dQX58NCGQU3Wx0MDVNGiFeUmoabRQjPYNKUUamJ0Ft/vsPRYCfKYipDMbk+7mwyQ2Hj4oCED5KFJp5qgM8CSYoDgKDbFAAPjtAzcTm+HTSlHGlOTFFuMHnq6xbMcae5ipBTBXayEUXP/hXGTMHi1mrmSPG4jwUOMm7VIhxUaBz9HSwJhH7XWdpgDjUoZOFZyKYXZE9AkpVnmsdqcTKKgFu2/f/gLmtKSI3LHwyEmw+Tx4lQ0E933N7z58AM43NjMkizLpTz/BRTul43KR9yMWxA0juXFISCH4InjEU9QqWMHmRR2/RTzBv00xWXnq58gU3gqP72VXC4HmptacZjGp24a1KbHdCOJYMqodVIbR0YnxA6za36A4vLp8NKbaWppHhKVcnMkb/XUJSjsqALn+qWNoYiu8YPcD2FnEuXYIokc0ltIeKqsN0jj4Bh2l5Jo45Gy+SEgsVrCthIuEuiJu56cLAVbKsjyg2w8+tnoCERHIDoC0RGIjsC/bgS8JH7WNjmQYRrcWPOxA7ggGSe9lp2EEoZOcBBkN+o9n7mVmipRg7EsR2uRIMXzknIgZTOHsGkETqZ4Mlvi9UU2SlgjojmCO4INaRegWaxWS/sMsnCi5xIdlZKKwJKgjmVCPbmseIloUvzeKPDXqqFnO3cCQYwwakF12FNMFsVzTgx0xftM9HfShMCfB9jlGcYd/J+inQt/R4mj6meIRIcnIV8qgs6AdGGy9Cd+jwGeDOkHUBR3BBcKyFCYIB5H/7/j2aggLKH8d0lpCYqKipTtic2IUFcCTwRwtdRX4bE/P4jHXn4DTlp6eEWjxxKyn/Vd/lop/Say2UFnr0dg/bfxz7+sQg+jwOJYYrWx8aAsWYfM0nL4Z3wDKhqsxrDRwO+3kpVLIYupI/AieKYuTkpxwjzKfkop28PGBj/HK4YsYFtjBdm+txBs2IPxJi+m3/QLJE5ehCA96fKpZ8yg2a4cq3Bb0SU6AtERiI5AdASiIxAdgQ82Ase63bDRfmbg8rEDOMFe8WR6NLSq8DOUPNDVi7u+fDti3S4yXDT2ZUnUT1G7z+uCi/92898WMlmXL5gGY2YxjGm5LCPGE3AI/ULeiVYX4TIYAZt4hEm5MqI7I3CKpwWFaJ2kdCuaNmmrFACmgCclC1TiesL/HRbOE4ApYEtpmVA0b8LuKEYcBFgn68Pyc8WYVzpUw1o62YZ0yJ5skBB8JpYlAtL4f2x/ULo6lXX3i/SVVSu6svDfUiY8//wLMKGc8TDSgcptKvoxfjWWZcDNmzbhgd8/hBuvvxJXfP5rZPxYIibIUiClZMV6HDATtLrjnFRyaWFydsBT+RZq3/ofbH2nnp2l3BbXl0ZkaS4qQcqklQjlzFJKyrE+B3zUw6mVjk/RCArrR+aRANAvekGlm5Z/SyMFXemrKhvoI9eLBUuvgCGVdh8JaWymMMLMVAhhw6Lw7YPdsNFPR0cgOgLREYiOQHQEZAQqet3opdznEwXg5K0eL40AkvtOT7Omg4fxx/t+xlKdg2VTO4XkXkXT5mMpUiw6XPzb0mdFaa4B581ayD8MGmbMURzREjknfo/KLXH6F2AmNTUBMv1RVvK7IEu2osNSCYgj+PDL32IrQmAljF+AwEQlXaYKkAs7codY5lNEuASAYbk7waasUz7Tby+i4K7+MHjR64VBoXxZ/g5vQ1m/cGf9OahKF6vSYCEav3CXrSwR9i8CPOfMmYNxjP0R8CTNF8KEWWl1YScbue9IFd7auhfP/OO3UBmz2PygxMwTxBGscn/djJBKZO1cAunjCOjilNgqjjnLrIaePTj24h9xYtsqHKu3M9sxiFSxZylZCPO8m9iZmEpnPo4pWdCIsbI0PMg4Bwm6/SGanvBY49ihGks9mY0u6OY0A/Jyy4mFWXZV0WQ0LRlmvWxRji0K4aKPougIREcgOgLREYiOwAcdgU8UgFtbx1wdLgJgKJMPRysRDChCfhU1SuLNprA2QpX1h9OLJQiZIAFBkmGnIBXpgZRWVmrLpHFAzGn7ewoVTZtSuuu37FC2pzBfUobkb/pD2smjhdkuBa+FuzuVaqaioBcAJ+yTwrmdHPOAAtbC/62Y1IqASkTyEZAibFkEsyjmtdyudJr2fyeM7mQbEf91BQKe7HKNMHGRrlfZlXCSgXjMCdhjCVn2h4xjgOVStd+jCPgVcMjfe7h+NY/Py6iseHaEuqn5ogsb95NRVwRXYkaikQQF2XcyeSLy91DIryZDGaRhboxSkibTxvMQFzrld6b40IlIUErGMvbKPgkgFjMUbltEiCzPqkLd0LK8PTbdTLNc6a0VgvPsbfkf9GKOfj46AtERiI5AdASiI/CfMgIC4I6yjPpxL1eWJJ8y8nXyxa8lq1TKSJgghebxfNOLAW50+XePQBhAnstFAZ1kPdOZtXqOV30udzO6rugIREcgOgLREYiOwCd6BATApegHl1A/jh02M1PxZBJDc6cNc3IT6YVG4CbUlwjjo2/7j+O8nPNtRgHcOR/S6AqjIxAdgegIREfgP3AEPpEArrqjB0sLwzlyPmrPntx3HKsZat3Tb1z7H3iePpWHbKRP3bKyPNw8dRwdzMM+b2EA50c6M1mjS3QEoiMQHYHoCERHIDoCn+4RIP92ioEbCOBeO1aL767Zpuil4iPp5J/uY/2P2Xtff8PHN+dPxU3njYkCuP+YMx890OgIREcgOgLREfhPGYGzArh5f34evTTGlSVhiOPwf8rgfFqP00v2VJZEWrps//JnogDu03oio/sdHYHoCERHIDoC0RE4ywicFcCV//apk1/RSlJwdPnUjICL+aWR5fDXb4gCuE/NmYvuaHQEoiMQHYHoCERHYGQjMCIAp2dsVHT59IyAg3mvUQD36Tlf0T2NjkB0BKIjEB2B6Ah80BFQANzWLgmTAuotNiwtCjcxDGTgjMw5jSwTMhJQnOKix1nY5kK8x5qYT36sUw0XgcMpd7YPuivRz5+rEbB6GAnWv0QZuHM1qtH1REcgOgLREYiOQHQEPjkjoAC4nb1hl9yqAV2oAwGcSbzDIgvzRy8b/zpyTC0DjkKFjdUrUNvNgHpGV4Utd6PLxzUCEe2ibD8K4D6us3DutvveCFbV73P9vp+MRNAN/FAkceTkz8Q4e8haxLRakkciXthNdb04sqseLnsnfb1tzDJ2w2xOYUoLDaxpZG00paOiskrJLA741UxticG0qRMweVIxXlr1JHzM7J2/ZBmeff4ZFKYb0Fhnp2NRPNKSSuG0M+2FEXC5RTmoqG/FqNGFaD54DKYsIwrGlsPm6ICloRquLhs0NLq2WDugT8lHU1cXd7wPM2eXob72GLyuABNS/MjK5O9aGpFsTkR3ZwscrhPQ6dPgc+toks0/3lSomXoSDFjRR28nhBzQ6JgkEyd5zTFMNOmCQa+HrSuA3KwM5jp3wMptpmflwOs3oLUlCKMhC1kpU5CYqGcqTDwqaitpzd3N7cSxC9yAWdNmYtv2dUg3l3LCm4D3dhzBVddchqbaKph0Guw/uhmx9OfOy52MExVVcNi6ad8UhN7YA53ODZXXAFfQwiSWTpiT52Dpoi9j63tr4fSf4Pbc6OoEJk6dg7ETLsDqdZswYeI0BJw+TJ9ixu9/913o1VrkZY5HV0sl4oKFSNAxISa2kubmVsyaPh/btu6Alj+T5Ba7qx3NbR1M1DFBrdehttIFsykHJcVe9HXWobO5FzkFJlQfTcGJY3a4fS4epx8Z2SEkpjlgNCfDSu20ysv/pum7OiEEO0ejgyk++gQT9N44GDhOnfZeTDhvGQ4f205DdQPgNnMMmmmK3gQGzMDriEeyKQnxejf6rEGOiRbxOrojxCbg/Au+Crcji3GBR9HecQgzx09AS+URlI7SY//u7XBzrMxZ2WhsciExJYGG8V5otElobOnDd/77N2htDmHH3jXM5ebp9iQzIceGlLRYdFnsSNQW4+Ced9HKP+bsBJjpypCSPAktfSq0Ovpw3SXX4MjOt2CL6UYcM76N6IOe17/NHkLhmPFYu+E1pCabmVbUjKKCdF43HjTWtGAym8mSzVrs3XeY52UWujoa4XIHUZBfwhQdG/btP0p3dR6zOQ0dvczXYVZ4RxeJklASxozhVroa4bGp0d3jYaSiFSoDzd813HdXPLLSU5CTlYSu7ibeuV44GX0ZitFh7txlePGl1TzfBuhivTRz70aC2s19kwhJEz/vhCqBY5NAY3kazZdl5yJkl7QgM7KyR2FfVQ28dC3oc9pgt/QiJZb53ty30lEFaHFshZdGsRr1TPrXZ/Be9KJi5zE0HzuGZKYBWd0xuPQrt8HLYzhSUQ1dGgMBrE2w97Tx/MRgytg52Pf2XkCTgmUXX43N+/fCFuiCOmSBIc6DBt5jRdNmoTi2BPt2vEVXDBUSjDS056Xi4BXl8fegJDcHowuXoGzGEowuK0My7yVrdw8OH9qOEyf2oaezEeVlo3Bo3wHU1B7n/WlkVKUexqRsjBk/E3pdMu67/bIRPF0/uR8ZEYBLYTxWZBEriji3BRdP2Yqi7I6TPw8E47Cx4mJUd+XzwabkKUSXj2kEup2ek1uOAriP6SScw81uG8G6zhWAk1CUoYsAOIlpk+g2+ffhvZWI8Rlx/PBB5GVn8iV/HG1tLUhONvFFmIq2jk7oNXHQxvJlYMpF8ZgJeGv9Flx11YXYtu01WCzVfPHWMg0kFqOL5qCxwUrQpEZJyVh2vKtRXV0LfaIJrb3dyCvUw9VWgY6+NiSlFyI2xo+mmv1IZIScSW+Gm8kqxih9eSkAACAASURBVNQixGpi0NlVD7utRTJIGDnng81qQ05uJrr7upRsZIms8web4HEnwONk5B8f5vPnXoLdezcjjtEvyaY8WOiF6fL2wuXvht7EqLo4F8ECgalLj0RNIo/Rwbi6ONgZi2dzsMFLn00UoIPHkURgYkJB0Xi+oPxQxzOHJuAi+ItBddVxvuC7UFIwDfUNLThv2nzU1FWhfEw2Nr+9CgsJZr0+DbR6A957bwNmzinHrp2rOY5HkGJgNB4zp40pMQQxBvR0A1lZY9Dc2sYXtYMAys6MY0l0MeL8BSuRkpGH6roaVBw7jPFjclB5YifPhQ4piXlob24koMzkMRFSEcAxGhkBrxrtLb08r07k5yZx7JiBzfGz2gOQx4jLruPPi2lBRHAVlLGww5yRgtYmD4+li8dWjYnjxyImlpGKk0yoa+E7IaaQoCyBRvB9XF8v/PFBdHAMUxKToec0IJ4gLNGcg5Z2Zmr72zlWSchOnYyKqg0EA91ISjSgt1OyrAlwSlPgcsTC1peArr5GqLQEhoZy5OfNR1nZWHQSCFlaKuDpqyKQdvP8W1FX3wBujsdpxtixU9DX181YRgdf+jGYPG4lAbgedoLfrr52aFTjkRCfDJ3Bh/ETSnn9aXF8/yb0Vm1CU9N+BNQeZnuPIgDJR1pBGgGwGx0NRzihIBgP6pAQqkNXYyUHMgsp6VOg0ScxXrEd1TUboVWH0NnWjgwzgaiaIEmvQnp6BjN44hnD6EdPr4PnnKg0xkoAbUBbZydBrAZ2eyLMObkozC/H+rd28BoOoaWhAurYdK7HBGeoE1ZvJycE+UiIS2Gzmgk2Wy+Pqxm6RIJzGvIbk9N4jVj4eQN8jFpMS6SsxttGYEbQ5wnCatOgrrEHcayuxXOcNZywJOp4D+iZJuRyIzUlHS3cP2+CFlYns9DtVuZoJ6AoKxcH9u9HdlEewXoB2rvi0MuJXIgTIEuVn3/snMyYkF6Sj25Kr9IZAdncUQ+NgVMSiwWdvD5M5nQU5xdh1+ZtyB03F7964M/4yz9exnsExiGCPK27DxlZKTja3gC/Dcr1d/6CBdh7ZCfToThP4zXg9DYj5A9hSvl1WLTiGphTDNi6/j3UVhxGSzMncD4Lugl61dwHid0s5X2ZwLHNzMnG0RPV6LVJwlEctj7+9xE8XT+5HxkRgEsjsh24CIiL9Vhw5dwtKMi2DPiVCm8fuggVrYVhEHcWKi4lPR3LOKN+9kBV+LuGVFxTauaD/Di2D1zdv3XckrB0tA5vVXeSYSzAtgPV+Nh25SMed5fzVMRHFMB9xMH8BHx9JABOdnM4ECe3YzjQ7tQylIE7G4CLYVxdgN3N/IvgiNFtfCju210FW7cLTXXNBDcGuL1uZGan8iGZgiOcUWcZDGggPTR76Txk5hXw/q7Drm1byCa0oKutCSZTKl98GViweDkOHt2D7t5avkQSMXXSYuw7UAdNUhzauw9A7W1CRw8/nzoKtt4eZPFrjVUVMBlL4A0lw0Hwk2j0wemwkLHgTD1OS1aBzIGtAQkaJ19YTuYFxxGAMo/Y28qu+gyChhSyfTZmEqsJHoPwOv3Iy5mEFIJBt7cbjR3HYOeLWH7XbemGGmaCGQ9ycmL5fb6kvRrYyDJpk9KQlJKhRA729nn5ormUoCoOh/Yfw9iyTLy7/hmCODWBErvC44ugT9IhNc0MvUGDfbvegjbGw3EoQlJSAV++Mdix6z34vFZ0Wo7CxPELeRIIPm1ITWccX5wGScYM1DU0EbzMQmu7B/pkSljIQhl02WTN0jB1zjwcOr6PIKYSOrUOOZk5OHhwL5kevvwZrVeUPwZ792xHcirHgsyK2xbHc2FFdo4BqWY/2uo7yKaaoaLsubtHgHUyGSsyWuYsZKZnk7XQoq72KBkejglZoprjDfCQfTIzZzmvjMwaQXOG+WICs3gC6KM8lmr6UAV4ngir/T6OAf/NsQjGZTBLm7/S9XA/eF0F0snC9jC32k4QpUFGWina22o4AZC86mQE3YmMZ+xm3GAPx6+MMY75BPkZqK0lqAv2wNVbRTbIg7y8dDTUWdFj9xH8j0NaSilBbxuZ1yYeQyY3XITklDGI0dtRft5EMmE67D9wHCuvW8rJRwy622zYuvotuDuPoq56NUzpBDaGmThaSbZZT0Y00Q2/1YtY7VhuqwydBHlJGjevi7GwOU1k/boxe9pYvP7SI/DSP1VFdi7VHIu0zFSym04kJRs5kdAS8GhwouYI16fmn5ACsiQX3Exm9+CBRpjSMnhNZKKny0mWtYH3CdkyXut6YxraLGRStT6kmbLIaqZAr00mG1kVZixJK0oSJhPDEWD8oirOy+uxD35LC1IT4+EgAE80JKOPoNjuZrY24yO1ZNmShd3iJEbYyOxUXgsmgmirDw6ex8oq7o8+gQGPbowbMwbbdx9DRnopmT09nGyYcxOo23itZGjKsW/TbpSNyoKLezB9yQqcOFKJ5q5aMoA+WOvaOQnxoKikBI2Nx6HL0mPivBtxxWU344H//SVaW/ciw8iJSlMn7L1kcY2JGDepHCVlM+DiDWR38r5sqIHBxG0GWhGTYERu3kJOYFIwiSzsgR27ybbtJEB285638Hz08LmgQyzvmzQ+K7r4LIrT+skOdvI7CRKWiZ2Pr/kEPOE//C6MCMCl60l/DlkExPltfbjx4s0ozuO0cMCyZtcyHGssgJeh8GcCcSXjyvHz6UW8UNfjJ/vtOG/KNPz3hGzOPlfh95zMfFzLxJkzsDI5gbOm3fjD/o8/5+zDjkOHw3Xyq1EA92FH8ZPzvZECuOH2OAzg3n85E4CTB52f4C2OptAC4lTM8o3hnyCBisvKzONgLFob+7DtvffIHk1GcWmmwupseGMr5i45j0waZ8JaLbZu2MoM4ETOiFUsC43BkaPHUJSXhzF8Hqx9dy08ATJo1m6MK1uI7OzRLK/4Ud+0Dy0VO5nra0V62gS0NbUT2DhYHmW5RV1KADOBpbg5ePvt5/ly6MKkcZMR8LG0JQBp31rEabrRQwAmICCOtjrcDZZPNWThSNEEnVwXX0LudrQ1s+SpyeQx6vjic5JlSiIDZUN+YTpfZB0s6YVYZoonc1EPddBIwDKKADOF4NGHrl47WQo+A0N6LL5wBZmfFI5PivBY2LLtOXR3tMHIsu01K+7EwUN7JBCaJdX3yCx1kJUy8nmj4nbjCVarkcHtStGxtKiAQHUsX1oaMg+HYGN5LxA4gcmT+dJOlDzjZIK6EqTlmLFp8xuII8OYnpnOlxrZOLKUfSz9yvlRkSWyWzlmqQGWzkBQl8ifx5MtNBL06cjUsbzMklKPtZEAxsXPpxAkB8hCtiI9QwuXy8UXn5el6HIFoCeSRVMF+1h+7IDT5uJ++eCTa4Cvw46eOiQRXWdlLUEema+mxh3wuap47di47+CYGVmqtpPZ6uSxxpBlySBoaCerGgu/R8/yO8t7ZE5NRjMBBOU4XgtBngUOAsTczFJYe9p5DGRnMsfy3OcRfKhxtOYYnNYelOblEPyzSmdvJgOmQbw2BS18YaenFrDM2MPPe8hYZZE17MXEyfPQabNg2fIryHoFCBCysXHbuygsyUCyIQ19VT7s3LIF7Y0vIc3MUr32fFRW9hGE8tybCOCDyTBxHyZOmozO2lZ0t1cgMdXLY2qHpcNDpsqEoKOFpbzjZEQNyCoUBo5SAuZSWgmgsjILyRbz/aLuhKW7g+tP4KTAyGszGb29wsaZCK56efxuZGcUw+6oIyNm4AgnoYEMlirexnHqhZaThrQkM3O3fcq17SRrunjhpVi3dhNMKcno7G6EIYUsYG8NxmamIC8tUwFQ1XX8eWoagb+DgDCTEw8LgTlZY0MSgTFTun1uMpO8T0jCZGQVUYLA60efiNiADzVNLRg1YRYa61tYGO8iEFLzGg1wPyfA2gb0dlcSPDVTcpGCJcuuRVVdDzq6ezE5vwA7165W7pP4OMnsJsDMMuHClfeio7oXLQc3KuXzxuYG3p96FJfNxLQ58wlgrZQP6FFQVsSx7eQxO1FftwW9jkYksLRvTM9DKidROek50MfpcXD3Xj4jGpX7t7Ovk2MTQhpBcWF2GcfRgvWbX4eKZWRdYhwnenHY8bfXh3tsfqJ/PyIAl6JVn9ELLsTAer+1F7deuZWU6GAQ98rGC3GiMZcPZSXlftBSzAf27QXJyEzV4N5/vo27LluIJlcC1JVr8IcqFW44fykuL9LD4+nBnS9uwLQpMzEv2IWf7OZsbvRs3J9ag++ciMdfl5Xii89tQHD8VDw3NZ+zXCdueGYdZyCDX1Mxk2fguck5fOgFsWv7KlRkL8KN+UblZdbVuB93vlOLWy65GN7K1Xi6Ig5fvfwieA7VcVNlyGeuWIxoeVgTttic6Ok4iu9uaSSPW4K/XF+EO55++xN1gsUDrtsVLaF+ok7KR9yZjxvABXgPqwneRN8qTJyKLwzO1cl2afnyjYPHFWJBM5ZaJZvCLKlZznQQ8Dz35CbMmD2O5S8bmZ02uMhQ9Vr6cPEVSxDLks5elqpaqJlJz8zCDupnFiyahJ27N2LK+AW8v3Q4cHwXdT7U07BMZs5ieYbVueK8Uaip3kEGqpRAcQl6nSyDLp2J2uoe6t56UEUNmcvhY6nPgSSyN1WVO1BYUIyjh5qxZPlVcDp7yfi4MHZMAV58/jFqnrTo6KxENrVywkZ6KQ8RXZef4Kery4HJU8ahoXkfmSEvQQVLtl4ygPoivqgoJSGj0eu2cx8zCFaq+ZxagJ17t5JxScOiC2+GlmzJm288SeBpQgP1bukpo1l+OkSmgWNwyZXIL8hkibMGLY1+TJ9ZTtatDq1dBwhS6lBWOIFUZxo1XGn4/F3X4/lHK/D4Q4+wVLkV5RMIEMmQdXRbWbI9jzq5FFRWvKuUiM1pxUjjy6y68QBBm54gLRmW9iYeVxeZvlKWgFPJqPVCrzfyODsIyAyw9rEsm52DqoZdcHnIXoZKCBh8OH5sK3Kzs/nsT8W06XNxlC9O0QnGsOTW19fHkp6e5TIzThzcgysvW46Nm9ejsbWToGUUiiZPIlN4jIDdQRaxD33dXQSpxK70FE0k6Oil1irE0nAS2RRSSwqraSO4EXApADePAL7XRuYnIxENvHYC3lhuLx55Wfm87si6OjTIKcnD/qqtyjnsabYRBDrIzgSgJcOk1eZSH2nj8WoIfLwsjXcRRLPcaGSZt7mZcrME6iwnkpkly0P2pqmlliVBNdmlncjXlHHfkmFr3Y59e57FzHnXseQeT3btBAwZpehs7YAhM40AbgJGZZXD2tmDmo5NOFa7E6PzZqGDZeU4XzVqG+pRMGYUWVo9gYsNDlZGklMJ7DkR8PgIYFStijRBSxYtkxOCGlZ/QtSH5eaZCfTqeL9ZECK7rNa4yFq6+Lf83EF2s1NhxPJSsylTiEc3z62AR41aT2CUgBRTJkFyhzLWoDZNp4un1pTaQx6zXpuOHbv3QW2kftPigi9k5HDHEtBzQqby8Fom+JUMdCelAjzPSbyGgozVdDnIiJGt84UoTWCJNY33AqEhJzdWXruLsWkDNXzUhFq6qgj6OHY9Juo1izFm2nL43clwVjdyPA+ijixbT3cr1Ly/S+cuwbSl1+HlJ5/D2NQg6luOwOKJwflLPoNll1yOAIHejncOEoj7oKOEYPrkadi3YTOO7l7Pkiyvderbxk2fgBDfdxlpOVi2YDK+fTeZvMZ6MukcC2pQA2oVxpNpbWtgybyzleXTw5i/YCHZYTfyc4rx4Fe+9BGfzh/v10cE4GL4YBNTWC11HUOzUSU3NdOowmeWv4IkA58E/YvPH4vfPDwXjth85YYcuBSPG4/Pk/p/SpeLCb0uZHCWdjB/Isor1+Jw9mKktB3ESyco2M2ejB+P7cU/bekEcBbcpwC4WfgZAdx3CeAeJYD70nMt+MPlyfjW6zvhoR7lyctG4Y4nNlBCHF7iYsfgTysScc9ru0G5NUo4e+3hzM3v6oOVF+/Pr5mP3726GhctWAIPAeQawwz8pCQbB3ZvwyM1HaReZ+CX8/pw65snoOWD8cGFpfjqixsp/r0A5b56PLi7/uM9g/1bl9KYiy9YGztQpTM4skQZuE/E6flIO7F9WN5MSiZDWw9Gtsnhyq5nWkuIL1xOafirkFKGkC1TA82XEV9KLAWJ1iREnU1FvYXMRzze27ofxdljUHOsCeVjS/gCPYqicUlkjlYhkSUYj4/lHJuRom4bP+/jy8JJ9icdbj9LUKFUiuhTcaL6HUXsvnTBxWT63qJ2JxG5BbMwd9FCNLTXEiD1QqdVkU1oxeJF58OURJF2hwWvvvIi9TGZBHexWHnjcoKKZjI5LdixneXL+Bg011lYCssmyPRRa5SM5vqNaGlpIMjjCz57AgEGS6OOI5zAkdUmExCnSkR9pZWiag3mLJyF7Xt3w2tn6bCFGj1dOhs4vHzRetDH47IT2IoIPeCM5Yw/AA3LtsUlpVh24dXYe2A/aqjVWX7lYkydOpalqyD27hRRfi1fNLVkoVJZZqrCFDKaJWPPQ3FWHuwEfj/4xo9hoSbQlEzGy9JOhigHzZ3UkaV4eZx6+Owa6sI8OG/mGOrAWDbkz+JZU3NSBxiMU0NL0Xh3ZxCZFPlb3fUEF3FoZdkwSGbUkJzIl34aZk1cgaoTW8h+VHHC2sxytB6z58xGQ8culiJ9ZKFKyGhmsdSZgHoyYHGhHjKaUsoM4NixTmjYpJA70Yx4au+cBHw6lR8xfgdKS0tx4FANLH1WAscEJFH/ZSATkpWVjqrqOjgJDGJiDWQY1UqJO6CyEYSxoYPAxMeyqwBGHRlGB4GrKZnaRj7DnbEEo1T4xLiCBLBksnj9qIgUDYbJfA6yocLOkpuW15YjwPIZm1JsXrJQQV4rOYpe0x/iMz5NTy1fPcZOnI3kzGJUHtiNoqJR8DR78OSjvyZo02LatHFwOVXILZnPZgg26JAlM7Hkmp6YjYP7dpPVCXFM85GdnIVDW95Ge81W1LXVYeLsRdRnJiOf75TDh7ezgYeAimU9DxsXNERK4uYg154whZSZYVTJBN4HHWxgqOA56eb1H8trMIb3h50AMMQycpDXHoX+1Iymk3mKJw9m9bBkyBKjn3/S081k9BJxiI0/sQR3Ug7vI1udmqhhwwxZyeY+lsWNbAYJoL3HRmZbT+mF3LcW5GfkIOAm2+5h8wR/r9XEEmj3sMxN5M0JnMXSgxzelyYtmyLiTTzfVu6Th+ugnMDBc5LEsrjdiab2LqSQsVX5jZh78Q3oaiUrSb3a3/50P9nDPrKyfZzwaTDrwqugSh3PZ0UcDr9Hdi7YiYzS0XwGpJIJDKJsTC7mzlnC69SA9CIytqmJ2LeuErvfoQYvj2xhkgotZGVzzWyioD616jibm1gVTE0SOUMTpswah7/+82/QJeuRRI2fw2bjJC2BE6cxHGOWtXmunv7B3SN7UH5CPzUiAHe2fdfyRinPSMb8yXvZpTS4V27NG2q8sGE84nOLZNo1aBWjJ03B19P8+NrWTrx461z8+IkXkX7h5Zhy9E1g8uWI66hBdW+YRfLZO2BLH4ObqCN4vZ7tVqSUF7h24/bDCVi9cgqe3e3CspwDuOFV8rd6E9bcthRf/tvzqLaHN5kwZSn+lrsPN7zGLjVlicHSSeNxIant/ZyBXDZtFO59+mVcceGlMLbvwISCMmxym6A7uAO/qmAZIel8PL60B8tfOKx8+7KVV0K9+w3MuWAZnn/5dbzXv51P6PmNdqF+Uk/MB9ivTxyAU6BbeFGx05DQjS8AHzk40YclkM2wsLO0iYxUucS4wOZ2K2Li1a+/Ax+V/7FBaTDoJEvWS1G4V9FynTdlGbVJGSxVsXuM3XTtHa1kS9KRklREwbqUnA6gq93JF7MZE6iLOXysmqXTWejmeqaRKTckscuQjIeZL5gEvkzj4iiW5wt97RtbyOYUsKz0DuYvm0OQ6cD+PZvIyByHiUAjPobaNr6ECnLLKflox9H977AEa8OkCXNYeqWoO5Wgrn0/y1kU8NsNBAP5KCwbx9JtFktq1NakFyDgUfGlEU/G8Qm+xKi1i2VJuaOSzGIqLl32WWxav52ggvqtQCzLnlnUkJHZmzrj/7P3HvCNneeZ7wsQIAESACvYe29DDqf3XiSNNOqSbcm2oiSOndhx4mSz8U28N5tNNv4lWcdJ7F0XWbasYslqI81I03sfzgzJYe+9gQUECRAEQIL7/w4lWx4rmZF2cy/l33BXkTwDAgfnHOB7vud9CsJ4vRQujZZQswkQqOP1nFJz46KUlRahFbwBgOuRNZu3ybHz9SzAjNVG0AA1TmAgwJULg7Jp4w7ci1WMwngvyQaJtXlYgDlH5gyACQszwGmE41hWkoopoB02L5Lx0zgA0I/IG/1c5JzklabBdOGU7HdzbNmybtuDMHJugKpHLpw5KEmMopQr1uEY1thUZWLRBVOks9sNA8pCCJNmMgQYxb7DSMqFFs0kLhb96Aw0e9YExnowboCB5Lgw6eH9iCGWxXVSYmxKys91AmT4uHe8jAtNJhhdowW37ZTExaJZGh/QzC2TOBKS0JvpAc8zk6O8JgxLjAVw5xMvC70C4hEYYjxMg4yADi48BoIlsHDZMIVdYmTU2A3AT83KhIGdQb/FNAYwHmQE2Oc4CQA0iWEuBWbm0zKGg/PCuTeloCRaEoxF8r1v/SvjYhesokmSUzPF5eealSwDpGZI5eVaKcxKhR3DgQo4VcaUOe5HN4ztUHuHYMSU8g17ZOmqXdLQWAMwckonBhMfLJY91SwB7v8ZRt2x9lg2CLOwjDCMyUVo/7o5l/NsbEZ4z37kBFHcr05GyZhw5oHa0QqI4gq1RnGdfIxKZxj3A6wZxU7DnEXyWZhlI+VxuxgbRwGWlR5xRnMBjzpgKtl76XHQurmnp7xca0wm9hgzyRJx4gfkzM17cVnb+R1Qsy5Su29doEu3d1zSkxJhHKc0Q084Y1cPG6MZ2FE/xoo4RuRTTpfmlN285XFxDOHFBoDquL4TnA8Po9Tulg7uF6OEA7q2Pfy0uINGCWOD8c4rP5UciJ0HHn9Kjh49K32DjfLIU/czHochxEW9eiuscJRJzh2ske66EVj/KZi5FolNQlOK671vaIz7sRgDjE3q2VTpkUd0YDaZ4t+pOSk4W+dg55s0rWE2IHEKE4MdneG+//7Nj/BNvPge+rEBXDgfkpL4KNlUWoVL5NyvvLNjR0zy+vEcMWYWYFP+pYP1/Qe9D+C+eLz2F793z8MKwL0lV1Lvke2uVvnzK62IDw1SGIkTCafKjqBDvna+mYC6LfIDe7N8AQC3//5CeejZOvnJp7Llq6+fFS8fqiOPFsj93zvCR3PhxxBSLK99Okae/vk59jOhUhFrli/v2SnPvf2aXHJFy/c/v0v+y88WANy9tmn52rOHZOUDD0hcw4cDOHt0gTx3V570jVTJF471L74retMR3WHgFv0luuUBXv6QR9xsRljgwX7151Z6t1u+8HsP+DCWTvuz93NFAHA6ROoq7tvvm0dEPiSnjp3FZVmMTsws+aWZUltbKccOvY7gWy+h/N6o2qUjwp6cCAHoLCGaIlfyGWtWXTsntTXXAArs0U2xsmz5Uha964zMHOz+S6WgYCkaLz1aIAXwbERnxBO/QWwD7N+F82iRADrxqVbGOGjZkBMEcVlWXa0HiLAIOsaRUFxl1DTD6PIUgm9GSDAOZkBCcDZWfHzHJKMTGh/r01x4Pi+sVEQio9QBFqkAWDSeL/0sHIy4AH0+xks5UrF8k1TfYHSWnYy2b0oa65olO7MENqUDEFvD+DQXhkUPA2dEZ+aTpYxKd9+3TWoa2hGAT0tmdhLCdjMsHQJ6FumL56pgN5LlyMFjvK80mJ1QohNCODfxUlZcTpRJBMzYvHR0dGA8sLNILrzm1SsX0NNNAAL6eK1omJeVsmL1HsanHXLgzWeZODjR+qFjAjYNDjQDSsbknnvXaoxfEpvs48dqAEDholPSX2JefLA6JqYuOkZ6KobDiFC/oDAdowRGioQsTAA6dGReKSzYiD5wWs6ffhFHJuNTnMFKDzeCQSQxu0zGcDLqiIUx6QEr/imZgJW0c4513klNRxlmjgLQEZUCw2OJtMIq4lwNc+P8TEFvOIWLkWOA3vUEAbl+wAggL8KgjA98mzMenuY58Aqz0VZuy3FA3yjANBbgZuBeyJECFnUwHsxfjeQWlUtHswegmohrehDwbSJeoloKc0sB3WaADE5RJjRNbdfRJd5gzMd1cQNy2DgEYLoSciPRVDJyLXiUqI85bYw8S+yKNcqggXlreIp4cX62XjzPvdMoqYV5UrJ+t6RnlzPixmQA4zgxgeOX96oLm+W6nWSM3Qsom2HcbcYcxDGHJuIOBnDixE5HZjQJA+mfmZS0hEwAVYDfDTJlIVKGz5/VagGkoa80YRogusUXmASYu9nMWAClVu47bNJ8Bkzo70w2NlloDEP1Fm38P8d7C/Ah1gNsTGyytPF0TDjjTgcA0wcwSoKJhmkmbgcPEJsixqxsTkLD/bCDaEIVQ52u4lKsxM5gPDF7ZHiwA5YskVU2jM1EDBo0pkK4WEHxRHzw3NzjjRebMM7MSsaaCnngC18E3IXLd/7q2xIJTsgszYMFXcJ3iRH5BJKK++5lXNqDGWEMB69ftuwsl4P798tD9zwuw2xEDr/7vBZh42QTkQOo3vvwk7w3j/S39ciNS5cAsdNihM0d4PNs5Z5qba3BEQ+hxGh4ZIx4IExCl36w/3a/Bhfl4zQAd7hzXPuuH2HssTsbixc/H8yBu/nIF5i3KNlQeF0S7ad/5a+PHDLJwSuF74G3D+THfeBReUvK5cuxs/LVU/W/+NNd998rS5sOyN+D0Z7evkc+k2fh7+bknZ/ul/qly2Ur9OrXL+FwKN4o/xrXKl9pMMrP9xTITaLxhgAAIABJREFUE88fk0DZSjm2JpsvL7fsfvadXz/Ry9fKsZWMctlznTnzqvx1xHo5tjyVD59HbuBC++fX9st9O+4SU/cV+XbVkDx5770S03RV/qVtSOyR6+R7Wyfk4X3M+NUPs/vv/s5eeX7/AbnEjbvYf+4AuMV+hW59fIsOwLFoqs/mAkBUogoWeUYkyp0aRtTIlUs1OBGTpLGhQ2qqrsua1SXS2nAOt2I/zEIQtygusgAZbGIlH247I8xlMh82LaUVSfKd7/6TirKS5Uu3sYhHSmXVu4w/+1lQx/mz+1nszJKanSF5JZliRboxPz/JcxJZEar0rSMwDCEyDZO2e0+5tjiNj6IxMpo5Ro8c3v9jGeSLPwL2QS2eSeirsA+g24smnwrhPGyTY7SdOIigDA0Pw3CUojHKkybeRwIjxxXkuQ06+gAj5LL5WCgTbJKFxml4bFBabgyIGzH4OKLrDRtXy0BfA2OvfhZjC87RdFQkLGRGm2zZs1JmYazMkbA+TCZcsHxXzndKe0ujVF5kRMnk4anPPw5oCUgibOL5S2ekfHkhwGREHnz0XlyNfAWpnDQMCV7YttFRF07TRNydOnn3tXfk8sW3OH3j8sTv/CfiG3RSlF8i/+VP/lK+9gd/ounTigvy5NCBH7Lw9nBe1Nw7wPHhOGRRr70+hCifLDFe24uBQGdiLMcCHc5o2AswNITgEghGSVZmiqQUMUTnPNqT8tButYgL1mgSc4JnhDkgLFWAa/vI7/w22qVwuXb5sCTb5xnH9eNOBDQEQyUZU4dndgJ9oZPrmAKDBEvLmG8SMOgTB2aLHICdV7IQ4fswmQQMgLWZNFm//D5puHYRPRtaLWIt9MR/tLVdAzIg6rcikoFNm/KEYn5Qo/wESYleCeAd5pzNoh3ciUbLC/M0yPg9GfDWz/kbk5UrWA9OvMb60UNeXqL0Y7qxM2p2wFqmE2fRwZRHxVfoMXlkpJXA5K2E8ZmTWGsBBhC31LWeBMwnQ2QUSUlKmnzzj/8cEOKWlMIy8VvNsnz9Gjl5+KSsWbYKLANLiUlAxYUYQoelpeMiLNYkMSbEeXBf2XHNTqARU+BWp2M8zNhTmWc8sGwGst1sURZp6Wvi/sEJjX5Op2ccycYhFIexQY2QQy0w2DhXuQbRPMYG4J4D1LlYG2Nhk4MBHWNv5eTNIYpjmlEpIA9gF2dLIosPoMWGy+XzA84nNAJlHpbOzggynI2Xkwy3tMw0xt2si8ocQhabxZrO+VYOVq47Mqeg38XvzGAisskcYLdnzCdBNmmoISQxEYb9Uj2buGRJWrFEIuJC+dwMSWxonqzfslfmuFdiyYtbXZoq//CP35PHf/e3Mch45Kc/fp77pJHIOFykMPk+om2WZOdLdOi0NFYtSJtGvbPy1Jf+mNF3gXTXt8npgwfQ2BOvghmka7BPEtksVtWgJgbImWGeXV7lto6Sqz+8nZTNW39H///1iI/MwL0/Nl2VWSnx0ac47l/u80+cCJcTdex4UrB5c4P+Jv7ERhXJq/fb5e7nzvBFs/h/7gC4xX+NbnWElb+YV/7y06ZGWdp+Qv0f9Z+YC25m3N5n6d53lpKwccufBVXbrX7Uo94HcAtP6sfiaEFjhTYbMMcmlxHQ0VMXJMoUKU3XGIs6qjA5kEMGu2RHCD5KoFmAVTEvt4LF3iQ791bAIPjl2R++IAkxCO17kC+wm5/yNTIWHGX0GiWrNj0gaaUZfMnHyoXT1yWvKE8S0sIQ0mN4Ag4qMT6mScAcI83YcEZtHjl9+DzH4wViTkpN5TvEN0DH8P+np5WOygQoGIfpM7ARXQqgy5erVw8jnIdRmYuFCVvOmhYhxUVZ5HvBMJoZgaKRcgwSbEoQbXJaDMxJtOx78w3CWTfi3mTBxdWakGyVI2+/i/5NnQiBYYvGcDAs27bfJ4VlsFcAsGtV3VJfq9i6HOQnifLzVw9Ibl667NyxhrGhTt568wTasBSiVaZg2/rIdCuQ8vIMLWA4qPRLYyPSjyOxqKCI4w+HRRRE4k55/cWfEK3RJO65UPny1/4CFgKz13e+h0svGUfwdqmvq4bRcQBQz+LsjCbcd4xxZhwj4AyMBjPS3TYBy2bEUdqG9spE/EgGeWXDiPCHYOB2yPXKAcnNKJW3X/tfjBGJ7ciKZWQ3B1NmkdOnbwAMCb/lHEx6x6R4xXJJIS9saLAe9hQN1fAAQIoxm1eHI9CnieEtuEV9uFjV/ZyRnwK4IvTX1cL1InSV60TaA0wJjkJngLHzZq5pGKAkQc6ePIljl0gO0zxMmUeKcs1yrfYoOjo0lf5wABXaQ8JqYyIBWwj6i8vKYfCI2CAs1jF6lXuAESK6OQNxJgnJCRqQmproRugfLhlkmI0OjTISVHpChwy2emAhRZIzzZxnImsS8mTvY38E8xcvP/zXHwHmG7kmBPuqjJ3xgAzWtkmAi7x9729J+3AX2YODAFI9RpkC9H9kweEWdhEo3dfZjTuVSBIjIBqjQxDduJc4m9lZ2Ek9QMPCyNQQCdvoFytgyO2cZoMUAbCd4u9UrAoRIUTeGIKAIMKDZ8liNeDEZDqujZWdsEzhjE1jE1HKMRZVo975QBhjWwMAK57rHIpGULmJGRFjfNDP4hGH1VSR3T5kDn39HZKTBcvG6DReaUFhN8fYMATRKVpgMYO6cUlCazrLRkIXZgDwumHf22XV8mwlmROPPyjD3mg+AoyZx10wYJW8lk8euu8rmB9M0tZfKZMEct+94ytoGZE/nT8mn/8cWbLVROkw6h7APV1UXIQByisTjgAmwmqCnQncJusxJT6WsShRQJPo89NyAZhpsvszuzgXQXn+u8/LNK1SU84eWb4Z5jIIiM7bKG++/ookpofzPO18HjvRvNrlyjO/SkDd6ptvsf39RwZwRaDWdYC3BNuZX3kv5y5a5FhNsRjTf3PBm3rDkVnZUjHdLaeGf91du9gurjqeOwBuMV6Vj3ZMV/+NcN0PPsu8Wjxu8fNhTQw3/8rtADhtcvreCDWowT3F5Cg9nI7R6IQWn7By1VIA3CEZhMXWq0nObDui+nEAwWYiDrJgWsbQgrVr4blP/tYjcvFapVReq4HxTtJiIYJokSqWLZVLVw6glWMsqMuTP/2bvxAPTEoNLrojb5+XL//xV2Uad3o6elYfrI4uBGCApidM5Wwx0u1s7pJjB98SDwGwZhLnXaOtWqaacuoJQbOzsDRRsAChxJX4ZmA85mAvCA+2kL8VEpYHU1cmy0o3EPT7jgT1XYSrJgKwfg8n2yBBqWxQceP6GF3FRQNSG1thFt2YL2JJ27+M+S8omWTfbdy0Wt7c9zagzUoaP6NiAkzPn6+UguIMSU3FLEVK/BQL9LKVRbB8UYjcNSyO4L1ZCvOz5NTZGoBEogwQ/ZCZkkIgsIsgVHK/ugnQLSvGUTrM+/BJJkApghDkl378rKzdsFFOXqylreGqPPXEg1Jz/oxsWLNW1t27E7evcgsGiV35Pg0DNCWw0s7QdJBihyVtJa4isQxXZoU4XZ1y4iggFOYyKckAMMJ1Gl7EwcUyHouVrubzWlBzP87MhCSd5OenyukzLbBe/H0MYzsMA/M6E+J62Fby9NLQfOmIOhkeIkctxCIOGJ7IaJID0G65h8kmM0UAkKJEDxgdGqdhguthJ9dskjFgQWEFgJ/WB/Dw9AxtBdY06WjrkhSAVyoOZr+njZFeK+PaccBYAWNYsuhSkgiy9cNAbkKTOShrcTzGM4Z88YX/Argfgil1ApTJ8ItcggbRJlU3LjFCHpG0ePRjKrQapmeC5wujVUCN3oO0jKSTMWeDoZrBMZuz5EHJyM6RAy8fk1nPKLlqMEuRIsP1g+JzTMoM9+CnfvfrcrX2DGzVvDgG+pFoM15EF6iClm2WacnPKJB+YjP0tCToAeWTEy7AagSmA/ShMKBWIq0mcQVHRkXBQgPaMHBEWWKJQhkCSBIsDWOlIm4SIhmBMibVIWtqwQFrAxTHAL5daM7sUXk0KXTyd5gSwnAeMw6N0tzUXAdMD07nhBZhIjDbVkKI05LTGA0rxyznm0DdEdo37LyOfs4HO0dyA4ytx4f7mpiQqBidpEXqaYjoE3040okBxqu4gZOT4jT3sNMJuI4uklxGyddO8xlA5jAEYCspIoQ5fbk8/+pP5d67PgVI3CJ+2MOX9z0vW7eUSyQgNd6aKPuPviYxhVFSkL5SojDXvPLi9zHqdfDZRMeHFjA2LlVKSpaiR02QzMxVRMEc4vvEJs4e4oH0MXL12lmJzTfhan2Epg6H1FUzVtUBQtmcTHtHMNCYpP6Nylt9bS7qv//IAC7T1i/lkRegSX/JPw0Mm+RCS8G/OzZd1GfhN/jg7gC4T/7F/TAAd/O7IgP0lj+3C+Bu44l+obh7/3UVoJuhvuosWW8x0THEerQDaqoQl8OSEKJrjSJQF0Hx3FyylC3bCkMzLuNkYCXgkjMT73DxyjlYmgyYrKWM2Gbk3JkzjJbQ6hASOo3D0WrIke33PyAZJfG0F5wSJF1SsWqNuGYdkp+ZxJgvlODdhS5mxWK4cbc33KiD+QjK1csHWRS7aTQgWgHRtwHXXIA2BmFnruIGVPSEk6BgH7+vWJvYOLLkdHZARylxHuVyjdolx9hlWDg7mrb1MG+ZsA8sZIDFrNxsbbHvJx8rlogIJfo/duQo49QpWVpazsIKE8jz9g+Oa1C3s7NT/vCPH8fJOM7Y7qSsXbsSFi2VgFrGTDAqOqIfFBt1nPe4bvVaFmoLbBlZYYTbXj5byYLqlD3375Hjp08BcMu1eBIn49XL6K7yARQWEv3vuZ9IJH2kPP+Tn0gH2q+5sSFZt6pMnvp//hj9G00CZN6dP7sPTRTtCnCXbtgtmeU8WFMkvWSrVgcWyniqlkiUqfF+DQDbbBEwgDukvbuTd0HUCnqz1NgE8RMjoQ/1yiTjNBOsmVtl7oUTG+KYJ19tKfokADGOWRcJ+0N96LUsiSzCOCcZteUWrZD25k6JDiOjzK4S8ithNGO5HwB1ALZsqpLGyNjzc3PFo8m6dIVxGZrEMFOUrF65jdBWwopVCK11FL1XI/cU8bWhsYDtWEKZSzVXpyJBVT7g1m13wbxNULG0D0drLaHEVlyqNunp8UsWWr0hmi1GR3u4N6Y5/xgjTDhXuZ9NaL8mJwl/ZkRthU1WY2QXa9+u+/+ccN8amcFlm2jLlPbO6zhdO8VFEDJvjnKOcEkqXIYbeQItaC7AyyKdfS2I9t2aXpQTJyYAsGLL5vkQzXM/mWDp1PW1oR+bnFQ6N4J/icfQQWl7CKVNJLpkFgeCikIZBZwhOuTeIsuN8zPDiNStxpf8dxiArLSQsFyy2qIsVNENo3kkTgNFuBaHpSjoKIJ6Z3ENu9FluiZ0snLZdhyqHQDmISQJJE6gvaRJjtebQddKHAuPn3QBujHrqLDr1OzdbAbOSSJxHt6pLrLaRmGtMaB4LFSSsclIT5PsrE18TmiRGD7PK+OspXEl0pKFg9wEIOfxvjh0mL8ve+7dIm+/epoauDfRsd0Lm4/WDg62o/2qTBhH5FMPPCUjXaOy/9X9ADecuTCWGKAxvzg4LpjJaZhJe5bYufYttHCUoDlMj0yVk2T7mWFpw7nnluHkfvutFwDtOGfV9wn5depkXCLq6JP885EB3Dxjjnm+uOZVKqT6YdetAz3r+KJR9u07P4vrDNwBcIvrenyco/kwAMfH7ld+bocPvh0A9+tNqB9yxB9gBN8HcH70b+GIoSEv5PDBMzj/dHRKXtXE+YXZhYwsWshFC5eldG+G4y5tbkMfRihqEIC2dMkKeevtt2Sgc1S+8NRDmBEu4sasle27HibWwUybwX7CcxMlsyBfVm4qkjdffE0qCteSjG+V3NJIFk6ckIwQ5xj7KBDmw/5XV03kEMGpHe0NOPgIyLUbARAXtcXIBggIIZ4kLioZZ2QDQmhYOxLaDbAtgw4/IaI4UJ0zsmbdFrR3Llijdg18bd38GYJfh7VEdz2gLRwTRTjsWzzMnM3K+CkihPGqSw69vR9moIzF3iwtTd0yMMgoi3GYjiz7P/zqgzB6XWSKDcs9960GuPHEiPT96JEMjL3UZFyPyK0HF288jlVVN9bW3CIZKenk6I3LG/uOSkkZ4156K/1oqSovVaIhTGdxdQEia6S0eAUAVmTDtmWa+P9v/+LvZZrXN1BR9cRXnyLGZY3se+M14lPaiOsguFd1Z5LZp/L5HvvMl6Rt2AhALQEQHoR56pANKyrk/InjVDn1kamWRKSJnfHvYUajRWKHifNzTErgP6/Gy4xe29AZRSfqZXrELJcuVUtuWTbBr5lo6Dw8nwsGFo2Xe0xz6Y7QVWsJZ1SNtovsYc1R6cb8kJ4ey3hywVWagIN4EE1YKA5Ll5u4Gbo/zZZIenW3ImK/JH/5ja/LqaMvAsAaEfhTA2WkxSF5GWO8R+XAgYOyegXxNS0tsnPnPYz4OgiPfwdQ2s596uIaeNBBJXNNByUjA1ZKZQDChqrdiZEOWx0VabNsOhwjzVxfzBNh8TQ7ZEovej9Bx4Vynwo1gb0sAOzgIuZ89aJl9AOuQtE4VmzdIUO4P/1ujCjo0IzWEYC1E+kRDk9q31xj/TB70Hbz6CRjQ5EUTGBU8HL/EhFCa8Q8obVz2oZjntw+EzEeDu26T6ET1AOwvJhgQgCYs4wbY6ix8yLa9ytHL2xdOPpGXTCMewGtoIlcRPILFUunh6VVLLtyaUeojl/A5tCQFxNHHJ8dNAjo6SIJ7U2iLUQ9r4oFUs7ZJBjNWNjlzPQU3NFDsnzNPeTz9aB9xAxCSLQTfeNgP5pJJAzFS0ukts8pq1d9Hl3nK5qhwxZFfEdiPtgBgI2EYIoolNH+VIKvn0LfdlGKk8vkB9/9gTz21GNS03oDDZ+L8Tn8PmBXcUU9RHoVFa7BMDEoy1cWSG52jBw58CLdp8P07PaLj43Sqoo9MIQ8nqw8N5vDLsbXuaXLYNypzUM35/UOMJ6v5TM3yh1LcDFj6dqfXfk4X8mL5nc+MoBbNEd+50Bu6wzcAXC3dZoW9YNuB8Cphf9mFu5mUk7lA95aB3cbVN4Hztb7ncfqtzTtG//hZITVgL5LVf0MsXNWAuucfLoZMQa094xpI8pOAERWboJs3LwEJ+Qki2wHEQPtUpSVK10dPVoY9+a7touBDKrIGCPhsjAf6KYM4XNo6uqlp3lYyteuk6i0hfyn1oZaufve3ejarBiVLkhdTas88uCntdceJo+ro72aZoZXAQlwTp5wSY0HgLBITSi9lXFMAw6jw9QewQDNAvwskaozEvelcmICCmIJ4V2yZBsRBPFy7LAK79bhKEWUzr/r6YItxkGnY0SUFm+TF+l1LC5eBtC5oY2SG2icmKN664FHNpPPRYE9dUrFJSmcLJXrtfAas4BPHRcwhDGYYmQG0G2lsmjOUAn19huHyK4blfy8TLl+vVISU5PgUEIlP7dEYy1raho5v/nEi9zQnI6qlzYpnYLz9EwWVZhIQslf+dkPYW58UlJMr+k8IzjMJiEGtfDHAoBhqaYZ30WTbJ+8HF3eepigYfLNLkiSPUI8vLYRs9f1682Ev7ZqcREROCWzU8p4Hty+Oi/uTZN0N5Mrh5lgagoNGOBL5awNwP6ZYO9CuI5Z2ZnSjLvQyEY/hPfuVOAGHkA3x9+lZDCydHAPzeA4phUDBsuOFjLIDTvL2M5JlInLC0CANbVEJWAo2QmLWA1jFwd4CmhNFylJJXK+8l1w1SzgJE3rulThu7t3Pch1j5YmKsYmqXVK5rim0FHZ6IcN6gmZHmlj9AuTxSago3VYCzcOYPNUTO0E1W3jZI3Fx8cxYowlDicC4MufM4sMC88igLeC/Dc7rJcwphuQC0fPwPoRf4LwPyF3uazcslN6aXFwoUeT0E7x6hphrCbFhmFhHAOFz01rA5mC5kjsv4YhSBD6O9B1xRKQPOnpx2kczcaE8T76tiy0XkNo82zEhwwM92qZctFxjO/53MRTbRXA0RmiRuIYVJLQvY0NeRiHzostjg6HyHkZZtNgpHdWx7UMkFOomlX0aPUUgDeitVMj2CnVysC9EQ6EDpJNONgP6GR3uG33Tiq8HLzXWFhDTBKKz8OM46P1xx5HyDHVWBGhSdLXTZcpLJ2Bz/70TKx4HG2iw33swCm6bt1uDAyEdpOztxNDzv13PSb/+PdKt9ggKRHk4I0QlD/TKqZYnQzy39/8u/8m/e1E3PS1yosvvcZYPB4mNpHPKswipfbZVKo1VtdL58BVWL15Kd/6mEyjC3XirJ6iXm2S45yejIRtjJJ8YmiGRjj3wS4q8Aa1YOV0QsGvfP/4ov7uv9XB3QFwtzpDn/C/vwPgPuEXkMO/fhtv4eZYEfUrN/+ZWgxvltPd3IV6awPD+8+78MgFDdxCnsiCNo5/KzBJttORIzWSGBmPcSGEhadfpcWxi0+AKRqUCeeY7L1/M+nrbhiOfvQ9RqmCTZoe95FjRlgoC2ZkYriUraGfNAHWBVDjx+mqw8V6/O0jMu2clViYr1BGoEa0Vt3NY+h/6uSppx+CzXsdXdgcWW7L0RVNSl5Oppw7e5h+0AsswmaAmlsKGe/NMUWYncPZRpwIKbfS30OrAhEDFsaxkYizp8mvU5ldLqIvEhibPv7kZwCXc3L+6HFZt3YVhd7Z7PIRuyfHwCg2w34V4Fy1wgDAbDEKVc5KBdgGGZdu3bKZ3LAGDBxhsm5DAWcCMApjNAvDpgVvc/IWumYNDI/0gNIuFnhiKkgGGGBR7KdHdunSItL922Xj1o2UpXcCtPIYh47ivKUAnrF1Vno+o8puqa4/hzswkdcw4WBdCjs1KX3t4/LWq/9Ttm0rA5Bcl2QioKywgi7GYi4iMcIZ8YXRKDHHQn7X7i/KEbK4igpyiIZohwGZgMV0AQ7iEeGTcwbw6kbrVbF8CSn3+RxLEwfvk9KyIhbwVlioc7Bxbpikadg2XKW8PzMdsKrMPQRnsGucAFkiM0JghCZwGaqyHrOZkGTiYfR0wwaY8swSZaKjOYCHY1wg7oXdQWwSWX9DOFQBXlnZ6P8oincRrZGWlsPIcBXPGYIJ5Q2tIm1iFNcvAEzPcYQSurt5431y4thhySRixg0QcU5Q+8XIeGqaAnl2HQEcmLySxjjNqaA0HBRGxqYWdGG9WiB1BDo/DB2TAzA5fjYY1LXF5MjKlZ9n/H+SwFKHrCnaKq8+e5joLFzLtH/EpG2UVVu2EQ7dQCfoBd7DMCzZhORwLzmJd/Fyf40NEygbm4I4n4BdG+eZcTh7CUA+LRxI07w+B9eZ9gcSD0yALxwEgDsbLHAfn71pxvjowfQ2Nh3pfIbytaYU59R5Ij+cCP/R1lENpzPBvtHIEGDEbKNLdwZ9oZc2EhWfMznJ9QE7hpsB8nxmgmwkDJzrSIAqaSIws150okmSyQahZ7CHvLsU5TmX4f4BgLSbz8iUZjJxEj4dEiCfzkWsB9rBZFpGRnA2jxLIqhqSTHHFkle8U4bR1M1Ra/Zfv/0dmkliZIIWksvnLgBkdXLldAtgslG23lWB+QPX+ZaNmJCuyJb1efLKcz+SR+7/tBwiXicYSj2eB3Z4zd0YkzqpE6OVZKJHImDx7GhNx9iwTaB1/eqffUMO7+uQgsx0aaPWrb7lNJsNGivokVUxOTp0sDde/jCP/2184S6Sh9wBcIvkQvxHHcYdAPcfdWb/v3ve/2sATjlMb0JoNwO423lXqoVB1dItALj3fxTsWIBxCsTNMMr87v96VTas3oy7j3FGezcsz7Q8xM677kYVkSDlLJSzcuhYpRQRCYI8Xc6fPCfWUArZl66DGaFVgR7MFRtLtd7CG5fplUy0Sghj2nde3i8BForPfeEJsSD8f+a7L0hJ/jqYvD4qqtbKs8/+AAasmNcBVBWWMiZysdhTUzVwDYfiCEwLmVep2RxvGG5U1SvpRnidLpcv1MksJoGKMsJtWUhNZJTZMBDMGWPJffTIqHsE1msloNTO1JOFNylTc6L3jgxQNbUEcKKTaHLomIRqHdDXq64BXEdk144HAE2EG9OssH7zCsAAYy9YJYV04d20LlB1HRTwnVeME1l677yNON7HaIpx7Xp0cg11DfLA3j1y4vQ52LYcKSJbr6W5Vep4jZGBAcZTWeSfYQpA81fXcYPx7EPUewFOCIJtb2zDqRmnjfGuXHyX8RxawQD5Yv4BstAsAJKFZgKdJDHqigfQRDEiTcIB65LGG+0APQTrjEvjyYuzIFxXJhBH87gcPEQHa5RPyksph2cUmE6Y7QzNBmfeOoT27rDcvZsYjdlRAAWOXwTn0cQ99A52MlKbAOQS+UFGmBvwQE8D50T1bQMNaChQY3Avnal+zoVqkaBMCuBhJXZklPEpqAaNWwRjVA8jv96eERizdCkjeLmtsRaAPiPzM+guA+Way3UurIfsOa45wH2aEZqeEaGOYngLYHKeVP5xWh0sADyTPoJ7lhy1II5T2KkIGMMwRnhq3qdy/Ij9AxTp0aRRAE+w7TyaQa/fLPb0VVrzyPXzx8U6B1hiZDlCBVgBesFpwNMoOW3lBSkAKK5/fz1uWkKr0RkOE4vhg360AbR7+7oxb4wACKdxWDq0saGRe8SeEMHYlLEoYbnhYVEUzts53hHOlWLMMJ4kk1UISzwdtMOMrcKpvJt8w0apqn0Ozd4ATk4Dz+fWNIkqKy8aDadrkvPKmFWd9eA87C/H6MMYkmDPQV8GuMb5aYsIkzgy5rrbB9EKZqF5S8GBbZLqhmpAWxxAEX6OyJA5uku9AMpQqsAMc7hccUyPEfhcQJ5jkM1RfQ25fH2AccbAf/bXP5Cq5gk5jR51zyPbuVcqJIvsx86aMarkOqWwiDaUEa+88INvw04XSlbFGkkrz5aOyw7p67rMaLQZmcAw3zwzgFp1/CrAl3HyGCDRUS+BeLPPkDA5AAAgAElEQVREEUcyC7tekJUltehv/9t3/k5a6yZlsrNZ6ptOUOs5jtOdbtaxHs6hauuwyZnnT9zOV96ifYwG4C6N8ynhp4Md387MaO1g/70cuEX7bu4c2K+dgTsA7pN/U3xcAHfzO1cqrNth2G59xn6pplsAcAvPqwG4BTJJ09moSt56RpmlhSnUXzXhvCxl/IZObNjF6ClGqiuvoRnzSHF5MvEbdvnB978tjz+MYwwmzIjmaem6HLRpVr60aRTonZDeYZx8lHo7cLbS2Em36TKS84mjINsrnMBOVfWTDfC4fOmaHABERFpjYXUMMEZjHBSCcMukdHVVkagfT9BpHAdJn2ZKKlERg4ztKFJHezQ5DttiGmb0OiNJlMXPBBgXxubBplm1cvth9FD5+WVSvnQjTN9R3I1bJKcgGyMEQb0wD8rIkUR22JmTGDjoq1y7rhzx/WXNHfjYo48BQENhm5imwe7MwPaEqFgQUPUcX8FGWLsA4G0AUNJU30IEBpVCvPe+vjbGiXZGhCmSlpElrcq9S0yGj4yrxroacQISLaHRkrukVJp7GHNlZBKMTBWZh0YEumRdYyzauGVVhuXUZJeWy6YiFiJwDvrQRqmxm9mUDpjIYdQYoYXMjjIGtVgoSvfSu4rY3w4jqpzOrT3XicHIoazdJOMAZn1oQLpZgPVckT0PPEqCfq9Wm3X4xZdkz65CmNbrWv/sHEXsRuI/vEq8H04WmxsWlpy3EBb/EE6IDjbSySg9yOhL6dJcsH7T6vwwvzPp9JxXukAB8gr0hRBjYYuKwRhCJzXnLgRmymjIBsSuI98tg2DlaslILgF0GuXosWe196miOoapBjOp3s9wwqQZE1qjImgBcUAezhJNgqhftRdgoAknS26UeyI/JwMlnoEWB1p+YEZVvdMc+WzhjHBn3TBwcfGih2E2GunCre+ReUB6gPgUJ72hf/SNf5IDBNW39lwQWxijS6JBVD3XFJ3fE7DMBh1xGNSbxUIfeWhjSM+KIly2Q2s0SUhIAiQySsapMz+Lm5TzVFhYxPma4J9RAo7RjdLv3dY8RDRJruQUbkSHmQDLfAU9aZFcufIyYH0QkKzuLT/mHrIPlUad9+Lh2IyqqYJNTKgZ7aNzktcMZeSaS4C1U2uAUGP2cd5/Hx204SbaUADfTpzhlmgAKrEkA93DUpgZipsT3ZuTz924V3IYI8+5KJrvrpF7H1iD4ea6DLfTooDeLRxjTxmdqFeaOP9x4fL7f/B7smbVcsDovFy72EU473n0ctkS9CKFqD/J8dlkcCpMvvSf/5P4Jvxy9fwNOX/hNcb0A4D6IcnNWss9UcR9PYbhyUUwMP/ERcsXn/gzuXSqSRy9uNbB+edaLshD926UrksnYd0HNdDvVk0VfIdMAeT83KfnXvgNAHAXx5lN8NNJCOPOrDsA7tYL2CfnEXcA3CfnWv1bR/p/C8B9WETIxwV07//e+wycBuDeA28LKjqiGFS90TQsAyPJXvRlVTUtOA8RjRPrkJmSKUfe2i8WXRTBqIkSY0+FOahEGN0EQxOUL/7+F2kqmES0PMGYqpCdtkfMdHX2OljsaEm4eOKqpOfHY2xIBcqR8sZYqK6ullFjL65DNS6ak4K8PBLwYQ1ss4SP0llKsG4EYzvlhHQ5g0Qt4KKk41SnZ1TqJacroURaulrRwcFO4FSLIfJh1peB8Jy0eSeMCQAug3YEB12a5cu2SUE+AJLg3hkE+grAmQCRDVR8Xb/exDi1WHIIvFWO3L/95t/Klq2bCfjdoD3GCSOZhhjcTF4dcjuNFZ2DjelBoxSPBq/qSh3l3EmMzBRD6KEz9hgADjYQLVlyGqMpgOI0gMzPuQ24fZpxJJpaoAkWshAMZQoUDg80kg1GuwB2PR0jZlVHdfd9exktd8u7+39Gbys9sB3o08jACwPgDNHooFoRVJ5YvwMtFrErIbgZTVQpeQFgISEAC3s+PZfo1GAv7r//d+WNF16Uh/fskFGYl4tVPeSGDcmff/2PpLWjTQ786BmZos3ASOF5EA1UJsXj0bClIWTHheC+NOKqdVK51c/5MwAyZ2BVAmixCnN5fSoTpxg16gEdsYQsu2jCUIHICnwoJkrPyHN8nNEownW9AWCK/swcnkdzwb2y474H5cqNJty+VTiRb4jb0Sg6rpdK/I9A1zg+NKQ1cCj9lznSh8FkEPACMzXuVHeseLGtqigKL2YCleligbmzEbKrWCsFvDz0duo4TzEwliP0rFpSciQrdZsM1PfJRHczo0QiTWBBn/zKN2SaOrPePgraO2rZP1AOj5YyC0Y4qJpEOisBiThWiWmJSwjFNNOvdZImJxAwP+vXeoH1AEYjAdDDPC49O41ctUkJ43hGyIMzGTNl7apPEQA9jZPWQV5cI+wkLRbMPdmy0IgRRvivj/MDKIUNs0bi0iYXMSkxj4YFJ6wrxxM6B6hhZM/OaxypQQQ1ZyYMJTHElzhglVWEy6QrCHhcxj3uZUMGWwngNMDAhvEZdTl5DlsRTmFAItV0oVznAdjEzDw7jDfvZyxZVEJJWnmObNnyqLx0YJ987itPya6t99PI0C1pOanSxneBi7aOECJ46q78FHDaw8g7kzibddyD8VJQGi8Xjp+UiYFeWh58HGeHpGZmU2afKs2899AQcgRhGTPKCqV4bYkc/Mlb0k9l1ob71ksdBfYy3SXJMONDtFlEwiRGwXgODQ9hBOEe109L5XNKz/rJ/bmtEeq8SjHkH+3faq/9cb/1P7nnaXEfubZiMoJRn0T+0f793s8dALe4L93tHF3Vhz3oQ/qt/j2DgjaeU2Bh4ROs/WhM2Xv/Y4E1e+8PfxES8t4Db/q8a89xk9dBjQyDaLgUi6SeFDWNpsdBf62xcuOwZDU1ZIYlx7E7VmyHV04fPScZUSmSAYDzovVSnaluFnUl+t9z7z30n44BvLrl4cdoRsGxOoWw3MiXsXN0Ws4eP8eCnSxtHc2yETPDteuXqK4awkDRTygvr0EvsmNkDAG2BxYjILmwKf1tFzXhtZGi9CmPTvLyl8BuDfLajBpZbDPSimhxULlu6KQm2/hnCr3RaqqjOD6/g77Pawj6B/nfFG5bUsh1WwsjFC7Xq6vps4yGmYqSE0SDbAKoxQICAgSn/vjHL1LKXSxbtm9kocO9St5XFNEHqQAxdZoN9KbO8b3q8xMhAtOkct2yMlKpLwqg3/Mw2jTJ228eRK8H6AjxAj4jWMQIOWYcGUrWmJHFNI3KwvjsdJoFeqSBHsgI9d67cUMCLPMKcWES6RKXkI620Ep8Az2qFjMMi6qB0tFpWkUO3jRGDzdaMkalEdEywajbQJSFkdiMsuKl1E9dBbz2cN7DGDvlyrTRzZhsBWYSFm2iLgyUp8elrkAflSovMd42R+BYRL9Wf+mAuIcAUATZ5pUlYDhBsA944lmoqIKhZYwK74mjk6onHJHhsHB+IjvmKG2PBlR1OHB7cl5CGFeHmqO1Mnck/pSyx9JoQA8qWYFxsJ1+RHRGcyLtHNukG0Y3AaF7c/Mpjm0KrSQifPV7RFasWXE3Y/QGznU3v+uE9UWbOUC1ldp5oL1TQFAF0vp53jBGqoKmLjMtBfa0CkNJitZIMTRikLTiLTLQ3IcOblB6RscJo96GKSFKrhx9CyE/GWqE5i4BsCRmF6A/7JYUDB8DML9cUarlYH851v6eq2jRRgDzg4zqGSLz2tGAVDsAaWwU0wigOsCY3TAPEFN6NdhcNyXzHsLwwsw4ROeiKHp/WHbv/Iz8iOy/jo5TGEAGYJbZpjGytDECNbCBmqLIXn3+FFB30/k7R7CzARZTZSYGcDEbAfsqdDeMzJBIzrEK+52FZZymzWEI7Z+OyJasfD4XjMFnMQVMwQoaTTqy5mB883aIPXkNESpDUnf5pPQ1nhGDYnRhOw0wfPNTMYQeh0l0Dm7lEEwdOcWy84FdsrRog7zxzFXGtV2SXhxD1l601CFfGO8jXzYhHGLcIn/wp38l3/z7FySG0XprB89L/qONvDy7FectEYy9UyGyduvT0lozAws3L5euXpB7PrNJGvn3DNEzXnY1fvR844yqc3HuDvt72TB46JXNeq+/WeVFBuTCs7/hJoZ5dCrqCzCICED9W4ukvvOz+M6AAm58AerplNMxHng/0uUOgFt8l+qjHlH1h/zC+00MH+W5Pgzg/drzaPkkv4rOPqwL9cMx5UIja5DviBl2/UHYHy+741pcoy5KrqfpzrzvwXvl7OWrsmHranln/3FJtcbwRT4pyxmpJKfYpK5hQNpaW4l1IEcqO0UOvHNC1m9aI4kpUTAuQRY1AgBYa9947aDs2LpTjh85AaPQAxgAiMEWLClRFUlNjEkLpKm1h97LaJgui5SXLJHqi/sBlKTeEwVhi7WjzSJew2CSwcFWKcwpAawRxUAGlWI9QkKcGBPqAWl7WAiIFyEnzE37Qc3Vg1R+rQfAJcg9aNLeevcoIC6CsSCxE3A4S0pzNQaDaFU5fOg87NSYrF67GoChR3ifRgMBY1iiEIqKczWwOw9oex9Yq3M6AuiMYKRoIqYkAAOktHadzQOAJ9oo6MAcwWWnQkjjYpMAqONSUFQoBUuWSh9ARfV5Vp4+Jo996gl5+5Xn5b69ewnXPc2o7QZl8GkAQgTngLcN67aS0Ue2G+Lzi5fehGFjnInWKpwu1azENHRNVImNW2E/VsDAjAL4qKtqucrYezWw3CJ9E3UABdynxHoYGbklEFi8csNeFmlYtKBV9v3shHgJbH3qiV3y9a89QfTEPKJ2xtNo+szErczgejXANukIQTOx0M8AOPwYB8ycd5WrZkJE6CXmw8ufWwB3UzA8c8RcOAl2s1pxPcKiGIIWzaXJ6oR2KxxmM5bnQdYf4D3C0vnozjXDnE7DPIZZ4hiT2vlzHIzTHVzzCcC1BwBL0wGj6zD0cP55/gywH8J3pwUHrMlgkZF+wB2CftX2gCcVQB8qd+35Pdn16Kfk3Z+dlmlXvwQA5FOeEEkmpPfUgdcIJxsSK6PVdXs/L/FosdpbO2VyqAUQ20tOG+PPabRrBAr3tdfCIsFwEWg8K+SscS1CgHhGQAr5JGgJ3Xx+AK50lvphZ02cBz8mAz/tJZHRydwzNhi3BFm1cqMcPbEP5q+XNdpFswVjeOVsNocB/jGBcJ6JtQa48T5NMH1TjA7RrSnQpCrtlKknltHoGIybygCJpr7NwSh0pHWc7DU3oGuJZAPiAzBk48NUUuGKHZsYACwvYZOWjRs5E6BoJSz6EmG9L0h0CL23MMszanNC/Zktjp5hKxsvYlEe+NQfyIo1y7im8fLXf/oKj5uSqMSAbN10n7zx4n6JQd+qenirm6vlW899i9y+OfnOn39XRjwNsmxrhViYxw43HwfMhkhUzir5nT/6z3LyQKc20m0lvmXU1cx7c3BOVkp9dQttDfHUm+FuhZFvaLrA+ScgHNBmiw7TZBWxbNSOfec3oAv1ysTCV3Sbw/mrGjg+yCqB2gyl+zd7NsrSzFSNjv04i8dHWWjuPPajnAElgkY8zQe8tmdA/oQKHg+7cj2jIsXG3QFwH+VcLs7HflIA3CybPTWaUgCutbWbMNt5+jzjpKG6iZDQfi3e4qFHHwQcjBDCW07eGyzEBIs+ovHIqGgAmpHoi2QiRohbgI3LzMpg8bczmiOcsyiTxDK+e7TlLVSuVhLqSqJ/Mh2lra0tcuHSMcmhBaar6woauyGAWhSjuRgcmysYMTWhc+uQeY+LDK582KslCJrn+HsvOp4uRnbt9CbG8IUeiSA8DrauECasnnHoFS35f/tOukmJvYilL/LE0VcZlyag21uJvicEhyXsGcBkDMH/3bs2sCgGGHuOSysu0va2Xnnys48S4NpHYXwCjkc3YaxR6N1gUWA8NPbtPR8vDaHazadCZL3kbxmJPwkCanqIVJmi4iovJ1v6ezsAwUQ7DHfSwrBWrlXXypKlFMaTpm+x6tFqMT5GhxVF3t4Aholi6rdu1FZrJg09oEgF4KoapsQE6szi0nBAumRgqBbgbCSmhOwsdw8ZYGGMUFVG3xbYnc/KiVOvcz17cUFOyCMPfR1xOHq+1isI3enlZCGexX365FOfk7/7p+9IUXk+Y+sV6LCyZf8r5+THP/oWIni6Zk1UbiXEoL2rFz1sk8Vuk6hkNfhGuwgDpIcpicWROOuzMW7PlpZ2rq11RjoYScbAZNqi42WAmiaPf4L7IQHwRrjuMCxQLCYFAIqXsaZyKMemRsmQsxPASUYbCGKgg/YCxrBhMHYhIfGMQzGjMNIMAvIU6WaEhVLj8zkduaYE+CqNWyZxJqOAZQfZeTExcdqfeQMgTsDgfDBNVsJ65dNp6mgflktnTshO2i0uXq4RC9+5tRdxSMLspeUWS+bKDZJTVoqRYI5svLPiGm6D8c2X67W16PmIGaHAPtQCmIXVCqfP1Y3GLIp4EguAdoz+0DkOMIFjGejv5XX9xLVAO7FMT5PBGgP7GkmlYzg9pJUwz1N+YlB4HxYAGjNyQCiZhOgnPTiAo2Fs/TBPQdZwK8DFGyDrDdeqZ4L3M2sjWy2f+3UQxhJtqN0iZs73EEYLK3939t3zsm7XY1K6cgudpXUwVsS+UPE1o9KAkT7M6ywwy+uks6VXWukk7Wk6BbcK0GMcTWoODHkSbK5LdGwaknKXyba7HodZ38V4Oijf/+dDMMeJ5DpmwySHydF9pySS40rmvf3rM/+DEegaKa9YLc0nm+To6TekaFWBmHm9MF8/IHxARtAk/tnf/iNj20h57WeHiYip5fN6XuISaWam+kXF0OTnLpXmBiQXycVaP2t9MxmFyXoAvwvWOZSxfJS8+3fPL84v/ds8qn93hKrCeudA3n+1a7Xkkz2UZFU7EzQAHy0q6jYP5c7DPu4ZCEIhT7JL89AjODAyKl954xRak4Vg5bqvPfnewsDnn4UjnuTyOz+frDPwoSPUm97Ch30kb95o3ToDTj3p7X24b1ZRqIT4EDYMmhaOp3BPBeTNV4+jOYNBwGgw0NuL3sYs9z9yH4sTcSL0cF6/DnhAl4IHklFelzTioLuLLDcdTIqfkNJoMsqMZHwFqKWKps4HglnTB4WwEw8yTg2BvZqDpWppRvzc3kfwqxfHYL1UUZlTUbGLGqu9MGD9MHI3cIDW4E7sAySEyDJS50eQHz3xxNOMP89oDNUMdUh0PElu8b28jlFGR1oRgx+VTZs3cJzdRJnAsuFGjY7RE6ZaRIZdAcGyHvKpXpLPPvUEpoJEQmBnCIqtQ4OnEv+b5JGHH8PBZ0PYj6AckOKEzSqivzWKjLAIOjXV6O59N68G3oA0qqvVR0yFCSBc34CWCz1PFLVJHR29AE872rhcmIlBrVM0ITWdPtg0efedM7IVZuPSuaOM2Miy4/E+2JpRRzsxEQNkZyUDtuxEk5BC7yWyhfHcML2p8bG5klegzBn1xDiE8Gcz6OsYz6bB/vkSYS33EPnShtEAJymj7bvv+S1p7qjTXItDFIQnMP5uaWqSvLwUOXXmKKAIBmmWoFiu3STjuaUVZQS3BqX2ylUW/yC1Uf1Ssb5A9BEG3JvR6OnatMo0G6NgL+NikxkWilaGhMRi/ttC7Eu1jFEVZWQxnqS7dpr2jkgYPCsl9ROOWbEnwo7RXqCHqQow+g5w35gt4TIy7Nc0hHHhZfwdYcq4ct2MYj/95Jfk4NuHyUNrZ4HHzUiECJZUcBGaR7LsWOUJ5U0VBxrAeHs8zBf6yDB6Z2GcjIBVnzcZ8LRUHn/681J9uhZWzyfb7tkhTc0d8sIPvw83ST4aOrEHHv2M+DiOFRvu0log/KP90kpeWW9fPz2cg4DwXnLvYKeicmifoJieWi2ls4u06NHZDTDWdVPblgCbiMkkMMxIXC8W4jEM3O8WCx8u7n9/IAvmzybtg9WMl51adZaFTbuVEN4pWMcJ4kEMnBcLgDwEFnGUHLoZrkkcOYUK9BoQp027bPxOplZpZ2IzY8HUEMFGyo871w9g7qhrlOJVG6jDIo8QltxiDpJ9uB7kq/SbCXLhwmXAaLek2iPl8okLMtzRgIYOXzX3riGWD2sYdSmhkZJRsERWbXiIUWwhDvNl0lDTKbXV3bBzkVJQhlEIt/AsKS46D8YIYnFe3vdDqdhcIiuX7xZny7C88tr3JLWUfluCu8MBX+5p8iTZcPzlN5+RIGaHgc4p+dY//jXXlHTEUNVI0Yv7doRNVyImpfVsaNJlfRGmFhzTL732LRy/Hj4nXj5rYVL/+rlP1mJw8/e+QnD/FgOn2Lc5nC/7/uDTEgfVmoV7w8hNdOdncZ0BtQxMw2LUDjvJ7zHI5n/4iYQQXqjGqXcA3OK6Vh/naD4JAE59KwSUFknTdM2z+/dRSI9zDaZmnsX13JlK2bV7E8LkEBlEN5SUFisXL1YhBld9lFaE2ZOSmowrkFiHaFLlczLJJANxBtSYDfYBOY8GdtTXjw4mQkWVTOMcfWf/OzjxlGsvTIvfmHTVSXXNRUaU6ziiaMkvKiCCoxFwNwTjdIJjU4yLSSJtpSwQD6C5sUtDfT1j2Os85xzAbDNMoBmAyOi3+jL9mfEwUIjsEWgHGLd1dKGhCoRTK7VaVgKaxpwOmIIlMH90LdY2wIyVs+tv0AKFs9GlhZBvZ4BlUqM5I6FmJhbUUDN/hjBJFX/plPjpF6CZUR5Aw48rUpktOjtwjF6EmcBQMDbugSkheDcmG/avRMJw2IbyXPFoCttaeuTcu8cQ+IdJ6fLV6ILOkVFH6CuC8oTYKLlWUyMpMH+RRIR4GJu1thCWytgwHadm5ZULNE+Ea5MWdf5GRoc1ndkk2qlpd5BIlQ28b2W28BKJMQ6YomKJEdkgmWBWFv+OZvRGaMyWV5TLSB9aQjLzhmAv5+1UTPHaoZ4wGe8ZpEGBfk/drBSsSEGzFpD0zGQZI5bFgIvVApPp5LsrjHNUVMJxj0yhObThMiXyg+qqaZi3ACu8YhLtdq6dqYCAVh86Rw8ATjVwuBkNh9Mx2odRAeAwH8f5jWF8VgJwIS+NoOA6zlEcwchBn162A6wOvLmPa4SFwNsFaEQMDxCcQSM2C2lhVr2i8wauXw7HQuxJcIpRbyzPm4EZoFjSC4oZx9dxbpZIwDArFUs3yN9+/RtinEFvZvDIw098StwwVZm567V2h3OH3+IaktWGHrSLVg+mm5IL+M7J3oQm0cUmA/aqsxH2Db81FWVj9LTGJdMDC7AJ4la1AuAMuFHNAN1s9GStOJqTku7jnCTh1qyFoWP8yfjXCtum8t0CvJCKF1EbISuAN4zKrVEqzrwYfVTeRJgJNpaDCDUkiw6gPtAzKqnpUTBcUQA4RtUAoGlid9oxg+QsXSs+jA1pifHcE310nObKhh1PwOJmyNiARw6++ZKEzg3IiXffwjGsNLCcJv4xkPsXHsfoF83kxt0PwSYWytZda2Dl/fLqSydkzdpl1OLFwIhiVOqhegs9YjguaT/snKrUSsqKlQfvf0h+8s9v03t7SWi0o82lV+YAkjOMisMA2l/7+v9E1oBuFJD3wx/+M+CwkHM3gLvbgYt6VO7a+zT3BPrX3HwJhZmOQH95haDnabSHcbhm+9Gbnnnp5x/nK3nR/M6/y8Cp3dEsSdT7/+hzlNZG8I+yIt/5WYxnIMDYqoERuB56dPM3fygG2As9+UR3ANxivFof7Ziu34ZrCAXkLZ/0dqQPt8fS3fKltDw4xZwFiH8IkmvlcExpwM6Gk3TMxW6eCIfrlVWSgD5JjV6XryzX6rDaOqiQogw7gpBRNeKa5vdDTQrkqKaJhfcIHGLBYlQCkHvj54dIy59CUF1INpWVceo5GXK0aLo0H+xccVkBoyIDGWGKyWKx6BtlMcmW7IKVjDSNNEGsReQ/gmuuUq5cOwKIzMREgPh8QLUPWHCHom9KTsYlOM1iO8AYpl5y80sZWSLcJwxXHbeqODpx/LxsIFIkMZE4h/PnZf3GNZSOdwL0lmjF7t30Uuph3FLTkzS7rp7FNQgaVQBOGUDUT4DIDDVWdeP+Uzqsdtop+jsbKHtv5RwZtBT6EXKvPLhzC5csk5TMNMZw6JnI8nrmX35EbdRKWbJitZw4tE+s9hQK51tgX+b4HgiXeKqdVGck6iEW+YAMOK7J5578LOC2iZGoMnd4iJQgJJdAXf0sYcQzQyyutdrjCwp3UPbeLIYIxO1cj6RYMzlauG5Ds2im2CGtXYzEVy8hvuWirF1ZKtevHYTNc+AcHpJpB7lljADHqcPyYFSJTTET9UELhQFThjIMqHBmAM38/CQjaloWqD2yUOje0EUHK0BMT35dKOHKzoleCu6nAI8BtHgrZJxJQ3Ss6iylPQA9U6I9AbCvJ+i3jufFgADoCAZN6BF5L9ORXDtGrrQI+BG/Z1J4752akra2SgBcJyPWWVhJZn7o3LhluHNhQXG82hmhhsNKjTGWNfH3egrSuYKyfvtn6eM9x/08DZjZCrBKlJ//6GUJuvtgVWHvsmBK0yPp/o0kDHmpVF85yPERE0I9WwAwP4shJSYsGfCJHnHTFjlN0XsorJV3ahiATT8tmxQTzmmnGw2e+iRxDW2hdowDkehFMekQJxNp2ypdPbSe+JoYj7Yxqo4AuBGBwn3jYpzvA+wb+PyEYThwk7sXCmCbmVEbHwsACM4bllYBSms4bSToFdVGpShjnZy9dFbmrd1cni7Wfgw3yeViQHPY3dZBdqKdEWQuhpVyzDTRop+JwKhSK6cPvkilWjubDjR3bFj8aOlsdjSSnNLYlHXytW/8d66xnvs1knvaIc11g0gYnLJr7xaApWptIZeNj3RybJpcPHMFCUW1xqB9+pEvyVDvMGG+ByQ1n1YNKs9CfGZYd3qVAc4ZhDd/Bj3ic9/5Pud0wfxTU1UPW0p1GRKEp7/0ZxLKmLS7v0v0k0Y5vp/rgEwiLg6Dhy5fNc0AACAASURBVDEol69dkDOvfOfWX2aL+BEagKt8TwPXepMGTgNwThK8AXBZfBBSsbHf+VmcZ0ABuCbS0lWm1FYF4KihuQPgFue1+qhHVXUbLoLbCeS9HQB3u8d2K6CnWOEA404XjrCO9h5K4FO1zCk1MkqECVm1ejlfxIiy0W/FU82kxv2z6n2y6BBTxRKKyF0BNv5IueJYGRe29vwoj6saD6lxY1N9B87TSYTNFkakFkDhSc2Jmp1XIGcvniQfC3MBLQ6qlmlqmN2518D4FicaerCk9AwpXZoLOJtARzUs7777qsTzhW8l8LSmrlP23vc5jZ3YtnklrFqfXKg8JMtXr5FSTAOvvvaKPPDQDhbRXrKyLGjL3MSdLJPjx0/JXXfhhkS318vIsLysDEbRIvW1TWj6iDFgE+xl5VQ9pVqPNNopZdz1My5D/sZ/B3kP9ZSxp0pvJw5GFv63XvopNVqMFRlBByUCkXk/fagVkluQyyhoQq5eqQakBBlxbqNJIZSCeFoGYpIZ5xJVMcSoMz6dzkq6J/lvM80ES8tWSuXVywChbOIkHCTmM4ZTYy+JlQlE+OWFW4ju6NX0YgkwFRevNDD+nSUKYhOuTNinmioWTD+BwkWyev1OeffoZVm6pgJGtZrRczcRJSGygde4ev08INqLO7iOc88Cz2jORhiuHW3XYaJRNq5bqzlYx3E1zKJbsmJSmaZ7NhUjRT+j02k6PCdGg/RyJnNsU8SCDAE06USdnOU9ZTCCpIWArt2ergG0kNm8bhrnvVYKGcv10nQwjyLLRF9pCIYHOuJlkN7PsoLVjKVbYavmGKO3aBq0aDLldMoxzYUwAHQMtBYw8YXlQzcGKPHNjOMSDXAd7UhU5iWr4B50k4Pcl5Oye+/9EhOeI//yN/+MWYCidROZcRGz1DRlyvikSUqWrJYJAHhnZ63kl5ZKJ60Z83OhWjixZ46IGys5fZNUhxktvFaY5iJ1UkMWZqFzXGUEAnAdjODTkwsBZTBrMMFpsKvhoWWMv9fL6/ufoXEkigBf2GwMOyaewwdzpxKmvTSCGJQxAOe2AcA90OfGHZ2ttRCMT3Qv5Nr5w9i0FGnn1URPqpsO0sFJArDTAKDOISJRqKEHzNpMsQT7jkj5is2yeuO96CWDsK/EqMzaZf9PXyaLETdzGGPYyEjYPeQGMO8evUV2P/yHYovPhG3tp1YuT2LQkVbCXpZUpMh8qI+waTRqqbncFwbq9PrR2o1QZ9aM87ZNfv/3v0SO3wWpPXdGNm1fIWkYdiaGichBjvHGwZ9IxYYVbHbGJYSIECyvgHkzgN8Ku1sMaNWRhZjHOfaSQVdEjV4/9+C0rC4t59x55PS5i3L9xkWpevV7t/uVtygfpwG4o90T2h7Q4Z2VXdlQxfyoIN8FBm4cBu7zkgZ4S8P+fut9/qJ8n7/xB+VnMVMMnIEvok1/dwfA/SZd8Bu38Wb+I73hHwb8bgngtN7VIL2k50mS57tlUIWJotlBb7Np80YpK0eEDfMCuaJlbJlYKKYoEg9jRDcHklE6Oq0KTNV/LcxPf/GzgOtUJIJfLLgFvWpcRB5YXzf9m+RdnTl1jrgINC4sqeXLC6T6qtK4TcEmuQni7Uej9GlAlBFGKoBDdAWgJiA/I3g2k6aBCzArKqcgPjWffLolgMFBOkZbJCcVUMBo0AzzsGrtBsYvjBABVMuWlcmhQ0e1TLLOzg55Cj2cGjEG0PnNw6aFsggHGF2dPXsOgHNRfvu3n6YY3C7gNeqiVJCvMn0wTmW2pTSEfRiRWhpbZN2qCoBcHRolXLI9PVrFVhohxVNuPwu1BUaOJgh7jJy7cBo9moMA5IcYdRoYq5JbZrdKPUHAk4BnF+D24fs2cR2uobMKlyvX96FRw4FL6n0RTOI0kRouNxl5/nFGqIqFwgjQ4ZV45ovxPH9jexXuvn4tqiMvIx2QhOuQxodwUuzN6KYmYbKqbjQA5GCiCLSdA9jpZgAehMfufnCXHDl9kf5TApu7rktRfAw5bK2YFEZlzIOHMSdBCivQnHnGcE1G40rlHoDlnCMuI4K+2D5GZkGuU3ZaFr/XSTgvYy+y8syAYHNEDPcJbNUMWjIqsSZdc3TpEsIcQWYdMRlzsJKJaXbeTx+RKlSnFe+SGx0dAN1pmFWcxirUFkemh7Gn4CSdZ3MQhpM4BAAVgT5uhr/LSCzECOHCFDMGC5sEA5WBzg6WMD4PsNFFJAhNDhTLb1p1txx8eR+tEQ6CgNthhnIYXRdKdv56OXbiNC0VflzEPZKckyQxjE4LsiukmcgNl+8cruQJgBQRGRhudDDRabDP46NUVBFQq7pJdQCQCMCQ2RxDHhzHS56c6umNtGYRTExEjh4jDrVWialxjCsJKeae7ON9JuNStsBEDtCMoFd9vhgFQuYTGTNukXMX3+H+9ko3FJ5Rcrl3vsx9dAwncidgXjHNekmHYc7PoDc4YlwaunvRHIrkZZcDZE0YZ9bQxUpuW/1VKc1YLqdfOwnYa0cmoCJl6FeFbZslQPvx3/p/ZcveB6W52ymZ2VFyeP9bsmPTLtozmol7qZGlq7bhzE7HfOOAZTfAOkfK9cvdMjk2IRfOvoqhKZZKsiIZqCMah1Fw+2iXPPHo1+SNn71OL2uNGCNhdokaKkjP5T7Rozcl440NQAh5dpFRaZynGGmj2i1SZSgyAk6zx8qRfa9KcUE6v9/NtfRL5TPP3ca36+J9yK0ZuPcAnGLf0u8AuEV7Je8AuEV7af6PD6zuNp5BlUv/R/18HACnAJfKn1LMVHNjDxlXEejgrsE2OOWee3YDeHSSgQ7KCAugwKAe8KIcnQZGH6rIXr2mMkaEoulcaFxdYN+05+XxQcZyETrS++nJnCKpfpwuy2uXaljIm2H9hunz/Cxf5l5ZvqKCVoRTsAwJRDr0AkSm5KHHHmKEE4ChamC8yigUg0RLfSPhtx0SxUI6j2MzJiVPhtFZlVcksYj3iwMnaSMOwh3bHkSfBNgAMLoprdy4Ybm8RqSJiyBUJYb/8pc/x/GhAVTNr2oWBjBTmj3FEvYhYs8vyNd0cAtZegt5eUqzZET/FYCR9FFfUXO1WtbD9L174DBj2bUseFQtwTiWlOVKY2OXnDl3hEWonHGbctuZSH+YZcTVLpFENWTnZkhyQSFsSYMsX7YUB+6IlAD8Wto65eL5M4wMe+XuHV+AtbsqFfSYNjVXalEilggAMaB43mATnzNRnnzkM3Ly9EmuCeMq9GcdbejpohXa1klayQaaDOJhvqphDefRB4bK9t33UxCPvsrMeXEFJIvxblZuMgYOp7z5xkuybnmeVJ05K1XnVY8tAbJmm1hTdCzQsVwLPeNhFtVxh5aOH0kemg7g1t85iuPXxGiZWjOOLoYkfVuUmdDmgDR31tMOwTg2poJ7IUJz2DrQ4JkjYRQR7I/TQmCClY2Pp2oKV6cuJE1mYbkmGOWOYSpIZmQ4hSPXB+AMBfCFwaLaadxwwvhl5cDWDaI8JRNNuD+mAfqRSIiScRL7cMAmZa9mhOvH8FIEixQi7Q3dcv3kSZmeaGW8SMuBnRFqVD7nLpRxZ668++o+QCjNH1RgzcOQBVQgb8iQ5n6NjaMcfm5CPBxLKnrMaKuJkfAshgMPIN8AA2sDuA0DMlUECLEjajQKqI+wYGpQ43c2AXZbvkxwLzhUv2uMkfYMsvLU68DARaAvnaAvNaDMJbOcPyQLql912t+DUQUtnA7mMhIQPdKOE3iWyrd52b71yzJY10w8x0lJLk5D+2jFeNBHtRfvHYAZRieugdevabgkhalFcup1+l9xWBuJDRIyBefNjOqtmfI7X/m2RGUnw3ZdwzADszlN9h8a19kg7J9pXPY++mWtPWWKNgcXlXbrNlbwGeuVd944BJjHdEGYc0rBMgDcRSkrLZOanmp6UR+Xo28dwWzDpiO0n40fDCvnKcKcyr0Xgy51PdeU6BI0gytWrub7ZF5+/vIpdIajsnF1odShgfNTZj/ho6UEUHf8n+4AuP+odePO836EM3AHwH2Ek/UJe2jdh2rgbspqW+Crfu2RH3SLLtTN/wIHaSDpw0avN7PstwJw2uPfe6H3X09rfVD5qPxVQOV/oWPr7lTBvC3owoq14NoUBPh+HHJ6RleKgTIyRlUtq+o41WuqgFulCVOtDgsxG2jGFCmnMsR4UT9aHiPW1EMHL8PMjEkO2qqGxuMI/ttZkK00H9xLfVGBVFVW89pdfLlvpVA7WYtBiGChVJEatdf6cAQmwUg5yarrIqMrg8WBSidThKTkpGnO132wK1kU1ufn5GCEAFSi1atnZBVPzlQKjEpbazsL6SyZcUtYkIk2SYwkbkGt/xw/jsEQ/p86F2qcrEJ8lW9BMVpqjKpYStLUWKwVREXzB0M0TfxDJ4BpgvaJQXpOnRSXf+7JTzPi45G8r+ef/RGORRq8oS9T0SXVXqmS7bv2yDjjpBaaJ9ILStAO9eDEXSlV16p4T/SbIjQbIetrZLwJFmY7IvQkOXrkoFRWnif6I4HE/lFE7spUYGLcjNlEjzbK1Uf0BM6+MCtj2QHYoC5YHQ/6NzR18csYzcUyUvRwPqJhKYcJaF0hLb31smHv3bKcSqe6a61app+DAnPlzLWQudd0/bSYAEZjBCjbMo2A4TTYJQvAwyKDAK8JjiHIgmxlQfaSRefhf4dHMObkenichMiSVefFSewYJ58OkbwZXVoqZox5wPy0ewyt2jiAB7ZXifFdBDn73GjHAEkqN47aCzfjyVnK1SNpxHCh7zYaCRCG+VFXIT4uRzauf0iOHXkRJhHQhLPfxyguQFtHFBVwRphViwUpwISZ8N71VGpFEuFBXhoNFH1NDQj9YUsdzZJZWAJACtG0fjeqbwCk5tgk2BmBE98BgzblwoFJrds050H1qM7TCKAD/KsMNBtmDBWmG0os1DiSgzCAmJHxphegaaCGLaASBwiYTknGCcrIcATGKSUZMw3vdU4cGtiNgG1LwYU7Ats8T+tF/8gEH5pQLeDZiLHNTbJEEJ2aMo1EUI1lCrOhRRuQDIwMsxh2vD4MCwOTMkFe4frtd0lO8WZ57qcvEK9jYZPB67thlfVOOktLpL1qUGpg2UPRpcEXEuBLJ6qJEXf+Jvntr/xXmQudlSNkJW5as5Lnc4uDRgX3ZD3NITp0msUA5UEq4oqld2BEktGHlhQVS1NNG87SeiJwrsimu++SzvpKwCX3A5u2/OxSOQSTZybQt3+skexCTFOcO1MYbnbyACuWr4XhzpN2XOkNsNCPP/w0n22fVJDP+OwP/oHPAdmPoS5xYqpR9WNv//3PPmGrwa8e7i8ZOL4QW3ECfbAL9YMj1DsM3OK+zncA3OK+Pv8nR1erxFE3/dwMvD4Isj443vzgby4YHRZ6S5VWUv2o5/kgyFsopP/oPx8O8hZA3MLrMEalBiuURSginAYBxkMKtOnR59z6Z+ExCrypoBKlj1PZcSHs+I+cqERTFCJjBO1uWVchlZcuSXPrZZgS+laTCgFQKTADOmIW7JKPHu38ldPyIKO9ORVJgrQu2mqWE0doWADMmdE7Kb3e6nWbiNJIpHO0A1YmicwsJwtHlBx4e5/ERWZJD9q2LVs3yqnTZ9HDlcu1a9fpPF1NG4MNnZtyek5pJg2kd5pxQ/Wc6mHjPDAiNtx5GqhlMTK835gCYJl/z6ARUAshLGRtVQv1TgEcev04ECcZozZRHG/HSZmJsiuMcVau9I52EOWwXzJogUhKxSyBGP/ylTMszIDPpHyE4LCTuIETEtIAgiO4HmHEyH2rr6XPNa8E1+UcmrYs7gVKx9HBzZCTlxqTILll9xGwulIOHXmOiIkziL6TCQ7OhEWshT2rl5QYRnMYH0PCiyW1eCVOv15JRug+O6GTguXLJMDinGCHfbIVyJHDx2GuomFfz5HTlyme0VY5f+htskUZgmOcSM5MlzXrVjCSG+B4CRB2EnpLyGwirsVUUv4PvPuCpKdESmBqHgbOJuPuWmJUxqhFSgCIt3PtFfuSpKA9QAYAMgcwcgP4WdTD0LmZaJNwwMQO0JsZhAHTw6DpGLeplgKsxvy9GYOEC6NJOA5TWihgueJt5MbRi+pyeLl2YYQITxFETJ4a7uCczLW8foB6qY3k1HXIjt3L5MWfPIPxw4/Gswfnqp0RIhuREKPWghCLtkuN8kVPvmBemdTXAejco1qIrZe+Uy9RJHoA2gy6tFj6gVVlmJPw50kXhjQOcYb7QjHRKpB2DOOGaolQTtn4uBTAXgIjRDLqjOF8rlR0T6ek0zualpQFoB4H8BMRDDPd2zuJezmCaBEiWWAagU5aU4jMqpozH1rIdP5uHGA5LlEYCYwRyZKVViEvP3MQUJUimcV5Ut14VVLjE6SE9/3moUPoy3RSnLNS+pv8cvHYuySwkL9n5W0S7BxijZcv/MX/wOmZrDWunD9zXOzRMJCwgONk7OmC5PllJIhrxoDT+AZuYAtgGqMPx1m+ZIl43Q6iXnDBNjVLdDzbHxOaVzpzDfOMryOCBGG3gq0DgFquMXpDJxuuSFs8IJS8PEbr9vhk4n4SZf3a7ZpBYpJwaDvay/4+fg9WT8f19AfpUQ3x/W/2zgM+rupM+++Mykga9d57L7Ysyb0bTDW9B0KA9LApJBt+m+y3JJtCyGZJJQQCCRCqwaa4YBv3JsuWVa3ee9eMpJE0I43K9z9XtjHCYDtLEpNYWRYsSzN37r0z5znP+xQ58Nw/QYzIx5oYLo1Qz72+XAQ/cQnAXQQX4W90CGdn4D74ZB+X+XYKxKlFTmO3+FX18+r7p4DgKRCnoNK5goLOyvSdxWihgcMzgeIZP6Nq+VTl27m0dCfhnwbe1JcCcBMsvKqkXrFye4gn8fQgoNZUJ1WUmMeEZZLQ34luq4URyjrGoqTaj3ezYIRpO3MDWhtHmBQDmVEGFoYjuQe0SIqS47USh+YtZ14WYaaMphCtF5XWSha5VfVVhTApR2FtSPSn2iiLCi3l9gsP95SXXtqs9UoGhgRJxpxUvm/ASVsLKMliFMtzwS6OweTYWXBUgbozeiQ1Ep4CYDiqgnTMGVpB4UkcqwOsq/PW1WGSspJ6mDTGikNEe8B+GXwicHx2yYqcBRIRGict3U0YBTYRv8DIikiJpNQQQEWtFj48j6w7pQUbRU+m598VRJz0d6EvQts1J22J5ORkcdxWwoF7pbKCmBGy30Zw/jkBLKdhv+LTLgfM5jEmPUIMhQsMFCDJgSaINnLLqCLzNwQwys2TtCVL0BtFaWO82nqT3P3FO+TYkS1SWJ6H0SAFTWKMNjYPCfOTnLk5smXDK7gB/0gAq5U6MT9MJPNg2NDkqQw/4kI60DlNTvjBHE3KihXr5HjRBjSENE7EZJHXp9zFrvSnYiBw6tbuA2dJIpQ4jB7ZQhgi1V1L9AijYMvQMI/rp+kMB2E0LTCbHoDnUZhANy1CA1cq9V0DZgubCXdYLg/OQSQMaD9BszBWKpIGoDZAMHMwzJCVMbIrGXXXXne3HOBczk1fQ0/slGxc/wcxEaniicvXJwStmr9eq0zzwQnpRVyMYlenpjAQEJocEBgLswdb5EQsDKHWrmjbumB+fclZ6+joliRG30MWE/fnBCxXD1ouGFrejF4Ya0YxEqgmjREqrYKDgwF4jCypp3JjFN2vMt+ICpnmnEbigvZCBzc5NcJ5J3qF8fIU5hFHQIuXL20YjLnj4xfLhtde5T6m0QF2vLuTBo5EP0wdGF36XeXyq+5nYxMpr/yRajBvu2QtXi0lVfkS6AsYJvYjAtDdjB70Zz96XH75k+flaO6bsIaELgPEAjDMmG2u8vgfXpN3N24iDmZYJg2YINCjOdpgE3FTe/u7Sn1HLU0JYVLfcoT7BNAZmSXHC+o18Dpm7ZPFOTkEJeeKty91YDii9Yyq+whvDA0xAlR7YO5MbAziNcersw4GmA2cIw0cvph+nN0YYzNSNxqDJCl+DueNUGSq2d7c+JqkpsbIidJDjK17AYN6yX/96N/oU/vv87AzDNzgzCfrhTFwMzthzdL/V+3Z/z4v8F/lWS4BuH/eK115lpc2MzB9/+tc49NTQEj9+/SYUzManA8D9tef2zMBnKLjNOCoxoXKgQmAUyPT8/lSuW+nAJz63JkglFoPA1dd3YiIvxWN1wEZJ+NszOKouQobWzup51oLwxIEM6WT9DlRLPJtMACDFM2nkFXWyigxkaiPGtmP0NzEYr161XXouMzS3FHCeNAOYzgMExEDWzIqRXSMjhA74hsYAhuSgpvUn0UnBLaviuy3VNm2bQfO1wR0d910VC5hpGVCwzPKuDhNA3VmNsJeXmQz8rqBbydfC4JvDUy/D+AmVJYe1MuY1Y4po1MO7c3FKahqtNpk8bLbpYlxXUcr1Vh0mybxOvbuexNW0IVjnZbY6HlaiXhXbyWMC7ljNqIc0KepyqnYRNgrKqkSScTv7rTDdtRqrE0KGiMPCuMLCncSKaHqonolg/DWts5xSYkPkkYiRnp66f1UZgs9WWIDVnRZK2nXaCQ6oh0tFzExjkZ55Nd/ko3vvgtrVS3uOrv0kw2nY7zpQuju6NiA3H3/9YCCAHnrlU2yZ8vz4qwCme1mLTrFgRGef1iwxFCD1s5z6RHbDyoQxTWfmGTkhSEkNTkClqqBkSEds1MB6MwG+TMjTaf5PIZBmjoOc55Z2AmEjo0I1VoIuslTm5ODlpGoCi6H6NHaGQnL1eF4dSGg1w3BPT02/D5sIiyWnjGsgTH1FMflSydsHa7I3qFB8aClwxEmbxL3qBvnyolAWSe7n0TibPbi3tizbSvHSYgx+jP/xABeO2YaNJ8uYHXHKT90awTH4nZ1McIkEmrtoBuBBTTwfA6AXy8iVmAHVdwLI3U3jCb9xK+o8vgQNFoEtQGOAKGc9wnGl0bFFGIwUE5TT4wkLWTsTdNgoMasQ6ZBGD8v3LJTPBcmCAwXArhRcS06tIwD3NtDuEetI4BNOllVbVeAP+NqL1feG7RDYDLqMznw33a565a75I0/b+a+icQMQrZgK/EsjB91XDe1CdLzuudnrZJXX3ibzVMzrDp6TBpAJukUdnQNla9/60cyQj1bLSN0GlzRzgXIGKCzp7Oe8Xct4/I6cvTmaRIIG/eKh1cUI2O9rF17A4zdPoKYaQSBdbYSll1B84ceR7IXTRIGMhGVIWkSjVsX0UQZMOD99N/qdcSiECIcQsSKHgbbNNirRd6sXnktNVpVxLJ4oiVtJYAYF7OpGx3fBAyvv2zkvv00f/1VAA7yknk0YkTKbfA9aZ1zTqSpz3zZpKzteaFF5+RXumRHLEOE+s/2VSe/2bNA/KPq5O4433/4i7sE4P7hl+BvdgBVZwNwsxivD5XLzwJ36o8f0MDx/lTWgFMM3IW6WM8HdimocgpontK1KQCnGhRUmKuD0repUdY5vtTjaFTE6Y0i0n8WPE3EzQLcSN3UsbzN1A7BDumC+FkS5qm76u63yV2fvUP27EUUzRhrkJDTAQJNly9awK6dIusD24h78AXMNMJ2uBD+Oxdxug3wQrwElUN6PtWmWTTDQgA/BIEaKDNPTF/AKJFICW9qmdqb5fIrVrC796cpoQFnoCfRBNWwI6MAxjTE1Pw7DUU8h+6gtG4nDRmqTlqZEqa5aLPxszI8KIBrIdpkekqvdaDu2LweLDNK2fxCtD9uMGZHGR8b0Y45a+AqOytLSqsqAWse0kovpK+vMw5SNyI2GMsxFuyDsYqKDZFyVWrvFwkY9JI1V6yRl1/9EwuvF0aJ5VJRkQ94w6lLEbtfZDC5YPFiYMTXXJMvnWjYBukmdfdBbzTqIokxV0hkzBz53Y//RxxYlEcIPV59zw2SMC9Fju6kGxa2y42xnOqcTU2bL1X0fiKTw2XoJ7l7CsiFG5KmigJ0Vo3MmGEgYZyC4rzEjaB4ZS4J8Ac0OxD7Angag0F0ZTSs6rz0NB1MjsG4MZrrG64Sf580AKMTi38ELTS9cqJ8A4BpVKJCwgFltAjhMjR4TcLAjQMEvMgAw1jAdXVgdDZOnVYorKkZXZ26r9xgwxRIYm+ABlAwbPjhHD4sXjh+HQFNXeioHHE823A8JySvxJWcTXuAWWyDVbicD2nmCjsuTPcIVxlRlXLjRkwDqnM0CJaIdRJdmI3+1X6MGkE8wSi9vQZ0iWZ0f25GFwAk4Axzy5BlkH5RI/ebGSNIFOcDzR/tGuPUhQ0NEY4cBLgFjXqQleeKTq6hoZEoEh9aEnwZ9TPyJQsuJtqHDUMnz+3PPRIIi8VYFkevKw0Y/YwT++gYNXAvOjkBhGAEnWEWfQI9AGWA8ckQ3lGZUpRH7ZRRhVcPyIrLvyLFZWW8R5oBjlY2RVRkkVmnn3KUwV5wAMyp6DhOWGZ3Wg98/JPke//1C9m+a78UUC7vTfNHPKPYUBjOsnJaURrLuI5DjMqdJTExnNdCkDcbKB9MJH6M6wdhMNuaVH+sjbgWWFeMMaaRLtg1JT9AK8g1ckXXOEAosM02QdakI++9AEbU89DAco9T32eA/ayohlkOp2t5kHuXTV1oSJTkEh+SiPxgEoA8jnEi782N5/r4uaj//oIBHBGHMjjVLX0T3TKI3sCTSg5/xyDx1YfzNlAfsiZ5dn+8OIbmyX0JiadfvJXKDdOEerPgDHKnyFk5ySb6pNPadvJnnLjQaWJkbt9jKaP1UJXhJkkQxc7jY03Sq26Sk19+bhm8UfulG2o91COZXU2d9E44S5h7BJoPnGgnVxeDU7L4u3wQOk6Rc9Q5TlYPX876EGbhnacf18khjKopP+kaLlceMnYo4RLoRtCorUW6SXh0EhLB+f8B7qksAOPSbankZs4k9qdJunn+EA8E0qO1YqZPMRQau8fCgsLfe+rM0sHr96HaxTZaysfQzJeXSxo7SDVS+b9/XQJw//dzeLE+QvV5oCUFZeqU2QAAIABJREFUlU59nQJzp8akp76v2J9TfNspwKZ+5kzwd3Ymb/YBqMf54KD1bBo45cY899e5BrYnTQs83ySiMmVgUOzdBKYBFcGhtEw2xlzN9ZXy1sanWBicJS11EQsfQbN8qLsT3FlJjEVYcDq1U3PoUD0i6cnkvBXsQc8TRSZVLqxZLwswLAuNDzlZK6jXopVBVQLhkHXB/efI8w2Pmtnh0xSQThF8VavmJg2iDmxOZgpjvRkW7d3te1l8RgEgIbBy8bJ567uy5rKVLBw8topyUAl2qoP1ZFuFnuNXv6dkgCbAUytxIfEYJUArsIod0gwonGDxthLoagUM2hG3q/JzNzRKKYkL6VotQUNUBzNDwTksXzKvz81IqfreY4zBsmTXgT8zTu2QcPRwsZHkn6FVS0sjI2uInlXGt+WVxdRdpWkjVC80e5RUITJvEMvkoNx+++elprhYelrKeW70UWgKbTQSeLtG8rkcqTE+UwDBQ9uPM0KslWmXdll83UrGUhTJd/A60nIYn1GBZZmQeGqMXDx9yNnjfKxYQeREjxze+4q0UBWmok0MjOn6R7skne7LPvMwiy/jXPR0gZTCqxDaIQsC+3A+l1u7aHcgVw9GrLL+AKNFZ/FlfD48apBWxoBqjJ6UQMAs+jpPyuFbANiunrg1ocJs44wzp4LRaM1oMY2E4gYGRGijSRUcbOKYPGCvevt6GVd305nrQRVZl4wBXHXUWNnt5AlyhlRl17rr/k1aWocBSW2c3zpYpVpE9gBmsuomHTEekEg9xvH7ecXC2pJ1yGLm689xOOBNZkTd3zOq1aU5TzsR86I2CpAgaNOctNYOHWYHkZgEQCjmiVY0gyqoenKK50a7p8CmOwacxIRYKS7MB4yiAcSJ6c5IO8AvAJdxD52+7lxjdIi+8YCaBDmcu4colE4AEDEpjKAbcFUHAEx7e6u4jlRrwWiqEaWX7yTnwJv1NkDKjlWKrZ9IFBjo//fY4/LUsy9zvh0ZhYZhvvBj9A4G6OgUk+oYnmgjlNiMg5l7XB8qX/vWz2X/8Ro2aXopLjgqPrBmAVyrdJorAkMCpae1nn7fTmloa2AjowC6M47uSd5bi9BBjmsaPzNOYQu5fy4wkGY0g26wb3pAg4ojMjDu9sDE047Jwp3rbKM6zJuMviuuvBXjA+5ZWPA5c+fKvsO70G+iuyNoOxhgqEf+oPLu/HH+9tHYoOrCdz+3/twfURfxT1wwgBuji6xrgh3v6BHZOrBdrvJaK4uNSyXYMYqTjTPqbABuIFceKXpYbl/xrtQdXy0dxq/L19Lvk5Ge5+Sxaot8NzNbnsj/qlyWXST6+sWya+pz8iBe7p+f+L58eekR0bd8WZ7snJAfZv9UHju6WNJjtslKw0F5vPoV+dHyQ9Jed4s83Rsmjy59gg9IZeAX6e34hTzbUio/WPrm6dM/Plwqjx6/TlbPOyCL7RXyxkCs3IaN/Ym8xRId/ZJcF4YupPlx+XnjsHxr5V3y2oHLJCa5SxYPPiiPd1TLvQtek5qiJClw2yD/nR2hMXAJKSZZYP6C/LIvUv5zxSNSV3StrB+5X/57Wbr8bs8S9CZdYqiPkm1Q55/J7pdkeu/U4tlUda28ab1B/iPnoU/k9rgE4D6R03hRPsjZGLjZB3o2AHUmqFM/fzbHqYrsOPPrbJq0Dz+2Yo7ODbwulNU7+8ln4AijQcIGeiWKvOkWdQC06VVLwzDJ9ozgSotKiQEp4T3fhJMugg9z2BvVNsDo7J57H2CMU0+USZ1kLViKPg0R+RgxAuRAjZHhNc0YboBeRX+MAGpxVZEKfn4wPINd0t3dyvt3jnQQFGsbNwMGXBm5TrAQhrKwW+WBz98rgcGI2wEMamFVarYdOw+zYAwSY7JG+7Orq4uUlp7QHKeZmXOp89GJDZ3bDLhmgMcY2QGd3L5DBwFa4bJr1x7lfIBRMZA95k94rQlgMogmDBclvaaq3N0+FUTzQx4MlJPExcfT+rCWXLIyFkPy0ejsbO+ickjfwtgOY8JYB8DFSKl5EueQDlYPAIKLPyNYdGt0q/pjvHjhxT/wXH7i4RxOFIaNgRduSFitUcwCblRoKUBx9ESe5r71xYUZ4JvARtZR0qkT83H3lRd+/zR/6pPm/mKMAxw7An7VQ6nTe5OlFyk9jNJCo+ZqESf7926jVzta3lr/a5lEkJ82J4RzDbvGCNPdEyDByM8Zxkb1no7AIOpUiTwTH6ML52wU+wYOy/6BBq2iatGCZMa+Fv6MSaGD5FqOSs9I1wNTw4jFptWF9XQz2sP84Iy708q90t3do5kyjABdlR2nApK7OF9TMJxdvV0wNeqcc/4A7E7o8KxW9GUwWTrx16rMfDxx6UIUBEekkwOnl1426WWl+ThQQ9AGcpPCACog1o2D1AbADSMsepDYFG8y5ro7GxitehABs0R27t2BlovWEcCoGyPkhfMX4VD2lgOH96M7M2Aq6BWT0iR6KCqBV4Z2bAS2yR2TgwGw1dUN8cFmxtvTS/RWAy7LJTDCjbCOJsajXjJsdmVEOZ8RayWxKV38XKhW4G4lRqePEeIU7NY4IdC+gJnqagBrcCZsoEmiaJGob6iXcN4D/q5j0lg/KJFpEbJg+RX8dxWaQPLd7vmevLNxu7QQVVN2fC/au37OD5VfbJZ8yMi7/YGHpbiuE2cq14sNUFCQqxQe3yNXrliiVYZNCxjC1CgevJ+UwaCuqlZ86FNduPhy2jFwg2vXs4zfHSB8t18GMf+4eKGfU2SO1VlSYNoUKOsxt1PJF4Zur11rc/GDRTSh+zMa/Rmf9/F+gEkNDOf1tzLyHgFkBwBaeR9zLyjXs47R/Ht/2HpRfuaf70FpAC63TwXeACr6h2VtDFw3X7ODfE+5UG3TAxqAOzS8X57re0Xu9b9DVhpXS4hT9EcCuNL6r8mb7HJ/uPQN6an5svy600n+Y+UTomv4ifys3V8eyV4gv8y7T1bP2SsHyjMlPWmnXEtNzVP7UsUQXSVrpx+WJ1vzJNErSeoGDsutmZUSMbZeHq/8uST4LITVKpbW6avk0UWPyptl90jd2CK52m9cXm0/KI+u2H36XDS1/VSerXtGHlrcKH7kUGlf7HJ+dZgPl9gNckMYws19sdLus0u+OzdLdh7LkiL9Y3K/+zvyqx4P+f6Kx2Sg6hvyZEewfG/N7fLnMwFcd6HE+cbRuVggXbr/OQ3gptyWimk0Tx5c3CFhDh3ycuk90unwLVnjtEk2DAE6lzx6vtfqY3/uEoD7RE7jRfkg1Wc5qg9xW2d+4+StPZtd00DcyZ87zdLxvXPxZB8CcNrcb5Z2btaDqMf/pAAcqxeMmyDYr9RiF4JVLIYqZgDoHDtawMJpYHFskpbmMlmcvZK+w3xE2QnkYo3L3fd8Tqpqy2HdUmEJ1EhrWna8d5CRYSmmhWiS/nsZAQ2hB6M1YrCThS6V0Qwdkn4449AM6XGIepN5NQUrpdylsbHzEdr3y22fuXHGiIC+SIUOq2opdYzThBIPMbLzg9Eiw1fT6G3e9K7GCHmw+AajBVq8ZD5ACwYLENcPY2ejiaCXBaeyvJraKIT2w8OAM8ZeZjUdGGNcG8gY05G4CoKE0fBkL7+SDlQvuii7pKqCRSye0RMZXRby10JpmRhiBOXsNCDbtv6FCA2ytwC+oUGxMo6por23lrEpJgTYrRbqvUYBOj44FHVkkkXi2vVwDZPEeTkslqHo1V4hPsWb42RUxf9KThyRhLAkAKVZrrz1Tnl769ty6403Msa0A8jekcLcN9AHMhYcdaTF4gFArplIFhyqURkA2yL53AP3StHxg+JCxVVh3m6aBCKkquEA0RyqPaKDhddDVq+4kzGxMwGsRRIRGwzQoKkBLaIb13gaN6bdjj4MVmwAgO1mGKYiDPcrwCwYsGuGnexQ4vaQTAAAbF2Yk5woqdZCaH1hp5x9pnmtnlwfmjs4ByNor1S8yvCoCSYHMM35GRtj9EnMiMFhFCaKbleuhzMRFTp0Zg6AbxNu2RCfMIBZuvQMd8qgtV4rrJ8E3CUwJlT6Klc3b74P2kUD6Ap4VHq3hAiuEWxj6fECsgTXyTvbNpJdWINuT6/1uHqha1OtEC3EvxgAKmO4l8con5/mOFwwzEyiz1MRIkpxoEaiyoyi9HQGRv8BiPWHzYwEJ5ntwBorfZu7S7BWLzZBjEo7kS1Wq+rhxQLEhEuN7ycnMUs4DWnZfbU1IxJEHM44gdOOBhhTdG9jfRANlk5MLP0SMTeA3LcIroPK/OP5AasBPr5SnM/aioFnmOs/wSbGyeggq69dJ5HJ6Wj5/CQzJpP72UF2HtzLfWyTHqI9/Ph+TVOddA32AMSIu+mo03R4yniUQktCA9l/Lc1d6EAxogxQP0fGoer5HkM36IcRIcgfd3JwojRh1ukH+AcFh0oNblWjhx7ASxUc7OQwUongYCJ/THTkcl47mltgANlysOkbRlvq6x+gBRO5MbLe98w/gwv1AkwM7EnEPNkFiOuQLt5MwYxPg5xCJdAh9uQy8+ERqqnzaflV7VvyEAxcbTEM29i18u8Lvy8V+Utkl+HX8t14F3kUAHfZvKPSWJUpVv/fy2f5oPvZsXWyNKNMEoe+CQMn8uiyJ2X9gWRpNP5CvhjW+yEG7sdZ35H/OpItK9KPS7b9XflV/VsfAHAm89vyePHX5d6FlZKEXqFuhBxqdlTvA7hUKYNBe2vs8/Lwoivk9YPUjgQclRvl1/JLDcA9Inl5y+WIfJ+/nytPnQcDlxyfK5V1S8UvZot8xsMsPyz9nty2pFh8Gu+TP5ovAbiLEjFdZAc1G8CdDXCdOa2cPRI9/XLOdIGegb/OHJvO+FQ/+DXbMKH+VqW1nfk124T6SQI4HQuXnQWiuKSGMvNgYhHaVOMWrFoVG6ZhitSz0d24yNZ3/8xYzwAIQxOFnGnl5VfxIW8m9qGBYFDy16jkSs+YQ6CuGr0QdDo5BgAqYJzVz6KNaw8QNTzoLjfeebuEx0XKhrfepV8xTgaoh4oM82UxnGRB65bLr7+Kvw/XGhRaEX8PoEmKjY3RxoEjaKTcYd2mVCMBgO7tt7YSxdGBmSEL0KljjFlP/+oCSU5U7kwr4yidbNnyNiPXuVol1oRtpuP1unVreZ11sI+jcvBQscyZf7nMTfEF6LRIdDoSEtoCtr+5QxsX7z62D+NEtsRSseRHLZkrjeJVNSdkN3EPhGCQyu8JGOylJYBZniMievpG2xkvqlBXmwVJCNEhKtx0Av1USESyZCxeBSMVLK7kzA30sEgG+stzL78oWXNjpbasRtOCOdJY0I87dt2Nd+DeTJGD23bLrg0vSieL8yjRG0HBCRISPQHQ9JWrrv6C1DTStTrYJ1XEUSQT8ptPqK8nx2qjvN1upfUgPBQ3Yy5tC8sJdF0udfTIThlgH2EgI1iwI8NCATdHAWndsGqCgYQxmDlfwv2pGAOEjcHIQbriwh1l/Ai46m8FoMHsMbIe6Aa4MfozeqsaNUaHA+04g5WhhutF5Igj58uIPizAj40BdWK2IQB1dymsoImz50KpvIt4YFhw8wT4qFE2v+PtEwsbBfiXXs4hgJBjcGWEOIiLMprm9QQ6YosZEd/7wJdl746d4g0ADYSF+/xnb5YCRvStPW3y1oH1jGCpYGMC1aEMNtRWKuE9ij8MI4p1G8NAg2UHxtaVTQQIhLxAwDTOTuVoViHRRgOtHIOMUQEjBuRCFkaRHrCiwxybM31gemJWQgOi2YwwYh7p1h7LANupAxB5eI7BYKNjGzLIKM+l8uEUI+dFHsg4592Ppo0BIjr0jJO7BwHQk9RkEbXT19/LeDZQutvRXcJQWqi3cudeGkfLaITJDiBuZNJC+0XsIqQL0bxHGgBYrrDHITy/GwALHR45fn50zZppfxgarIEdbcOd6guAduLcD1Ebhs6PDuHOOkwsAFrvMGcZGCUTkA5ZI8akDjZsroDu0NAoaa3vwERiQbc6yrnDnBAZzffjcJtWcJ1HNK2ojnPmhpZRPbfVznk1OvMZ4CZ5L/0LulC51LxJB7AwsANAHGx08EUZdkprZpEtxXeI3u9puSYi4n32q+l/ZUc/4wGZK7fM+RkC0Fdlc9MmuSv9ZXGfrJMXy38q2ckvSCrumY1FdwmB2LxJnpA7YmOlp/1ReavrfaS8POFFCZvYJ6+17JIvzH0Sa/t/yjsD/vLljG/LQMOPZL05j7n7IoBmv3w58zcfWGjGO1+S5zpe0b4XG/yMrCVZen3ZfezafiLLA9CfUF3yStnnxIJtPNDrq3JT/HXSX8UItXMvdWLRmi7usxlPs0NrlzcKviTh0e9KquUxeW0wWO6de5+013xXdtuukc/Tx7ex4CtkL70rWbCFz7S/ICvi3hRdz3/Kfku1hLgukM7JII75y58IXLjEwH0ip/GifJCzAbiZod3M16n/PieI+5hx6ftRIx80O8w8/tkcr+d2r6rRj/rSfvKMh/hIgPkRZ39aRWuwomEalKPF1bAJ41oLQVlxCUGkbsQXeANoyEzrpEMRDY27MQbWKpb8KBeJSwpGwN1DH2cX/atJgL4m4ikWAY466TCdRiTdxGiIGiAcrQMWO27HHJmTFQMj4cuYiioq86DsIrfM28NXW3AG0SOlZc+B8fIGLPnAsNVKEVqxOeh7wnE/+uEq1BYIFvNxMr4OEnLa1W4iVHceTNs44aLlgA0Kzxn3zMtcDRvkgJO1mJgNGDGAXmLCXKmprtdekwIDHWjhbrzpBgmj4vDY4SPksFllyRWraBvokOKjpRwfC1ZsFKAP9o26J7Nykc5NBDi+xXguACdrA0CT+Inhbj67nBiNumvHHMjnntJ0OaB/kklmpIy1+vqbSO4PlDsfuB82g0pPRoGqhL2LDtX8/ELAJOO3rgEJCkuUgiO7tbFXREIKo71h6reKxMuBiI86Kxl2VVqUh0/IhMSkJKFFTJQc6qbc3B2lqixXasuPwYo0Uq8EmG6ny7avGkdwHDEhjQCLCFmz9kbG1eFi07eT+VUJWAgi4qJFhscAj4CP0IDVOAuLAFcwK4qN6rcSnRHBYg1rCfs5ij66d4Bz6E0tG2L1CSvtBHY0cNC2CUhmRkb7CHGNlpqGfg3ERoaHEfTcCAM7jIsxCl2YCwX2dLd62GmqoKGAMZwjurxxNG7WsRFAE2CKaBClYbSRtTdMmHFSZBzs9hTAEyCCASQpmbqsxlq5/ea75c9P/kHmMer+zpe+Jn966kmMFVNo28i9myYwGpA1TTZdQiwBtpVKU41LEobQiKbOBjOsh2WbhHl0V7qtwQGANX0ZMJCuXBtfdwwKLow6DZFsLBolia7Qnp4RjcVzQaozqbOg9VNBxR7cR6BemHPVneuKi9TV2ZN70BktWzsGlwiA2iS9vkRrwFg5E7qdFENOW085wMyLCBHiRXCvOsB+OxO2rXpRR0amYAxpshjtwV1MQwVavwnoQdVtG+TrKykYFozuhA0bAGlkEH6OijmfcG85Ud+OJrVJ05XqcQMXHStEwtCOnrBREqkgG7CoDQaAi0H+ECxrR80QgcxEoAQTG+SEPpLjpmiCz4AxCQj2hU32FjOATxFLOpzjU2yS/ACQzlSp9VPJpSJjFDjvRa8XF5ckxwqK2VSEch1hNjGBHHvt/QndRfnhf46DumAN3Lk/tj+Np+Hjj1kDcCdHqOqj7mL8ugTgLsar8skcU90ZD3N2k8GHQdbZnvnMuIoLObKzGxTO/Ukwe4R6tqw6FUR0ri8FTNXiOMV40hHmwcoYxIF/d7X30NnJiI9Wh1wCbAtLTgBAQlh4g3CfxcEsWCjLplwdrc26davZEOqlqXWAZPYB2bH1BTEyptHj3LQQDxI/b67EEQcSRACoqbdOa3V4/oU/w0qNUuOzBPCl2LVBNEJ0XFIB1gI7No+fV20I+8mrUsLo1NTkmQYJWB8cFhAmNDGwUE0iPtdT6TNE5df+PQelsxVtGuMp5So1W1xZUBghNpRznP6ynPHoNCOuPftyAZzLxIJAu2egUhblJEtbPeCJBgU/5CUFRccxUwBgnfwAWmGSkUMBPNEo7UQlhJIFtp8oBhUlMsY4cApwZxvG3Uh0Rlw8QcQtPSx0pOmjgzKSlXbzjZ/XnLMvvPg7WZKzBkAYxmJsR/yeDxN4HaygRSpLS+h6bQIAkjPmB8sCq1NdWwK7eAI2iC094yt3WiL8MGp1tdBwcfBtRnrjkrwkUwLpuwxG99bZ1gzD5q0B7ymcqAZ9JIC7W8LD1Pi3DzAHGAiORQMXDouWJpGJQXJoPxpmXJxDsFzePoAHNF/RIct53jpKyXF+6uq0czRvzp3y1hv7JCTKRVq6CljQh2FcAfMwV0MAAD1OkwlCa0MwMbijVesh4NjJKx4wN4bOMVoqinBGci/2oEsLhnW18H1Va2ZkDm4kXkWFzbrSz5qblw+4BiCgtVMNBj1t5LwNOIiv0xT6qgZxCcV8ACj0CUZvh8jei59ZlJIt/Y3dctu1t0hJ0Qky0JplioQP60iLOHvzLmH8biV3bgzDSiDAvW+AmBHAxSA9rf6wneBu6R0EtQBKlN7S3agmpWj+MG8EuCbKZQsvB3AlEeqcB4s2IvEAoaIy+mcBQE7oCfsB9YMwYu5ow5zIZGtoKBAvYxQATtVujZOnJuJhUPePjetuA2hTBcc43hctngpFbmsjdoVKMxtjXAsbiHlp6VLV1E4ShSNhyq2McifEA2Bt64PtQ1vpC6i2cf5uvH6dVnM3gkwgJSWW80pQMSG7+47W85gmKuqOwqxGw1jGa4ad40W5Gqum+mibW9hUAeMmR5VSFJ0o7J6zyzj6Qo6NjZaFjYs3LGAEBz80wEDUiZBwnMT1zfUaO6x0rS6OvjjIA2A1iU+h03iKvls7aRmpaYs5D7RSwES/9rOfnuvj56L++0sA7jwuj32E8l27g8R4x59qZDyP3/r7/sglAPf3Pd9/z2ern/VkCsSdj77sQ8wZv3hOvdu5cdl5v/RzHaM6Fgqlzv14gCIF85RzfXJSOVBnXJ+se4ALaroI5lWF7rv3YmjqGSBs9SaAWi+MEtEfaNTG0JhFk9kWmxSG1s0o+wFHTfWMTi247NDKhASuRIw+Lnp6NOMY5ZWXlQO+lOvQSDRFAQtcBIt2sBZBYaci6Zabr5TSskpZvHAeOA2NGQn9NhtBsbgZbbBurjB/U1qIsapHUnEnalyrOlF18sb6rVJTUShuhLR6kB5vIODUAvhRYcTRkck8T6A0khi/ZNkCHtuI1of6sdpqRkttjHnJbUtJ0cq5t+/cLkEh1E8xeluYvZoFyZnasBh5440NGDki6X2tBwAu0gwc5oEBxk6IwKdtmguzu2uCPtrrpKJ+n1RSCRYbNY+aLDfYj0rMCCyUrv6AVcKicP7rp11k0TzKy9EqtbfhBkRj5AYQqK0vkfkL5tNCUSDBmCE86B0dswKQG1twzQ5L6cF8QJ6R89oui9YsoJzeyDlg1MbCeezwQfH3hKVJWYaAvQ02rh4msV3LPJtkNh6THE14bhCArlOS0+knHWRMja7Pj8Db0aFxsvnSyXrLFPsoI7a+Y1LbcIy/iwIIAh67mwEsZfw8wbmMOe0TPYzXBjjXXpzLNlgrdzL8Zowxo+P+AEAvzicjQpL/pxC6q0J4MyBomNdvpL4LxMS5wUjAdVTBzBb+rCqpdLCa49YpgmJXy0A7PaR1CPzNbRJCFVQ4Dty+rmoeX7G8U4A4X8mm2L63ZVC+8MWvwMw1yiE2HJOj1TKMFGkIm2rfADElgP6xcRvojOeliF7nSugvIFvltSlw2Uv/6iTxJGGAeKulX8JoCZmCXYwKTZbPP3Cf7NnzHiCMIGSkAWER4RhyAqW1vY+A3GIidTBMhGDcIJpF6e5Ug4WD4yibIRjGAPSP4TGI/QUGk3scXbiLc4DGNA6aGDmO6GDgSG5wdpelWZeLmfoupYPbyRjc6MUmiOs6QpbdI995jIiOJMaiVtm7+7AsWDoXs8ZmGDU2EOMW7h1v+nEXwNLFSP7xMlpA3LR7OzoqAu0bTSO8J4bQmTrz/ummFUpzuo/1oWVTWjcfLRBaVYvZML+o+rVRBRzJp+nFpOHhg8GDjdswxqZBzB+j/Mw4kgdVgRYe7i+9nYPoIMNgIodwwy7TNI0lRRVSueVfzIV6Hh+35/5AvvQTn/gZuATgPvFTetE8YMNZANypb50Jks4Jzvilc/3M2Zm7Wb/Fh8Bf8zhne+zzBXAqgkNpykbV+JSQVh9fH4DcNPU6dlyDZmmobWOhKmG8F40rc7HoEPsfzi2COaGXlJwys8mE/i2ZdRHghIB9/55dUlb2LojQhMD8WhyG9GG6tEgXeh1XQEZgUBoLO8n5OkaUFJFP2K3ETrhr+W822xQMQaMsBMDNnAkAJuNd1S6hIkKUOaEXF6IyCaQmx7MYdUlEVKQWqVGF4+4wQDMIdswRQ8W1N18Pg2HFfadCaKk/4vVcc/0iGSA6ZBBWTNVivfbqC+jQ1AgQHRJRCJNTjI0DwmHjvKjFKqBRwFfLGvMgh64ZxtGTXK2+PpPcdvvt2rEpZqsUBi3U35vfCZV8tHbBjFCHaR3ooBYskFqqqEiAY1MRIvMQCuTJZKMO6XjRYRbEVkmITsbgMF8LsVV6pm7AibOHCRevGhO7EuvhAVCsg617AGawUFuUHYg2cXHsBVCUSGpGBLlwBmnptBL54CXTjJLzDxZJcgZgJzxJupt7pK+zCZOCistAdeY5KTlL04lzqcbIkCbjsIFTmOeMXDuVCRiEWSwx8nKNielFENdLxVRXTz01USOSnbNMjh8/whhUATDqm5QxFEAyOEjUCXFOkwD4MKq5nGFzTT066ec1OCCAn6Ctw9fNhdE0Gjd+aZy/V9eUnCmE86GM41QJOzc+rRSToOApmxmQ4ynzs6+VPVsPUeaODg6WaBLGzwv9lYPt9sNfAAAgAElEQVR1mPpRssuUucSklzmJKyU+KlkqK4tokmhGsJ9Mby2j5L5GWDP1LjBqzmNHWEM7jLI3jK6OXDYVzWGnSs2LnLlBgJFMeEhmKnVebb0wmG6SDrvno1oycFTW1ZcSH0K8lxk3LYA6OXEOuYC93FutEh0fS9h1MzrJFK5JN/exikwhBsVezEtqh0H2QQdJjAn6zWFGo4XHW2DHcE07+2su6AFy2HSMyKNp17jz+vukDC3m+s2vE7DbLZ6c06XE73z/Wz+QksJSqWADNDoC4KSea3TazOutkoREmDm/KK7P1fLm24cAklYAmx0WOlAK1X1m7aYZIoVNl0lCQqMZfQYy3vaSTRueBvz1IDEI0vSKowgd9YTwOrlwxgDSDjpAJs/j5DKsZTjqMB0JOX9K86fjOvmHuHAtLQB/Cs0IY1bVcn6B9O8S1KwiWPY8+fxF8zn/1xzIJQburzlrF+HvXAJwF+FF+YQOqfksjNu52C311LNBFiTQOb/Op9pqBrKcx4PNerYP2yNOMolqRHrGz2qPfPobKtgW/oEDc2ZHXlBaI8eOl8iCRYsJpfWQCiIcqggHtVGwHQqLMJ/vM28hemCYRQEda6AfQagWtE2I5A8XkA8VS1K9rzQ1mNGubZG2jt0Uf88DxK0lFLcZcFKFxmha7vvCVymsN+OgjIDBQdyNJskKO1BxopwAVAOLg44A3PkwemoUqVL0lSt2JhhZxbeUltYDCogCIfeqvPq4zM1agOheMUGOaHoBkyyoBpzwQ3Rgmk1DtEiI1NdQHr4kXqvDauuqB+w1yNVXXivvbnkdsIDLj3GaeXBMYuLIliSoOIWOymrctO6uHoxF22TZysWyacsWrcUgFs3VzTddBziAkcDooeJJwsg9wxnAuLaSpPoW9LnRuFCHOWYrI+F8iYz0Fz9jkixdepMcPHJAA0vTBPsqU8XKZdfI3oOHAJbDMg6oGxotwT0YRYgysQ0ARgOAITF+rZw40UxPpg/GkiTZvPE30lK9j+y5EPFllFVY2S+RUcsR/Btl04ubZM2Na4nu6ANYBklZ4RG01DpALK0P0xaJiAuUcRX6TJeom6/qke0BkLnAsvhqwbMDXSGyZMlqWTB/lbyMW1Z1YmZmEoWBEaCV/tjc3J2A50TNFFJNkr+nkVEyQv1BGjxcPKh2csThOarDvRorDcRvqBH35DjX0u4KA+nANefnMX144x628/1pNG8+sKM9tDu4IfIfpi3BzdmD17ZCdm89KHo0VVBqdMFmy7GyJvnsTZ+TQwXrZfnlqdSwMdYjHsUJtnbSjukBRpjAOB53BPDEeN3Rj80B3baA44GhViI90D8CrhX4AEeKFXAYhN7QaHATM47cyTEX7iuyVolpmTtnEQDtBA0cjbC/BNa6o81DJxcJa9zT0ysdLd1ov1JgodXoNVjuuu0+eeqZlzRTTVHBMbLYdqJltOHIVs/fiZlhRJxwBZeWdnHOkqjmSmRDo5faulLek86yav414jrtI0cwYrT0VgPqUZ9xTz76Xz+U1YuXaxrJcqrGvGGJN+3Il1ZY8PrOcrnptivQEzYyjmbsCdM8yti7qQYgmxLDYxdKe3clrJpdPH3c+HMD71vuTSrChvqpkWOsqz4Dliy7TPbtOwTjjfYOrbqqeAsNjcEcQ+CzvQe3rwvsXz/3CP2pRK24McoehUVWoeH6GTKc32VkHBHFZwKNImgfd/zm9XN+Jl7MP6ABuONnuFAvJ8VZfX1UjMjL1f0X8+v5lz22mynbrukb4E2tkxU/e0YccU3pEZ2Wffse7Zxo+ic+vAIR4176+nSdgcaTZfYKHKj/KfA2dUbB/Qzo+rCWbDZbrnVunnzpHwXAzh+WzXahfvg3zwsMzjJWnC2rTt23qr1AtcObTFYAUb0y4AFa6siDasEl2svCECpXMxZ0Q4RdUFJERlkGQvdy4iwuoxqIEm8E5xte2yDrrlkFM6a6URPknS3P4uqrhSEZl6zkdVKLwcGdgNfM+WiWhokMYVwZQY5ZM5qxQHRfqpPTghaphrFkWloajxHCAqw6WWdmuuM4T11V/yhapimYgAN7T4iNmAVxGpFwns/MojwvO5lsNWqWENR3kXGFPh0WCa2U0VMiiEfZx1iqoHgvTJQa1fkBHL1gGUwwg0OMCRH2k+7/pQe/Qj2VXWP4eujQXLZ4nvzx2aeoDqMUnrimGMDbAMc5f0E256gLUKPKw8MxIzRoif6dbYOI9mHMrl+FyaEOFq5DmpqqJTUlivaDaVm+4mpCd7eSyzWPKIcBwNAeiYz2I84iFEYOu0NHD3ETHTOhsX6JsFBr5XBescTGrUDHR+6bpQiAhx6vrkBsvRWUq3uwQA/JyqvuATS30+3qLEd2HpTYjEViwTk4juPQB1dgbekx8VXgiegLC2aBjOxU8QpxRdNE5h/K9S7ql0LCMBQ4BbD4LpfjpfsBPjlkqxGL4ucibS0mjVWZhpkVh166XPMlMS4ZcFOHRm8YJlQH45MIkCbSYJrrgvnC09FCeC39r6q3Fh0YeJJ/Wnmt3HPTY5x/X0CdA/eFDyCS68pjq+s9hvPYE6bWPmGkZH5YHNH7jQPw+/jn+js/L1dcRsrAC4+ImxcuW0aaygGpY4TtgHYtyDMe0OPKqFbdx3xP7yfLl10tJwDjDa3l1LWh2yIKo4+KqogwN+5PCw5XLzRpAYyrVbjxKPEzZBcGRnFtydijf3WICJx+nMbhgBILxzCMGUAL/wV80vwLu+gpyxatlRtvvF27f2vrW+SVV58D4BMWPdXDa5gAQHlglnCReDYGuUcr5Lvf/Lnsey+PjcsAILESYOgoT//2txILa/rVb/1YypsO8fowStAl++qz9KYSkutM3uEkjKeBdolHfvQaodAeUkkea+q8cJhhg9x5x23UttWSeRghB97dzSYiitEzcTg1qqquG0Bfr0W9GKm+am5u5v4z8RoZv9L5qlMhxzhS+zEWuTMStwKEJ2gLcSd82GxuIpMwHJmFK4B4XKurMwD0rWhYxxmXewG2+1SAswr+5b2jKrciwsPlLz/5n0/XYjB7U6wA3N42i/bp24GD54rYmVqojwJwl0aoF+f1vsTAXZzX5ZM4quaTIOd04TkfyTPLyJlf535nnm5fOIXo+fdswHS+3aQfjhE5f+h35lGfT9gwK7L6PxY6XH+IvVvJ+hokHsSAw+7QgfeIEhmAeQiBTQnFgTlHGzd5kknVyOjQy4tYDcZCfTAnhfmlVEVNoV1i0aNcfcfOt1RBpsRHZ8iwCWE0btVJohKi4+IlgbFfO7ohHTlgBrRAHmSUWQaGZcXyTHbyiKaZ57qgr3OANZqEHVDVXkqzo+VhnWxXscIydHGszTgtk1KpfaITU42Mjh89IX4UlKvjCUZLNDzSQRxIosb2bHzjDRgDCwtxOAaMfsAKCyvjod5OgDvxHGpcdte9dykyhFR6sxzZd5hxVBuuWRyluCeDyIGLjkuDTSEpnw1dGsaKY3kFcgNAdsPGtxlvtQJ2/SQ7O12SUyNopsiVVcuXyubNb2txCxHh8wGtHrJl8w6OzRuwR/Aq48splZxFZNTyJTAwOloROk9ISdkhQN9CABeZeTgn5y9cgWawRjoGjwAKqHUiY27c1ERxO5EPXJ8pdIVBmBT0Nj/Zglbv9y+9QysNDB6byp//6DFpKjsq3mS7ueGwHEFP54z5JDolnMgHJV5XOip0eVSbuXqpfldaI8zjsnjRDSzOrrgMixmdHgYI3cT9QKtF90EYGBZ+WhGmAGBmSwCgMk5iQ8MAdDUE02YRGXVQnKy4dAk7tjLy1btFEnRLbDBAwj6BfpJgBQdG8dPTzrA97rBnXGOuu6o7048SE8PjOtHcY4JBdSKTsKutRXzJKovKmEcB/NWAoLcAf2TFMeJXHaYuANFogMtNl98nx480yeHKvVpVlY8RLSRuagsl7m7u+Hd57foJd9o24gG8e4iySZY7b/6CrH/9Nc7rELVhg7JsxeVSWk67EWNVhzEz9zm/wznq6kODCCi2jjHOd/QB2AmhzXGwZjhEaX5Yd8P1kpoeK0//8WmYyUJAoBNMbxH1YzmMF3Fl0z7hF+QLQOzTWNcA2oWUnjIxIVN27d5D84Wb/PZXj8qaa++RaXecrY4juFJ9Zccb21XKiQwhHXAl2sSNa7dtV7XsyauW8IRgKTixUxYtmieLFi4nMqUfHSNgC1MJ8lXiPurklVf+gsRAtWEo5oxOWu6JuoYKrnk/Y2GiXrjGnpgqvAiy7u5WPbhqMzrJfULYNFl7bjhNfdzTaFwAoMOOtqJpTE2dI2VUxClTxTCtGb293RKDoWac5zXwmeCBHnLnn7Z9Eh/R/7DHuGAG7tzLxD/stfxLPHEXKe/Bfqrx4oNflwDcP+/lb1HMmaq80gDXTMzHbDfq+Y5UZ8Osj2PpPuqMns0J+9ee/dkA7myPo9oiVH3WJO4FxaSVVLZII+zTmjULJe9wIfq3KonGHerh5SGlJYVyzz23agDLDiPW3d2NAcAOCIIBwUzQVFMnBUf3s7DzTEQiLFpyJdoZO6O/AhiWZlk0fx1anUhJnhOshZ6+9vpmdGNhWhVRcuJcGLcpxoOJWkuAE/lhaoR6CgRPqhEqIK4NfVIzHY5LCOydIOftxAlcrckJhLOSf9XbL76ASg9AYdFx6ooY5fSZK2FceonsiKAA3ROtUo2WUeUfEAigpI8Udsxm8ZaFjIebWlsZyy1DI4UpABDx6osvAGbrYBkU47YChvEuCu/75a23t2ssYQBJ/14YD+wsWsfyigC2sSyE1BYGwMs4ezMyHuGY2qRTjbAQ7Tu7BACWaYsgbsIFPZ8LeZmjnJcuFj+jd5isvvxuxrleLLqFsC1ozImTSElOk5p6hPK97USwZMvew2/y2Ea0c0lSrzRfjIS7qTdS3bfJSRmYKQLk8P5cuftr35KEzGQYvkM4gp1kz6aNMtxVS7c2Y1OvAKAdvaNp8Yy8YLrQIFqop+rpGWK86itDHF903FzYKsKAiwqkraacN4bKtEskByycc36YTDPFVvcBMEVCo9dJz1CEJBP1Mj2lAoapyaJntaf1BFl3ZRqo9w2KRAc5gbaunfuNXDGYQFWfpsbVqhfXwL03NNiP3spFAl18aK0Y43EsMEMGCSZi5kRhocyZN0esuFwnACBhIT5SVlCIrjAczVkIZhW0bO4YXDA/xEenaFlwDYyzg/0JBgawNxGZ0j/aRmzMnbJ/ZwGauXipKIRFvvYzhOxOyc7dm+hhDcSUYpKlAMRU6tSeoeKqv6uDzYuXlg3o4GpD14b5hE1EeXkT1z8Ol+1CnhNdIXlziqWrYKTfwXkWRufuZMGNkHtXX2mVEJi1mromNGi8XucBqsC8xB8A5+8VJ/fd+5DcetcDcu1VS6igS5ffP/ei6LxprCBPbtLmKN/+0iOyYnGm9jklk55yCLlCDaPsPVTVuVMjFkif8P33f1Yb5Tphzqksq5X0WH/p6ybIetguzz//Z1hDYl0A5/FU3CldW3VtKUycje8rY4La1AQBMgcBrQr0o0Xlnp5glKpq4RQj98Dnfiad7XY5eHif5OTMIcJHvc9tfAY0sdmyA9zIz0OKYKMH14NqL9UHm7+B0fCn+OsSgPuUXbwyxNr55Y3yueuXort5f2x2CcB9yi7kBRyuagvWJojMEbUxqnI4zvr9CwFwZ/7uPxrAzX4dZxvtQm5ocRxjODydnA1y8FgJrJUKUw3QFtWKkhJJTk4mjiAcNqSLPswIrTN1gm266iMNDAyR+vpmSctZoO3E929/h2R/gn0BMO4EvJrI8rr88qVSXLyPHb1yraVLUmIcsRm1sH4uaMIyYSZaWACcGcG44BSFTVFl4KrElOR7ZVxQUScExuN+VNlvql+1BeOBt7bQDJiBEUQ6rOI5JjAbxEUHSG1FgxzaVyRJdKrWMYpyZoFxRifl4hQIIMOJR/yDStYPoeKqrq5RUhNWwLBNSwsNA9mLluA61dHnWiz93XUwdcc5TlcCgq8kJiRTjuTRbQqgcHWdZoxYxgisBwA3Sh9qNi7TYFm4LFXe3vYK+qNsRO5UIPGaLLCAkZGYNnDOuhLMXlddDBPGa6MiaQAWTblrB9GMrbv5fjRpYTCfuUR3zJG8gwcAhU5aYGo/+qNodHUmRrbTdkdZumyJ7N27Wxqayhlz0xHd2wLbNU3UBJlvNX3yhX//b0lj7PvMs1QgMs4cVqwhn28uVFg5eFJrFmWU1MwsgPUEx54iHpgSujtMXHvMHi51Ut/UgP4QsEklmi8s1sAAOi93P2JUYrkenowgG9BCVgGkyCNzT+GxrpSio7mMq8dhY6hTw8AQGBYh5aW7ZHq4GdMFNl8jLRyAOOUydeQaW6mwmtLRjsH4NADgrV6nEyO7oXYz0RmYSDBsRNL53d3agbFhnGuwlC7tHhmAWZu22SVYASD3OEDuEqJbGKsf3kn0hRPRF80zLmU2JYmRC2CRAmXvsV3keYwSGUKILg5lD4Cit2OEzM1YQkj1Fsbvibx2tHeA/OXzr5Po0AQ2NXZ57e2NciBvH0wl8Rlca1VMPwDr5+ToKskJc6iNw9wBsD506DAbAjZBbEKGhhsAN0YJCBlHOtBGLmugRKKDayAeRAX5GtzIJIzFXcy4+pGHn2XE6iRX3XC/fOUrN8vyRdnyxa//UAxBVFg5ArMtDnLvrd+WeRnxMHVxUl3WRw7hAekZUWysYgS5l4kD+e53vwNLmyWtHf0EaDfKrq3bZS7tCy5QncePHoJxoz6LeJVFhFKXnCgBaBOh013Le0OHPAHNItdaT4WfioZRbvQxHOjqHy9GruO839NSr+e4w+RowSG59trVsnvbdkKiYVIZ64ZEhqJ3bQJE03XL2NqJSB0/5AnH1hdcwCfxxfejlwDcxXdNPvaIFIDbm1+phVJ+7Y7LTv/sJQD3KbuQF3C4DCq0BHW7miOqLp0zSunVwygQdjYAd7Z2hNMauJP/oWqgzvzSgKJi/E4+7tkGox/HwJ0tTHh2p/3HBfl+CMDxw+oQZ56TVHo+xNWibQVQWBitmGGkPRj95ZHi/9nPXs+YCOOgpg8ENKGNM/WaZMeOXbBlbjQDxEsvLIeF+qxoIid8A6nNI4IgB4BmILYh/9ghAFOA5B+tlvTUudqClJtbIstXzydfqgyn4wj6tjHxJxNLlYkHBPrC6s2wo6ob1mFaDxM2KZve2c+xDaDL8sYkgO40ME6S08KYx03I1q2bAFtmjABWgFyOlk/WZ65gVNnInzNImvcm+qGDcZoFHV+SbN2+nsfxxAmZQlBrEqGr6bJ9xxHJmreYhZmSe+qcauuOUM+1ktc7Cus2nzy3V+WGm66lRuogrFg1oLZBC2jV20NlTsZyIhc8JO/4Pl5LL6AtAo1flzz00LeJT6mkVqlGO9/6ScaYg0SQ9FdR68UotYu6Meq1rrzhFtGhNTIxYgsL8CPk+B1uThhOxnVWFmk1AktNnSfBCP6LiWBpbO5EU4ZWr6dQhujvzMCVO2whNLjXVdIW3iGu1BoFhLoTjeEtTz72W7F14gGlRWDaFdA6P1w6iI5ISF4Mi8eokdLzREwlFirSegcPsXBTWE+JvYPK9ELj1NPTj0YuFLDvz/NgLtizSRP2j1imGAvPEXf0bAmx7rJn+/Na7Mm4LloWrLmDGrYq2Y3hwsHeRo1YrHSjrYyNCtYaGmxk+PX2j8PI4T5Fl6aMMc48jj9htoMI5sYYqzYTkqtyAMNhrvDLyjj5f0o4H0REzPSQXX7yg19JwbF6ceec7Ny9BTBfxT3cQN7ZkISTp7c8+w7GrE6yAQbShmvTG0AyzChyLpEkxUXVgE9qv1SAsAf6PvRcD331YVmetVJee2k9Y3W7NJpaJL+0FFZ4hAxBks7cuQ+t5Lmh52yFqVassJGIGzu6SgV43NBtTkx3cs5jOVrGvsZQqSo1MzoNRPQ/xrXugN3U0aLgLD70yn7n63+Qt9+okOdfXQ+LdgtAvF9ee+cdiUifACDDVHLsIQRn//Qn3weMeQGEjfK7320ByBZLVWMRRoNEzCkjct9992EyStcqz/Aoyx9+8xfNZNTYUC1pGdFy5OgeACn6NbSHkVGBbAToRaXzdHyyF5PJFBunMM2I0ANzqUbS9jEHmEnaNdBY6tlspKavlr378xmx08yLw9aA2cgAKz5BHVdIlD/aOFo5yBtUbPQEMgilDqzfBRP5Kf76qwCcmj2PT5P0DMXNEGFGOMhe7V/7a1Se31wuZbiGxNVXHrs67m9yRhSAK6jA5aQYOK2TcubrEoD75737SIaSMUCCjV0m3euMLVRNOpoXtdDyDwY68qxmoNYHqrC0b6n/x6CS31O/86EO03OctjMB3JkautksngJeWuDuBVwGlcowW0t3tl8/c8yqPQf3/QR0Vx8LaAALp7KATpHPpWfBVUegHGsTZHd5wmAcK63CYUmlEv/zJ3YgN/egZM6bL5nZOSTxt8lRdFNBNBhERkdJd0+zlBeViifp7vPm5miLS2x8GKNUnRQRw6H6MydgZIaoYlqUQ50VC4QeBKyaIlh5GKcNyUsvvQmjFQoLGI2oPwR2zgB7slX8fQEAZMh5kcJaWQXjhp4vKDRdohITGQlVSl0ZcRKAPqMnqfII5desuRezRp0UleyXzAzcptWtcsVVN0kUozczLF8gYnYvL2qHAC1vvrVF0KpzzAtwKQ4x4kqR+DgculSN7dm3jYWwgxHktKQkrSZCIUCyF6bLjm17yHUjUJfsM3cj+WqEIyckpUgHKf4+Xqo0nNJvg7C41rFZJHCP8bORmBIVM3HZ9bfyvCzeBCL3drYwRh2lZmshBeJksMEs2WGFughiNQKKHWAV1esZprvzBLEgRncTrEqJxIQtlcd+/6KMEqWyL/coWrYVBBV3iB86vm9/4UFxpG87gOw45yAaJshVG7Tw3xOtVGeZZbiPvtLJHqJUnORofZcYifkYHWKUm7SSiIwusuiKCZudT2Ayr41jHrI4SmDUXAlA312Q+yzglCBdAl29g5ZL2txrpJKO195mjCOTTaJHg2bH/eimXjIsnDdxNYMDKABxp/oySu3uwhADYCTtA+AzAXtXzWevi3iGkN3mPoEGLkKGcb5OcEG8ABlujBhjQ6IJjHZmlK3K1s0A1hAprznMCG+IKb5qDFANAgaOiX/jfI2LTpWJUWcqwvy5ZwCDepuUNgJMfCiGJ/LF0a7TwKyZyBMfzwxW4SmJTUyiiaSF6JwtMGx0+NJMkJqSJRU1sGusRJPo9aY5hkAAs5lrpJsahDl15foPSVJcnJTk18uKVeuktJrMU4KGVSeqO00UEYyoU2KWYga6S3706G9xw4ZiJPCQd3e/I46eVNrR4hHsliZP//6X2kizFnd3C4HA0zRKHCskTNoPFpXjcHHyxixTKytWZtDc4CqlhZ3yy8ef5jmJzKFhIiSC90V5GfcMFW6uTlJZc0ADYaqeblKPecg6CDvnzT3vDotmIpsPs4vVADi30VvshsnIi7w8XLqE+jKhpsnCyL2AQYPoERdid6YdMQzRNuIfgLHBqtzAhEJzPY6/s/cCPrEuvh+9YACnCQen+7Fj94sNTYcLOxMvEo89dEEnX51FfvTcMZlOSZcfLAqUI9vy5OcDrvL2XZkX36v/xI7ILA+9UEwuVJbcmfxhfdon9jQ8UB+OHH920LO/LgG4T/IsX1yPxaAFADclVv4ZU+BFA3AzzNQMgGOBOZ3N9j6E0xg4DdjNQC8Vh3s+gOnMV//hEecpNuyD50gBOCYVH/hSAO1cX+dzPKcA3CkmT2O81KtiHOQIE61Mh05KI6ciPABuCuCpbDBvf+qi+JkpnImFhRUsGoUwZ3OoOYom68ydMU0Fo5w6WYzb0oFsqTc3bgLIxTBytMntt94knZ39RDCEcG5V28JBiUtIhVmz08TAeIt0/mlQsXLHOoCg1Y5eOT83vrmdLtZQraA8O4eO0EN7Ye7aYZAIqgVYxsaEs+iY+F2iMiKSEMp7YAgoYLTIlaRSyWoj1Jexrk4fAstEsXdbFYsTGipS59PTswg1HaJIPQqtTwcOTKqyWprllttuQjBeBLi00k7RIMFBRm18qsq7GxpacZ46aJVRowSbpqTPwxEbAKvnJRvWv0j3ay8ZcGGSl39E7r7n84CfNkKO2ygTx86CVmyaz/ggtGF6B2+tq7OtB6YweSlmhst47lZaGEYl/8hByclaSIq+k8YwKZeffXRA7rz1S7LhzXcAzGnEttAhu3Kd/OTH3yGOgyJ1KrzWXH+7dOGW9AtJYIRrp5S8SBLpttzLORylDcNuaRBnPydZdfWX0IgtIIZiE6dwD0aHUOnj9fsS7lrTh14Nh+i0nX7MDp1cf8OtsnPXO4BGC0aVGCIrMmGvqNQCZB07fEC8XVupO4NNdAvCyHCv5BUC5sYphh8+AdCrEidPD4AODBHZYeFk5Y3CfFkJjFVMjzdGDFM/kTGO/lr/amdLEaNh8vCIi/GBRdS5T0lcWhai+TieIwm9ZRsgZCejOkJkCT+mNwsmfYjRromRIC0SsHuqsN6HTtg+czfgxANgD0CmjaMoD+3bNXfIgf0npJFoG/NEN7cHPaduruKB8n/MMsL4cQXj1VW4STcxIvSWxo4q7gGeBrDu5aHgYA8bN4DOhB+A3JuRLNrO5Fg5mPsyVVMmtIEUujtPYlwJgIGjS5Z4Eg9Aal8/193BzL2N3prXFQqz6OESK421fZxnZzR1WbIn9z0ZhrG0j7jIwrSV8qdnfoG+ziL5RYRBM8buxGDS0NgKI2qU+Wx2io73UBF3XFLS/DBF4PbmWMqrSuXKKy/TcukssK52NmUTSBj8/Nxh4zazJ+rjmlgwepCpB0z19Q1Bg4hmjw2Djg1QIhrIygqy7XhMG05mK2y3kyN1doGJGpPYwXlzY4MwSaOGmf5WV67PTDyM+mla1jcAACAASURBVDDUa8HbxdvzzvURdVH//QUDOPv0sPRMtkndWLUUjhZKplumJBqSJcAhQgw6VTT10QCup6xC/tTOHUZmTpfOU35xXZJsePWwbJ/CuswGpoyL/sRnlsjL2w5JD9TtT5aHyf2v5slda3PkMnY3j+crNRAl1h0W+cZN2ZLlrcM+f1jK6Otz5Y3WA9J+7s5sefjFPZIyL0PuT6fn7+TX/760W2yUHH8vy0/+7cX9ch1jkSy3AXmueICfsEPVO8oj17FLO1XpynefpydtN/btDLJuCnsd5Vc3ZYq3tVceeLtGUiNc0eS4yNcuz5DQwRNyx6ZBWZngITWEcS5elSm34uQ6eKBUXmX+FUyCeybHs8JjQv5Y2i5HqfOJoeR5BeGGMYxAtvXBC5P1M81u57tL6eL7K26ZSwDurzhpn5JfUQCG7m3aJekfVHcrAO4UVjoF4siK18DZTGfB2ZRt6sWq78+O/5gFxE4Dwfe/f7Yx6uxTd6r39P96Ss829p39mAq4OcN82fkk1mtpqydNDvzbDhOnRsy5R46SlRWpuTHdjV5Mnp1oTyiVhTnZsCAWyZgTwwhmTA4fyKcqKxEd1SAjR9LgiS+IiIxhzKmnScBPQnBiKqlpyYlSnG5eMF9hjKAc0Inx/LxoLf9NjbcZT1mpD6qpaaFfsk+rxTpRVoToP4eA4Vx2/GRUoc+zk0gfE5nA+LIJ96jKilOBo4OMI5OIBBlHZA0Tg8jfPyBDRhDuGz0NjD1zAHquciw/HwbLyBWeok1ANR+MSUZGCgteAKPWYhbBHl5XBMG/T7GKj3DsYTBgBBTbPeSaq2+RDvpT+0w4Fv0dYWsKpI7uTW9YGB05WxYS7BMSFhCf4ceGwEdCeO0VFQfQQxHWazPIqpU3E3NRguYrH3bwcxIf709ESTnZdVVayv387EzNvGBF9+XiEAui7pLk+GWMpn0ImFUmBjSAKxbL67gNB83UL9GiYIJV+dLXH+Z1ukpwBAChCXMKLMwwTFJzyXEZox9zTE+GH60Lq1beLjojQb8TReJOL66N3y0oPyrB0fRhApjj4q6G6SwHXIZTZI/mD1cpJI1kZK3SRue2wUkpzzsi9VVbAS1WQBP9nbowyVmyDhB/UEbMxxnNVeBEdUQjxzsJx2uwv6odo6IJNmkME0EW4+fBQQdK1XW0EfTKQF85jRrOUlPZKp6+MJQBrkRwsK7MX0Ncxy1y7FC9PPWn72AksPG7q2idaIS969eCeVUAshnt2DCjcjeAhaMLo3nE/hPklAV4B3P59JTFY9gIz5a+0Ub0ZLDIaPJcuPfcnOHcAJQB3gna+FttJuw6ekLdvQm79ZZvPvhT+c1vfsqYm2DmAFpAyEebk7FGjuSWcQ9i4OirxzDjBCvsJu60MvhSEbb3vSOSOGcJLs10mNBafqeT4+sh845ro8bSE76MSu3SUFeL2cNfTMN93DMqQiRSImgz+eX/Psq1Vv2tY7Jtb65s27lX4hOikAEk0HQSy30yyIYjSNpp9LAy6nUjD24ANjI1LUre2fQ2oN/EqH9AVi5fCzDuhvmt4PipS0ML2g6D7mbU48pNxdBj0gCfJ6zbgsUrCY0GiDoAVHFKq7DuDMBkVRXRLYBjV9cpXqc7gc1kyTGadXFlHM5/q4gVNbzycHeVmiPH/68fWf/Q379gAKdm9J3Q29uH3pVvN/9QfhH5/+Qaz+sk1Ckae7n3aQBXwrvHhR3gBJqQMWb4ioFTc/lvrj9CiS/CUyjmR7+8VAoBcCeCYuTr0Tp5cE+D/PHuJfLKjlzpcAmWR1eEnwZwV4aDyt87JE90sttlm7EwI1H+PcdPvv98niy8OkfCu+vliZqp0wCukcdHfioTgTHy+roYefzl3TJCYfBDc33ku68dlhvWzJcrInTy2z8dk+O8McZA/7dRcn1nMkjy5JcCcEf5YP3DZeHyyF92ix99bn6VDVIUMUceXx0gz/D3ZV7R8uv4Ablpz7g8/eXFYqWa5qF9JnliZZg8uL9Pfv3lZRLZVyZ3b+yWh2+7TOYZBuXGlwrkqzcvlCsDsI7zQXDvJvVBAIZjd/Nbzglxmxf8dQnAXfAp+9T8wjSAZRKkgKGRMSojFdULqgGXk0NRZfw6GSsyrRkcZmDd+8Dr1PDz3ADuzJNyJoM2G8SdCQPV350CcOcD9s58jtlQczaA+6iLpD4DlKtRGTvUvzXTghqboikbhAHaunUH4ykXrc1Az3hKnZMbbyW9H+emt5fqeByVv7z8KqMdgVnxZww4AcOVLi3s1KPjYVAYnU3TihAIO6LOqHoeSDbtuRTl5wDdqOOaKAA3ShivMjKUV1SjjwsgYypAtm09DnvWLnd/9jrC/C0wR24wTHW4ZIlsCGeT5mKSo7mb0I5NMkpzgikEtPlGUU3kwuizEfaQyizGZdOEskYx3mUFgo2gNSIxmpT8Y7L2sjXkWhHSGkufJ+yVGQH9Nka1n7nzBnnm6Sf4PCN93jIq115zI+eAe4axXiM6uyzYkLz83dLRk6v1yA6RfB/Aa4ziM62jc1SuWnc7GiellbKxAFoxduRpgbEy5cMImbETe+KrCBee5vO9gOaLnXteBiBT9D7qQgZeEMwSiyahyRW1RzkP4YBodFYwT5mZGfKrX/0MR6anVJ/okOQUFzlRdQA2dC1RHHHiHRIkK1Yvw5hRKDs3bpY+Qox1Y5Xi5jOGecQNlnCZXPeZWxHAH5Exisn7GB0b/FwlMyuEkV0d0Rr+gEcv2KoSHIl+hCUbOW8ZsmDFEsnEHekOI6rYssf++0GuOYv+pAKN86QH0ECZKY0DXYDdfu5j1gL0ieMWkv4piQ/DKFBQkg8DOYEhIBnQPS1+wUkA0DEpL9lOgO8EZfZsq6i7mjZMyb99+4e4ZtOIryiHgWqSmsYDxLY4SHR4KhtzQDzhunauxeSETdqpiAqNCNNYOEdAmc7BBHMIW6dyzbpsbFIC5XsP/17+sv4pae2r4DNglF5UDBtEtXqS69bbZUHn5USMShCVYhg7HCl6H1Mdn0zDyLnrMxXyPF1a/21HjxVndDfscCBuY2JxmI8PW2BnMWW4ArxMfegHY5WhwE9yMNYcZvTuHQyIRPfn5h4jqxfBuNIiUlqVL2a7aaZbljf9oGkKgBYvCxcswqDA9TsBi4m5pyDvEIaWGFm1ao10khu4bPlqcg2dYbU7+GSiYeGd7dLU2YkWMYiNTq72HnvggS9gqKhhM4W7t7uD9xW6Qc5dNUHdegJnItiQ1Na0wg5iamIIpcwjBhobKiq5PpwbVclVV6MyIZEu0GCRmhaDQ71aA8UTuiE2Mhxv3wQ6U8xPmJiU87j8yJZPzTpwtgO9YABn58bohYFrGq+XMusJSXWhl84QJ6GOCVwEtah8BAN3a7w88vxRcYDC/6+MMXnw5Vr55kkAV+gbId9IcZJvba+VL65bKnMIbPzG0R4JI/ivjQ/gL141X/x7auXXlXb542cWyetUl/QTYvjvmb5yz4t58sC6heLVWfsBAKcYuMs9e+Qb23vkt3etkPXv7BNzRIJ8IcVLfrr5uNwMgLNhP984ESDP3ZYuiqGLnf/RAO4HL+4W3+QY8cY9Uxo5A+CeXb9HTnhGya+zbfKZt/rlx/euEEdo9Yf2WeRp/v5Le/tnAJypQu55o1O+OxvAuY/It188IbFLlsmDYa1y3+vd8pNLAO5T/Yb6mxw8AG4apKDGpLjwNTMDqVwamabiNVTps4JoCsRNqDJ1BeiUuv60RvKjAdzs450BYB+EfqdK6M/MoXM4+YdTIO+U+eHjXv/5tDecra3hrL+njYc//GwKAKrHsBLzUYo+SY1Bx8cpFidO5KqrLqNqy4OFBN2RaRjXW60WUDo5ZsAkEAMgmyaE1iSXXbGGEROtSTgiPDFInCgjt83PT2PH/AjI1iCy1rgwE6is/Td/2LjhLdL/0+TY0aNo4OZqqe/LVuXA1okW7dGHbqy0uFJjyVTtkRVHXGdLE+L3aFmy8GqiO8YBj77yv799Sr70lW8Q6Iu+irGoKqUPCvRh/BqG47RJNm/ahCuSsFQnV5L45wG8OuWGu25iYwtoRzP13o730IPF4oRtJ57Ehi6pgedgMatvlBVrFjFWbaH3shoGqQvmzwcASRm7T4x09iqH6xo0flbO1Qp55plntEw7O8LLm2+6A8YFZyULZUwMRgIYtIJ8QCrBs108//SEFxEmt6CjC5J9+0t4TJyOI92wJT1yxRU3aLlce3ZvluuuWgeT4y4vvPZtNFaMvYYCiHy4UZZzzr1prfjdb56SSN9Ieel3f5T56Y6wZ06M3mCMguLFmZG4tz/BviNDjKTRwEVEsvEF/OCqNEMOmNCuqdG46sAcH/YFfM9BjzYiX3yQnlBcjnuP7AKYNZH5R8k7+kVgkERGwM4ROuztNoThow7WziATI9SVWY3oz9DJMb6OiUsgloS2D+qz5ufkcA78pK2pmTBkytc550NdY7iSYWSp/ErMWCZpmau0lP99hzeIuNDJi2nGE+Y0OiJaMuhOTYtZKW9s+CPhwT0AQ1eJot4q7+hhWCUhrqUcJ7QJUAVKm/IgwiNWvGDIKgHESDgZB5OBxibE6OKOntITQ8eorF12K+7kFmk1Ie7HfTxN24YNdqyzrQagDcqaoO4MJln1w5qoBNMjCVDxNCin0Tt6wNrBSE0ZkWgY5OF//4kcfTdfDlE1F540LsHk8B3LpyM4NEnCAfylNQdlnFxCB2q8hjHBTDPWdXTwlQCidoaZIjmCrPzdo8THMVDLZSyF3XQlUmX1ylvQv63C/dqHk5ZcwWkPGFcTUgAr0SUlHIuDXHft9Vpw9JB5WA7u38smh5EtbGV3RyWAeZD4GWfu6Q6YRsgZNjpe1ML18XoC/N3Rc6LzRDeYznh/GoZ2iCiYUVsbwB09J5sKhnzkJg5LkHcymXfJEoiDvZromT0bn/ybfGT/vR5UA3CHe9SyINJsHpG1MR8f5KuWiZFpkwzRIWjDjmtAA+ftQPGtbub3PnqEmo6AtECeaHaS1UE62VVrke+fBHC79O6yKMBBdjQMyA9uAcD5zBgiJkdHTzNwCwwD8h+b2UEmBUtLY6f4MX5cTMfh422wbjdnSF15yQcAnB0HUCi0coMEyeNXJ8iTsGWzR6hxQ53yn/l9clmyNzvGLrJ1Pgzg3hMfWRUwLhXDnvLw2lTxGGyVL25tkmXJHkJ/tjywNlPQC8tmtH55wn9gpV+8JFPWxRJkuLv4/7N3HuBt3ee5/wgSIEAS3HsvkSIlUdTey7Ityyu24yReSZzUSW6bZjZt0yYdt/e2adLeJs2ykziO4y3vIcmSrWntTVEU996bBAmQALju7zsUJYqSLDmxZTsV/OQRw4FzcM4B/u95v3fIFqdN0ijkDZmWLZ+dw50Bo5pzDJyvvPbWcdnYZ5fVIW7ZWO2VH10DcFfr2v/4bEdzNIANwzo25KshA6SNgzJt3tCIDdXEqVZOwZ3+fMgIjJuImXkvAO58uGQo6C6gxdTOP46eJqCe/ns59u1yP7/SE6J7eMFznUWX/OTM17owuRnpaQ5cS3MzztIM7r5h7dDNDTLqOXD0BAt5kMEQxVIQ3tXpwpXaKLPzc4zU+OAAf6Mx4XnCda9fu5bYElg5bHAaKKyHZJSFcJzxhB1lO8d5viOHDrL4+mFgSIeNKKAWKQYgRwYVmXTRsGpD6LFi402MlzIZqVXCKBShI/OjiB2mihPYxyKo57Kfz76Z+TMZVabg6sMoxsi2j2iIN9/cbMSp+PlaZW7+QnRpDrR5LK7UVx0+ygiQ1zLM+O9UUYHcedetaPd2E2PST8/kIiOJfhgJTCxhvyHBAdJQVSKJ6Mheeell+au/+idpbqsRC2PiNliiuWzb0deHLvAN9s9fPgv7RXIDLBf9rLA3re39PDeasmBMCsP+CMPZeZOTn/eih1sK83HaCD9uJPZkzZrVjF/LGElbALa5sDOl8siv/pEP+DqjYSAqMl0SCU8OwGUYaE+QpppmeXPDs7J2cSw6QFySBLFqndIgHFZOzhIMH0eZ4AxIMN2uI04Yv4RoRPM+gEmCYOlrtSNVcQFsfEcZY8PeJKahGUSf2E9NVCjj0eGBHhQrg+jEYDhhU5PiSOenHmwQXXcQz9VcB7PFNKkHwGOhZzYvbzUnO4DXVM6oNhGmtdRoSgilkqsLVsvVzAiU950/x/RLX/8+Ugc7oJqYk/qD0tRRCPCHncT5aSd8MDpkmsyefh3naiOaNxy3MJlOWD0711Z7N6G/xISEoPszc532MeofYXw9gvkggGBqW9AIIdYd/E0o73kb4Exfo0lm4E7uZC3z+hGeTB+rhxsHTx+uaLRvrl4Ton+OUWyQ1NK6MQy4VUdnYJAv2j2HAa6sZPaNDpvJoOuX+XPWyn3rH5R//cfvYeholNSZqQAtr8SF5UonDG4lZgo7ruhh9isweFj8KbMfxagSyLHsp2lkFKlAQtR0IkjSGWkOMn52icvdBsM3RhyPhg8fw9jA2pxIywmVWm/hqF65ap4kkM93ENnDrJxUImz6YN6CcBG/ADPdiumlgBxEJEZuX0wlAdJH4DGZKQD3SAB7KPE7TPSoiRXOd27mQjR2pwGKlQDAPq4T3CYATBfv17kA6/rKNlmYP0cO7HuLzzCXHHiDMO+P8eM9M3ATN71emDjlASzUwvypOlAnj1A/6uf42gj1o36G/oj9UwZOP59UqM/iruNKo0oLFKEAzogCAayNmx1UL6emBhX1nw/gxker7+4smGDgJgOki4OzKVq6P/DlXQmom9jS+WBxCoibDOCMVwnYHUKPBYOk0R6qaTNRTK+jP6+6HhhJtjtcCN+d3MUjcGZxDSU8Vut6IqMCWdyJIPBT7yrND/SMavWOfu3H9/TPdQtjZMDpmWGIK2MsjEOMHZ/bsAHgYoHha2RB6wMEDLLYk73FQjmX6Ifr1qyUDhighDg1Ijhl565daNkcxH9Qek/YrT6XBviq2HyIKNtpaWkYNLTAnrgKRnJHjh5jn9vQod1IS4ANVoyWAn8CbCkjP3LwCMAsmMWyjcW/S5YuWwwTwcSko4fRrxUg1wubY5Olq1YhSjeh3Sqi2/Uo7r9KxOR30S87h1gyrhJMHzoa1saBl195nRDacEKMs2DM/KWIG+WAkEgquDpg26bBbnKzAENXXFxBjZlbFi7LwxkZJ5XkeGl/bTX9numZ2TAnPUSpZBGiXISurBRA3SB7t70MmElFmE5ESEQk+uEu+eo3/g0NU5042kvpKi2hbqwCwMIijKli5cobJC11gezdT24bbGkvI8BwzllXtwtx/CJAeC5GhxOM92pkAHNGe3MntWKJ3FMzfibzzU2tkj+MkWq/+qmi8jcHsu0egLqVc837ify3IcbEbeSU6S1RYkoMRj3GbmjV4qKzpR7Xsh/b9eV329rJWfOFiRpgHN/M7tHAYcExuXnnATl4sl527HyN+JFKQmObAOGZ0oTZZIRKrVG0eQFEkPSif7RgnHEziu1zuBn3ZhhMagSdp4NopgOD9TpDfN/nNthAXw3egMr10sbRC4MZGMjIPRQmua1e6GXnhmScnXcx3gzESevu9ZfkmJUw0QA4iuJjI4lEcXXy/4el6GQNBo8oPiOaGI/6AX4Y02NsKa8tNoBqJFlqESFjgDLMQMSZmM2xHKMMYmZwwloHpJssvpbaQUlKjRN75Bjgm3xBf6JlHO2ED8/keqqWmXOSuWHog50m2sTHQb5cLc5oMukcTgNUZXI9hUXEc248mCSSGDljCOEGJXvaLIwZC2XnNiZeEYxc644bJh8nsTVq8BjBVKNRKb7WYMAhVXb+NK3A+vVynNLT87h5Cpbjh3czurdw/GtkMbVwp0u7ANV+NFrMMswfjs5qxq7bAIleKX1H2b+P7+MPBnAf35d85Xu+4dU9cjwiU364Iu7K/+hD+s1rAO5DOvBXY7NnANyEvs2I3zAooHEtlvZMmVh0iR81NHKYy84AuInA3wlYdiF4uxSAmvr9yTlzUwHdFZhNL3mU/nAA926Mn/YxEp4ACtFeUhtBocNG4TzDZpyep2G+3IA7NSWkkze1cdM7sHDD3KHPg4VqI2IkF8ADMAKgmXDxmeg1VbxsAdwNwKT5o/9RVlLbHvS4eFi8fTgp9Tg+k5Ni5NcP/4TvU8TNYjXKgmi2hsj6W2+jpL4ccbUbVqiSPLIctGLZsB+MpQqPot+JMkrIwykBX7R4Fvo1is5h3SyI9HwJgB1jLu5hTPj0My8ClEJgaSJYNKmJAqT3dHXKDSuXEVrqlePHSPCnX/LgwT2MLtcYzI4/r/+5F15Bb8YCxr7OQliuheM7GWn2Uh82PXs6i36ArFv/CbRRQYYAXOutdCRfV19NXEsfoCxSauvLYWMK0D75yZ8/+OdSzOtNxVXbQZyFo5cRZm+zNDSUy5JFq2Sgs5M0/ldhhjpwBSbTLvBFKT7dgE6PXtWUEFiVTik+fFAyE4PlxJEdhpM3LSdPkhgxqsvTZGIkWLOFqAv6SgGMfmKTCMZhLc1o1oihaGsZZBxYK+nTkznHZrn5hi+hMewmNmMHPZyNVD5ZACa9nGONkwA4DWMQgD0cBCxnwI5qt2q/0wUrmMDXAzBRsIp00w6S82eC7YuJQfuIpq0XN60Z56eH0bTVl+9BQzoQ33sAYmOwmfYxGLviAUT+nCNYtp899rIUlDdJX3cHcTEHACUlBAuH09VJ2TrXlI6+/cx2qsdoMWC0F0DtVKg9ElBHx2d3M2CZETEjd5VaxsTFSkldGTIJzAGwdBaAiovXiqSM9z7mDVi6cFi8Xs57UsoCTCzk3ZF3dujwW/LlB78lTz6+BbaZmxZCeZMiRyXIX/PsaCQZiZY9e3aj2WviXMSid6SVI8DDsXHS+RrMOaxFUhBs9Mh2c+41PDln5gIpqawC/I4RyzEoFSe7GFs6JWlajCRnz5a//vufyaEjh2TlshXy+itow9EAhpMfOETJ/NBoBzdE4YYZxo2cYQDX74AHls1OsX1CjmEM8cCOzsEIc5Ke1Jkz8rimGqScbthQQnxrqo8ydtUgbXrB0LpaiVDRm7IhrxWn8Gzq2ZLFl++VkGHYzw1TMsetuuIkN00+kpu3jBaOOegiubFh1H36+CmicgrQybXzvnDJibePX41P8A9sG9cA3Ad2aK/uE18DcFf3eF/NramJwQBsE7o2EJOWaitLoGGUqt3SMZ7BwKkT0wBwJsaoE5EfEzDpHNSazGZd6rVM/qvJoG0i6Hechxp/TLhhJz/XlbZDTP6biwG6c30j5yJMJu/Dhfs/zrBNZMZpLpmFuiMv46YRlMwFuE1VXK96wQMH9rKQEhPBInjd9UtY/O04L4MYW3JMYUCMV8ZYkoEUR3v8FWkDinE+OO5etuMaGGIxQ7MbE4suySxPUAvUBQs2SvdkeuoMgBCAT4Fj+QEYoXi2R+0R+3Pn3TcDHrfiFk1mJDaGTo/x7cxcok6I7YBBBSsaWjztbrTAsjU0dMirr22U+YsWS2xiEuOo07Jk2VxGmftkDmxYMj2fZkClOie3bdsCUzEsD3z2PtgJhzz1zLPsr1UWLlxH3VUq+zeE1qgZNqaAK8YlFTXHAJE5kkobw8K5K2FmMH4AKGkfJeDWQi1TjezeTe8sejGtaQoLSZaHPkenJ6wMZQKybB4NBD1u2bVzJyxZhhzd+7Z09RfhLhyFHczkuJtlFiPf9rZWyucjYAoTMVFEyM//399IX+cJxsOdsuYmQoLNadyAmKSXENhWStCnU7fUAUDVBNdAXxf7OEO6EIM2N1AsDwgzEyGiivbly2+jHilG3tr5OCCHTL3+FiMKxWJhNAnA1Dy1UdcIx2sxQBNdJBow/0B/w5U7MhzAOeUcIegP0GYNswd2KESqquswlQQzGgWcoW/T2A2LXxCRH02wUujPnF3Sj4RniFw6G4aZSHRvf/63P5CSGrp62/oZmY/KgcMbeM21XIseQLcNRpQssugYdG7tmD9SpK6qGwMJ9WbsS0tTsRHLkpqSgiO6Ch1hhPQx6coi421okK5b3yBp63bI4uXrYAxDpeDYQel3FFEtNl8WLbuJAOgmiurLpR3H78J5yzG3OAn43UsoMiwjTmcbYC4qMlaqymiB4DrW9o0xjnVe3mJD46eh09oP6gQoaXVXAOc5AmAfQ19qL25Zz0gkTllc0h5csbXDUlXskUDGvQmA6ECiU7ppEFk4f67xPGYkVckYQOrRhHd1VcgNa+7g9aIL3LNXIumLTc/I4nom949oEKstUvYc2Mp4lKw/czjbS4F5dMjpgmKZxch629ZXOf4YGgCrXdwY0JzF+4FsQZzTdn+CoXFrp0/PQMMIwBsKorVkJjcoh3H4dksq2YY1dK8GISD8zjf/j7z0zOtyaM8WzgfsYyC5dQeuNTFczbXs2rYucQSuAbg/3UtDHZCXeyiIG2FkpeBNI0fwtMHOIDPSeDFDMwZbZ8TZXqZHdRKCOm+MOolmmwzm3o19m7rXFzMjTBgk3u31jZ0dBZ/7ranbvVDld27vJ36mZKU6VTWZvpAxTwssUHV1rcyZky/tHYx/cOslMzbzh9nw1bk0d/t+2nxh5PQS1AITZoWFU8DihL2xsbj1IBZvY1GJZcTqResWGRxEZEID1V21jMTIt2IhcvG7AyTWh5PfqJEUoyyaM2fNJH9uEdEJ3Wi3YEJwIzbgWs3ISIUVCh3P9sP2WotYPiY2HsZHdXxtsEVuIyg3e3q20QHpYPzoxFEbTG9lBNEiTY0tht4vEA2RsoT6+6rlqqmukaULFtF3GceoKZYieCqhYHrKiRKpKCsm041sLhg9f1jK+z/3WfLQCD81DLfjr7ertVt2EP7bg1vRywgrJSVZ7v3knSTfU6WFLTJ39hx0fsNSUlILq9dL20W71LTUAV7Q1TG6DEJPGJuaLC6iTJwdTsnMvl7iszOogCTheQAAIABJREFUU3pa2moPwjah81NG0Q1rA3jtZi7ZVtbFKYBBJZ1qGsC3vrFQVt94k3SS/F9XS4wF24gNjZbr1t1G1IYV1qdDLMGYRXpOGiJ+HXf6+NLY4XQaqf2jXj+AexLjTxys1GmNjTmMjtVgcw4s5EwA0EGYVKrDGBvGRCUSCVOOxioQ4BBgGAlaYGej4+IwugAihnAOaz5cp00aKjpgeGxUbIXJ7fd+HY2Wn/QQFeXxVktzB6M6RpqDjHAjInRcTKxNwBBRKozWiU/p6RmSCHptBwecjPAhF8lvCwmh37WqAVYwCT0j7B6jcmtAknShiZu3iPYOasJOF+K85GdREbBq1lDqs2IAnMSzAG7HuHZnMVKurDlugNHWDuJigskZhu3T9q5m2hkCGB9bMCPERc0G0A5JUckxsRC1Y+J/Xl8EZYCkMTd6TVo30jJcXKNtMHSRHC/2B0dnW/WgmDhXNrR0wWg6U2bOQO/nxmQxJPff/1VaPIJwhB6QrpZy2DyN4iEIOTKV9xCRLD4erulYjpFW45E9R6BueeVpycpNkWDeIwWnymTWzGVIFzrRtEXJT/7tx5xLwC2Mmb+OfLmh1a7gdmrkooKnY9Agrw8DkMdlQfPnAwOdSc3aSUNP6PGaJZEYmvWf/Cxsosc4Bo8/+mtGwU7GyAGy5+nfXu6j9SP98/fMwNX26V3ptcdH7QjEEx1egtZFNVErf/Ab8cMtZ2J0UvTtB4xdVcJgjAUhmtHItcfH6whcEYCDwRk3MkyAONXBoaNREKdie2WOzgC4iVc/lVXT70+tvTpvdDoFxF3uKL5fAE6Zx8lg8mKgUbc1wdRN/vlkpnEU7U0TsT2hCJ+dNA/0ImQvJbZg1XXLGb+VoTvLwi2o4UPjR0a3qoBXS+pHQTFOGI1RFiAHo9E+AEIU1UOnS0upAcol2hIQBXtntyLoZ0x2sqiKvC2cgM1NgINpgKRykvxDqPvJZRTZyFivURYvmS8VVaWIuJcBGm1GTZeCPM1583oJSSdeZOvW7TBaudRlUfJOC8LCeXmEqB6i9zUFZibD2Mfi8kpYnTjCio8zjgsELLIvMCnz5+aTzH9UikvLDQZL8+5WksWmr64TUb8+31tbtiKuD6S1oAnwMsIIqlXyEHlfd/1N4gCQFZVUomNiVMfzHT98CFYlnv5LH4BQHOOreEaZjbJtNyyPn58sWrqCsR7AT8fJtTXESGTK5s2vSGdLCeCug7E1eig1YMBMxlKvFIzz1W+kiUW+gMyxLpjPaPH2ATKIuWikwsvTMSbNMFTBjDDFp0MScKTaSdIPDsuGwRoCHDdJPO7cPhTqDhdmipE46qCI0hhs4Xx1EptRAIDR4F1fRsK4JLv9yWe7Cx3hPtoG9hnaPj+tMQEQ+5mJlwjEveolQmTQBMNlh+3BZUkLQmRMCD8DwLVSjwZ71DNQhXMZ3SP6MlczQKLeDcjDwIYua+aiW6WWkeMygNZA/2kyzHYCjKh86/TAxNKcQQZeUAi3ELhdTb5hRsiyr9kLwKHHNUANBi6+ZwWkEA9CEb2LXlRmnQDpMD7PAwFBsYBTjEvcjkVj7hh01UljWxnMJVl+nHczn/k+GG9iorL4Oy2qd/LGgEUNIDKEBoJA0zRiUmgqwIARHEJIsSOc65FoD/ZRRlg/LNpiEA2bRQwNxysrcRbPV4y+slg+d9+/y9NPPo/Bh9iazhquKfpqI2lBSE2Q9Ozl4vTgAMY1vXQ5Qc9LbpFf/+qn6D/LAa50yrp8kBJEEaAMksQ4FEt2XA+Gvxk5qv3sRC/n5J3mx3Uczr4w0uW1qgmikWaQwsM7pB9QbgukWSPcIn2MwtUdDS9KtEiSVGvTiskMsxvDezuav/eFiSzB54DhgQid1LR8WXH9jdIME6dxQZswLsTG2gyWtnwb/bMf48d7BnB/jN7lY3ycPvK7fo2B+8ifoj94B68EwBk0kQHYlDFREIfbDjSm0SPqHtRFezyi493NBxcbYV4IxN4/x+nlokXGodSVGC/GD6/xCnXazL8TEScTQNVBaf2zz70gM2bm4aLsorMz1wBzwTQI6ENDkKzomJS50ngWfY4RGDt1uan7t7S8hoWBiiiYlrRM8thOqM4nggUimYWhn3FWp8zMmkbEgxlAgvaIah9dQNva2mHGGgmKbadOCECXS7E62+5CFxWDmFx/nkZmlsUfjRB2uihiQ8wIobyDLmNs2tHqhP1pAXwtMwKFvbBGvdRuzSOUOBHmrkuT/TnJAwDMmRlJMDsjLFbNRnSFmcXwZFEFi2iYkX+nwE+Bvp7TAUDnEKPFgT6XpCTEyKsvvwoT1AKg4O9sUZKSMROA2WB0Y97zydvIsNsvK5cvllGLhXGcnxGmXFhUKVtZBCNj43gN6TCVjOEAXD3OPmIzKEevqpZ9B7cxQkZAzz6biO4ICYk1mMzZREod3b1R4mFoagnvTcqySV1li2TNuFFKmxC1M1Ie60HbdIyuzFzaKahDKq0tk8ycxeIDUDb5D2JciMSAYkODp07iFegLy3HJNsFsFjDqIygEF6lnhMgVulLDYbaq60qMsaGvfydREgBIkx3A1EcESw/HXkX3aEmhsf0ApBb+53D2YGAhWJe/0V7XnOm5hCCX8zMrQIjfHwiXDiq7TCCf8IQsWX3Tn0lpNYHNY21k3vVK6XHyQ4n70AM+CBM5bGV07e4yTC3+lM33UtNlZpwezxi9BcPH8IiD489r4+dRMdS7Yaiw2xJ5a+MUVSDHKHpe/hKukWTZtuMNbiZqATMA/0iTNLbWwGzRv8sINCqCUTTaPm1OcNApmjTNauQIBgcSsuyNIl6HZhA6eccArzYCklsbVDsWThRICyPZTCJlOhhHhktnHY5Vm0cKjlTKdas+ZzitA8gHHMAQERSCuSJgVKbNyYEBzCGrbyGVbyWMQANhDt2YP4gB8WEfuK1sh1ywYjow+xEubYpFa2hiZL6CsTEAtK6R7MF+zDcdAMgRonGyyTvMxdFdZMwNDu19E40gYb5BmIJ4n4VERnPNtzO29pFguldtgD1tQTHzvgsIsgJkXQDyUFjbOdy32OTQoRP0+Poz3l0kh/YdJFQ/V97ZsxkjCFVxdKd+nB8GgDvmGM8JKG/rketT0RTwmPnjp6GzB2W4t1ve+ObnJTE4UJLRhlwDcB/N030NwH00z8v7sVdXAuAM5owFdTyPbfxfrd8y6qXOgBmtfpr8uGRQ76TYkMl/ch4bN+W5pr7Oy/z47K9fDDBOfa6LAcgLtjcFvE38fHJOnZMxyx6ijNqI00hLI5QbUJORzqLCMXLCXoThRtTA5AmYa4BAjsWoJpby/Tff2sk4boAS9QgJhr05eOgo2We3GoXi3YjWYxl9+qG7io8JNxyiWrzdiLOw6BQ5VoxAFVZWV1YbocN5eXkwfysNXV2fywsI8WcEVgNYiDdYtVGS473EQYQEh8I+DEtjY73hlM3JIkOOEdggi3MMVU8BsH5BLPYHqDDSlPnrVq9gPEZ12LETsElDhoFBY0rS0wla94eDZTysIGWQY6EP1fbpiDeSYnhNZm1rrZann3tR5i1cC2Om8SWBALNwKSoqlVvXLZGdiN+7AS43rl0nJkT46nDds/cgjNiApLCNKI6ph3Hg3EUL5O1NB4wu0gFcpGXlh+We22+E+UgB4HRJdfFhxrZacF8lCwAkhwtOyYgfrlKyzupbELrDViHnl0DhuND97CVcd+GiGURtNBhaT1/CgyGxAOKM1WD97MSZuGg3SE+bhxnhMEGwp4gCsRlAIiQsjmNugUkjCqS+CICmTm6Y2CB6PYkxCWFt04aMAUwALqqhzP5ugFU9LQBWphY2QKnZOO8+sFQWMy5Sc4RxDvvQwvl47NLfPWQwX8GRyfK/vvUj2fj2bs4Xr62nSDJio7GHmnFdpuGyLcIUQcVbdChjXs3O82d8yTkOiTBuBJywbaOjAzhQQ8QBeLfA6HXD4mZnLDQiYDLTs3Egq/geET8sXWtnBY7VLow4mUbPqB2tntnKdQOTNgSLqD3Bum9hmEB8rP2MYWE2AWQxZOrVtx4FmBGV4x9OK0UPx7heYqhwa6frdRh3bFwyukBAaW3ZgAzQvdvf7QEI0ivKDYG2N5jN/Jy/HyPLVEeoFgJ1U2JXwKiGoTt0caOzEzd1EqAtgX2ErcQYoizxbbc8ILt3Hoe1ns91zDiZhqVsosGUTTtyuJhrx1fqAcqRuHGzstMY/TfLy88+gSO1nmNWIwuWLgOEa7ajF9d3syzOWyXFhRUwugmc22pJwXXsIMA6NX0eoC8JQFltuIYbahtkCTmvpTivoyL8uR4PEXAcKzuffvX9+Ij+0J7DAHB7WgeMz9EGx+Blc+CuAbgP7VwZG9Yy+37COZfMzjxvR64BuA/3vHyQW79iAMdOKHCacKuOZ8IpA6eRIkbd/Hi4r47T9XeNndbR67mH8f4+g6omgzDjec97kVM/Cc7/qT7nu//GxPNdGbt2IdA7953Jo+BzRWJogdAO+iio5d9OIjRaewbIn0okNqTXWABUnzY/j5ESjBXpIMb+mmFdjGdWlylfaFm9fkNru4qpQoqBadq8eSMAahBBdyygYpm8s3cfi1AmzAhCbuIpQogR0Se0wIi2I8DfuesdohDayDDLYUEpM8JVg2DH8ucvAIlYAJOECPP7xcWMfaxW6SKHLYFRZTJ6tVOFxURPjBiaIf0bTbkPRY9VSlNBeUUlAMkuyWmpbM+f19NLYfxxWb5kiVEM7oCVmEbeXG7uDBZ9WEZGXqxmhobu5MnTBhvXBCOYgWs1KJCbc17wlk0bYZg6AIfJxH/kICwPoQqs0DAfLF6QJ7WMtEKiQwCSWYTMotVjtNzc3ss4jty0vm4WTQtjXErb+2mGePVVwHK7LF5zAyzIfsmItiO2Xybtvf1SdvwwsR6Mzhgxm8ZsCM0b0VPhdg3sZZSMAWcsWXpwnAaiF+sHMLbWk/7PSDA5KUyC0ZtZg30ohQ9n/13SRdi7Q9kzP23R0fgXX1hFAoeTIzjvxbBvkVSgZXAtjMI8OWCo3Rx2lxHPwW5zTGFsOC7tbSPoD2fitD0CiwfgIc/PBlgbJtvMRUaarwU9XoAP4cEhRnZaK8euqphQ2kE7PyPmAx3iF/7ybwC5nG+YvlCyPSPCoqlyUjnDiLR2V3N+TTJ7xgxiXlrZ5wHG7C5Cf6dzuQTCuJIX6O4H8NDcwejXz6a1WZGSP3OVHD9ykP2xMvbrM1yYTc2DxIM0i18AoJJz74PqVaNfSHI2nKxj1Gcl0GF66kQN1x2Zfsq+EbkSyes7DLMVFkfjQ5iVIOkG/oY1pT2AftcQbmR6ALrh0utphMFGXwdDmUhgbm9XG5ElOHdb3GJmvBsURtyJmqhCqbWL8GEcnwCTOk9yaXNwM2LWFgiXK0ISEhYBtMOklgy56LhgzCbzuK5T5eWX35a6hhbaT6bLXXffAFuMbACpQnlJF+5i3PTDjH8J/T2484iUFu1mNFvI6w6j99bMWDsErSaAt7eKqJQoI+fQRJbsdLqC27iRmrtwCUDXzbnGvIK79a5PrpE2xqePEkztCy2bkUoMDjVwyQnhBPlu+iA/uj/w577GwH3gh/j93YACuJ1HSmTFvGzJz04+++TXANz7e5w/Ss/2XgCcgT0MzDGeF2cAOP7VUaqOVydQ1XiW2XgcyXls2Znx48TzTOC5yb8zDrkuBrwuDAGefBynjksnlGaXO9ZTwdvFxq4TgHFihKroS92iGnjcTyH2icJTjEEZ7fX2UeuzlPGhC0BWzBhvBsDISl6cjgQp/gaoGSCOvzcaFvT4sINt7RTQA7a6CM59e/MbMDd+sCo5IDwzdU6zqXjCyBAfxQivhEUrhtytUKOqZ4Tn27zpLUNrFw8oU7bOhX4uhdqfUcDhJz/zGRaaViOOQ8e6yJekgZFSLKL0JJ7Hy83aQRbvVUuX0i+5gwVwOaLvIF4HwnxYPQuRJoXFxQBMZc9acFtipIgAWPHcGgRrAkTefvttfE2ILUyTGVurVn6pwaK4uIiF1yz33X8P41tfhP7DsuHJl4xWiTU3XCdpSbGKbggLdsrTz75AlEgU4GpQltHmUMtodMWihXICcJcKgIyMDJF9h4/JnFkcT3RO+w8dpgLpIJl3ALiVt8lTj70g8bgMI2NCiUGxix8Aej0miO1bDsFKVklojBmGp0as5KYd5nlMvpmSmhAGWBzGBAwQx1HRhz4vKSqSyZC6QYnLYdzYR47akI4zSfZXN6rLi8bMPwZ2UOuS6BwdaSFImefgwlDQ5eoLNRovIhnDpSXMQT8Go9hbCjgkHxDBuxnnpwP2zZeMt1jiPzyAKg8O5fjEWGlsquHv2KegEMBPFPq2VphEl/S0ca1Rmm4LtcoNn7iTkfFeyU+dBhBrERts2mn6OhtatFN1TNYsWyQOGjJcvYyqAY+d6CmDaC4YJd9Nc85uv+U2ef7l30kv5e5mBYvWMEab09FSNgIkvYCbbpi2IIwP2QTJ0yrhpYSeYFuzRYeNMIbExJhxUIcExRrO3sCAGK6TMdg46ttgzObkL5ZniKKJTRri+qaBAa7TNOqUvPS7cBm/AwjuhiDoBnTB1FLNpePmcHpevZ4KibbHSdG+RswLtBvwny0sUnwxzliIC4mIyJKlsLYtjRpyXMp1j0kgZhnj/nDiQZYZN1BO9tM7rJ2lGHv6yZ5Lplc4IBxQK3LHp5YZ16RzgMgWZX5tTjSdBbLthd3UdRXycdPM39okg5sRDw0ZPsNhMkwUS097kcQkRREEPEPe2Xca3Vu4ZM+Yw3swU7a/vV2SkoKoNDtmRAk5Mfx4cQGrbtJNFMwQztqKE6WX+/j5SP/8fyyA64WSV1dZBOL/P/bhJZXbzV2QP92J/dj+It+H57zUPimA240m5KG7VhodihOPawDujz2LH92/vxIAN3nvJ4wIqn0zOlS5szVGqQaIO/ebhrHlCl725L+57K+fATyTAeDE31zMcao5ZleyD1cC4gxYOQmYqo5N4zg8gJvWJgTLlGRHRUbJNKIJPKAUNxlx6g6Nj442Elo0eFYdrwZJCcI1tHAgqh4W2Vo0ZRmwbFu37oJpiEDUfZDFJ5C7/lzJmz0bx18dGqkm2CuckcSJ2GCBomAphllQ3962Q9Zcd51Rtp01LZ1FlQWIFhuXF50czJsH4XwuMQitnbg3YZucxDHMy5/B2BAdEYYIL/upwK4M/V3O9OkSFx9JNANaIITzmrrfjgs2hlFdG+Ovmho0Z0Q1RKMNU/OBvpgvfvFBANwAI0OK6zlGx04UwSK+ScSHGydejKxYsYQg2STGYhbaGQAWbCwjKxnxPaCO2BWtZvPBvNHU0GWMS0dhAf35mYMA5N6eLrnvgXvR5KGjgm3rAujOnzMPXV83gKcch24rcRqpdM9qP+YhGEEiNPo5Dxg6bFGpEhOeDQvVKEPmXtkDQO2uKDbK7n3QNq1fN1uGTC1E47hYmGHIACzhthipLeyR+bPns2+MIwldbu4hGHbGzQBNj5Q1baTZgLy17gC0WoT2cr4HMU64PD1k3VkA3nFktDEmNUXB+kTQIboLdpJj2NYEs6n1WjpUBkBwDKyAIt1mINuOhQFtAaSHhxNyG6bZcw5AfSUGDLpQe/UAAZJgvOxUb0VGRUnAqEXaCPK1wYbR2kYgsN0A0bmZdJ+Sl+dyoJPzG8AQQVsAgGiUN6v2lAbZQmCYnAAZJ9VZxHfAFpuprRrBgGbCcBFqZKuR0TccBFPIvhH4aw0cRrvoALzT9sBI3deXdQi22aT/0sIQHhEFwIvCUevHeYaxoq7KiflB4z6iqCfzEoPjb0rAEdsNeGqRIFi1ukYK4EeSOe+AHaqvpufQSQtz2tdILVxpI6NazHCco6TsXAlPTuEYxgHwY5ESlHMdlADokmUt0SEd9OpyD4IZ5oQxRvZyzVsYy2dx83PiWAFrWABmk3r5/j/9L0b2Athq52arklG/R0qLj0gtuXBjY4x3AfhOAodnz1/HcbQwDl0qLz7xU95fFQQJ446la7i4tAfjR5rccttdxN4UMnauYiQLWKbSbQTdqJGXCfscgCO2E5bZShVdfVntZT/SPsq/8AEAOKf813MnpFAlHxMPyuwfv3PGR+o4/Pfzu6Q9LFH+9YbzR5F/yE4Oe6rla89AQ/OB/6Xbl8sqUq8/qIcCuIzkGO4ozgee1wDcB3XEP/znvRIApwzZOHhR7u3McJQFXBsZjFw4/YkCOP13Cus2FRxNYLzJ35+qQ/N5F5Hb2e5UoyJiMmA8f0sTTOHlANzlQ1QmTBrj25owMXhgLFSMrs8/hL5Ls/MUWNURHxIRhUsbUGQFiIxopp6OWhkHWswcMxCLL1ofZaL0d158YzOasCXc4R9gpBhFD2Y9Yzr0WQAizYxbkJeLMH2IqqIWdEM2g0FKTUoELJgYcVKwThTIEpx5XsauqQSn2mEcyqtU09PDefGjCou+Sxb6zk4E87hQ+1nktHbpwL6jjOHCcLFmwJq8xiI6nQW5h3EgzQjog7yMYgP5HOjgeUrLKslwS0bPNyb/+qP/MFx6KSmpcjMBwsp4hQTTAQszo1aNdloElFk5cOCA+EN/dHa1y6233WJowTgYBgNp5XlcjLGMnglE9cpi2TBZdAAMnnzqZSNUeAEgU7VKebNzjAwwRZk9ZK411rYCCsQI+h3jpnYY2+ONN1wPuG2lGqpFmmsOonMrYwxHRhfs1IpVy+kpPSh3Xv+Q/PA7f4OjEj1X7JgsWjBbknELOpwUzRNXMYabspPR2OkD7UR/hBBfMkL+V4IMkY/m8AZxs2KWUXMb+1gtIQGwQ4xTIyMSCI+lrgqwohpBHZ0unHO7VFU2EcWSQtzELhi3NoAFbRBUOPYBUgIZm1rJe6uuLKMVIAMw1Q0odMJ+rpW33kQ7lbUM9pReWHMr4G1A2hv7DQDmAViZrclURGVIZmoaXbvHYG1hfXDdcv8AcxbL9eVkPwphyABhmCuCEf2ZTDFca/7otDokJTETYD4qTe31MHBwxoyFPdSUuQDxZpv+C6tKGXxDfTsZaphBcK4OD7kx0eDQJBPPHoibmYw5G3EZZvpoewGXqv+zAyrdUg9YrIdZzcDJOihODCKj3J1ZTNFk7dEsgb7PAbj0tzGGpV90wE1w8VgiJMcM6W7bJ3bGuicPnIb9guy00uzAGyQ2I0GC0WL6+MUSXbLaCLuuqa2QJSvXkQFXbbC2wVzDwYDHWABufSOZfibIDgBgA1rOWArqazF9bHj2Zaq2FonJMiQrVzPybKVa8hWCiPtqAGm1sK3NjNiJHumzMebOZpzbJjFh1GsNV0kAQHd67kLZtPW4JKfO533UybHlPR7mlY7makKdQ6Wro81go73oTTVbaXjABwYwXQ7ve+fD/4D/I/bgAwBwlyizvzdf00fl8f2l0qn9JOS/fGtJqjy6t1SWzsqUhFGHPFbULV9eniRv7KsVE9Uqd2eFya/3V3DHnCI3pvjJ69uqBEM8dxQx8sU5UZwIrzy3u1zIUjQeqr14aFGKuED0D1f08R2T3HN9riTy1VuHiqWQuxF9ZOGyMbdVy2BojKwP7JFflA3JF1blSC1i4yMjIfLlBfHyyp4isXNncV2sv/xqX7mszZ8mJupxdrSb5KElabKJMaYH+veO9GB5+ECVfGJBlgSQOv5EpVO+vSp7vN7oKj6uAbireLCv8qauFMCdAy/jQRg+jASHQEnKoEEEnQVx+nsT/abn6dz0b6a8tsng6jygNQXAGazVpF8wxqNTnuxiDNy4Xu/Cx8XA41l27RLvrakRKHyKwx6poxCQpmyaZprpsYDNmNC66ZEi/Qo2hwBkRpJe7tDt2NO0hUCfrwVQ1Y2WTOut+hD7v75xiyxeSLp7fDSmAxYocsKmwyyoU7W+vgWdTzxl89vQyMGizZnFx5wVNqPZGDOWlBRTFZSK866RSI/p8uaWHTAGCbJqzWLjGPShybMCyKwApWFAXDnxIBXUSiXETYPdY7zIoqcNAmmU2i9cONtwmILDcNyZjaJ6G2n+cXSvNqBrqqmvxz3azvYD0G0FynVrV4pNq7947VqrpekZB44VwcBRgQTzMis3fRzgM+JlHTcYHz8ywTzshy/MnLpxD584jkMwn1HbKaPWy4rua926FTQthLPgEpZKkfoIILgJcbqFFoMhttOPPm2on+oAKqxSM2fCmvxa+tuOS1SSnYL2Zpk1fTkXHSNfei1T4zLlzWefwsF6QGwRbRxXnKd9Ibgwk6W6pYEw2S5ATreY3RS504XZ1V1GUGuKePT8msMAZKsMIOL2OQW7iC7Pb66EAZC0izM3e5Hs20ewMCuI5gHa0I4NM8btBbBERGqNGu0OzXVsS5sviOKgWWGEOx+DlYXBHTIMIYwS+Z4vDl0rheptHZgUGN01VTuktqYVQ0m0rFzzKVjTIQOwVNceB9CWAlJSAWkYBKj88oy1wDQxogW4hwNuoqJi2T41WnTG+ihrh+tUWbVudF02dGFhQXbDLeyCLRVzP9dvP/EmRLEAVv0Bd+pAVUesD9ev1Y/WD05eP+tQcBCRLGgnZSwSdjZT2gdqZXC0DNYYZgWzR2gA4/yhQCM82jTKMcSN7GNp45rvZaxuo5qrDZ0hr983Rvzci6WxskS6YPxIVYHUVesNnat8WqRzHafPmInr2iLXX3cXDQ9b0KBlSUVdLZ8HflyPsYzw1zFa7Ubz1gGLBuvNzUBsQgrvyRFuRqzceEQDQkfltVe2yZe+8gnAFgHJDqvUlDbJht/+nr85KU6K6f/rJ6+jn+xDM5giP/n3J8gmfIfjUGq0kYzSbpHF+R9iZFtH56vXXU1eHWwymMPTp05rD6AWcEs/soLuWKrsNHrk1PFdV/nT/P3d3FUEcDNl1yt75bfuKHnk3hmIUpslBZr/K0/tkXuW5aCfKJECKOBf30clDHbof9jRIks2XVMLAAAgAElEQVQSTVLgiZYf3JIlBWgqnmjxl0c+OVv+9zM7JYqE5a/nBctXf39QPn3bQhkmCPCFVqs8cneafP13R+WG1Qslf7RevrGjU35x/zJ5ZfMeaY1Mk39ZnWIcQWXg+khj/0ZYq3xun1t+9vmVUoB76OXhWHn0zmz5v09sl8i82fKlaYHyxWf2y1duXiy+jafl0WqTfD/HJH93qEeyCP78+3mR8vnnj8h3AYov7CmWklGrvPTgUiOG4Go+rgG4q3m0r+62rgTAnUtB0307w8CdgWNn4Jx4QSSqh5t4GF0O4xp942GAvskO1Mm/O3n0esHLZ5G7CAq7kpBe1ZkZ2z7z/AY7OLE/Z1hF3cfJ76aLMYb684sBwfPZu/EuhfHfIyaEL5R900Va4333Hy0g6DaJWiGSY6EZjjNqTCIVv53suKNHjsgNjEHf3LRZPnHbDQCfeGPk6EMyqp28KR+YJh27qiyjGZaqvKhMFuXPkpauPkrNa6Wtp5MYg3wW6GaS8IuI7Ygz3Hb58xYT40BgakyM0fkZBgvmo/EvVA69tGmL5GTPAPRNk4PHTrFvCVKA+H8dfaph/I3WCen2Orv7JYmsMnVKBrEvwyzc6jJ95Fe/YbwWZAC8z3/+fl4SizeVYXYCiDX0+Y03txHAOxdgs0c+dcfNCPapNDJOJMXsRtuEj9Q2tcMUOgyxeVUNbAfxHWaE7c8++xKsSwgAKYZMOLR6PLWTcW9JVQEsJKG9kcRqkCfmoQeWGFvGph2Snpwt7U1VsD/VoGgiMRhUDAw1sz+R0to8Jp/+zJ3yyC9/ChDpoq6pTeLCTRg40S0Ook9j0e/o7gMcktemxeuwezYbYBPQKIjxbbg4I+1pxGlYANyYH0Li5I7bviob33iM/LdKIlFmS3M3ztFeFe3Xc5zaiNRgijFkN5o4eHaOH4XwlMCPjylhbKkM83phFdmu6hvNMFBeRPDtjGwjg9Klva6ayjAAKmyjH4yXH20KKTl0xoYmAy4rABFdXF+4hSNmALx8GaU2woZyo8DIPMg/VUIJaLaakwHD1QC2ZkkkUqamlvGhjwV2KI9tdeNCrQCk4LgFpPYPtBrjVX/Aih0A5nR4YfXoeIXhHCQKRdnlcFwZ7eTVmTAkDI1ZYTnRwHFOnQPt3Mj0GSX22sPb3NAHQ6U5fkR9eOIYbROxUn2A/LkGdIcwmQD4sFBsCmMRkp50r+zefkBMvb5SSRevxbcfwEy1G27VGUsWyLrb7zfYut5Oxv+4hANxwqpjuhE2dvHq1ZKdky6//O9XZdnSucY1lINOMjqJOJlQ2ObeEbLeiEpBD9jVgamDMXxLUzNu4mmSgeHo6Z8/Kp2ugwQ0+8s99/8tWYA5jOmHZNem/XJk9wZGq404dqk242bipju/wbany5ZXnwOkloufRtfQYjLGzYM/Hcg9NDU4AXJhITGy9rqb5PDR49S57bi6H+bv89b+KAA37mubClQuwcDdnSF/99hhsc9dIH+/gFwcHsPoNxTAKa0/A0fRO009BoCLDhDZvueY/KzMIz/+9FJJwx792IYdcsKeLD+9OVN+89oeaaKK5Z8XR8mnnzok37htsXgqi8YB3Fqz3P98i3z77rWSxQn87CuF8kMEktu5AC8G4L6TNShffK1R7ls1V3qKT8pOiTsL4Cp8rBLGhdEEYv/WreMA7seFaOcYFdwSZpZaNAsTAC6MD7y5OKTebHZdA3Dv80X6P/3p3juAOwfIDHB0Bl2pqkGbGSaAji6tE8BpAuhMBnD6txdEeFz0vuQiAI6NjAPHd3+oRm3iYbB2k5Dg2Ry3K7gXGg//uIgpY9Jr0Nc2eqa/dDwVj/ER7JsLcKCM22GcmW6K2WPiE9FvkZPFeHWUcWoHOW26yJt5j2u+2to1CwAvY4w+s2lBcAJ8BEcmrB3gaITxUB3F7W8RwJuSmCyJqalSXFbK8w6ipbLJrJxsefK3j8I6JJCXFQ84cjIi7Jc8FrW5s7KJYPCFHUEX1NwidYi6NVU+iJwzE98vKq82Ik9mwfhpRsmevfslPSuPhegY4HIpC2ETI9okxsU6Cqa8Ho2aiRoDhwPhdmKU4TxtbagzzBFz5s6XkyUVBijUXtIUxmChABA/WFsFdyZqx3T03svYt52x7e+e+j2ALJwx2SyiG+azsA8RA9EuZbhha2HjZuTMYGTHqDbKLidOFclLzz0jyxZfL3fd9Qn28zVwY7cMozcMRpjPVtAgDUsvhgO3t5O4DwwIw8GAwH4WY8TyYeG4ONslNdEqJka/FnLUhpQJhMV6Z3eljPR1Aib6DdA8wigyeppZ4pMiyGXzR9voQJoVKlEJuRIVnU87w25xwwIuW3SjRBH6evwQ52KghPudIzCYXro28zmvMTQmFBBEy3Oz0GuFmDKOkRFxMEHktgHgrER3+DOSNAHaXTCAEYFEXLBeWLhhb8JN6U/kh5n+VXOwL3EZOThlo2GdTgGgGLXC8VoxPijztHr1zbJrx260fxlEivhxDWSQtbeP0S4mB/8hI9C3z+HBObpQSisPi43MvSGuyRbiaELD0cQ5YC1nzsPZivYONmloxIlgPxqXcwvGinC0dTR1YMYIBZypFGAMs4eaEmz0giYmxht6s6DACOq7cqS5tRIAG8D5o9M2JU2mMb49XXoIuF0PM4YecJhKrVFGqR7GqMGp0lQIA3r6BH+DQ5WeXpPdV2Kn4WCOSqai7A6YLbdkpcajbdttxJ7c8+BfSiTdrCXFuKEzMhj3j8jrr+9hFDwq+YtzpJV8wcGBEW5apiE/qEPbGWucZz8Y0N//bgNZg3xi4Wzuce+R4Ngw+e4//LdUVPdKkCVWfvbvvxa/oSoMPdUwobCfuFFt4Wkyb94dUlZQKc72OgwOJTRkmLiZoROXOJnqykpqu2AfIwkLRiag7SY1hbWX+4j6SP/8DwJwSp966WjjfsQQfFp8AvkYnEj4v9QIdTapx3vku7U2+e1DC6SpokKmM6JUAGdC+PnjxaHywMZSA8B1FJ2WfzzllIcSR+SxJrP84gFswaUF8uOiIfnNPQvkH5/cLtMovr07zi1ffLFUfvLAdVJ+4vAZBm6m/PUTuyVvfp4s9WmQv9nrkt88uEyee233RQHcP6xIhp4dMhaqrVv3y+bRd2fgflTgkm/eu1TcB07IPr9zAC4iPk1+lGeWz26vvwbgPtKX/Mdv5943AHfGyGAAnTPM22T2bRwBnTs+U0eg76ZFm8rAGc9/efx2wcmY+icXM1BcjNk7y+RN3uhUFlwZN+N1T3BwfA2L5QNQo7LTCM7tA7i0Mno0oV+zQwsoyxbB3b9rcIxojjIK2UsZCV3Pgg0Dxu+346hrpfw7OzMdwJFETRBifYJz/VgoLCz6foSVVdKiEEn5fBJOTZJPYSo6ZfPGjbJ6zRopICakHyH7ypUrJAMnahBZbaNomvwZETYCrGIwTIxhJBgj2NdX9xMgaYUpG2Gk9tZb2wFMcYxaqwBUaNQY12rxvQYG5+fPBkSEGC7c2HjNQaNWC+dtYcExo2HgU5/6DNtgVMv46XRRCaNMmhFsqokaYXrA8eH5UMNJB9qxpzZsIiqkjRFxFSDBJg/Rr1rN+Hj6zByjpuv5Z1/k9WdJLmX0TUSKFFJC7gIMOTEL3HzDJzlupwBCXWTHsQaUbJVBQG9jbTO6NvSJjPGCeF15M5JhqhLl+def4Vjj+qVYfv2tq9CRlWL8QL5CItzQaByygBh584XXKQ1Ah2geFI8/LNDCNMaX2n1LU0NorLQSpzJihc3BqRuMPsrqAzs2Qigt/aR2GMngIDfj8FOsXYO8TET/jHBNMGQmQmkHiZ1QEOV2uzgGaBj9Q9FLYXhBM6aZcu4BRPleumxHAyQh1i6VJTX8DHCJZi40KhgTAzcAcVkAM1ow9myjHgqTBXKdyPhQwyFZWzUoa1asJ9QYpi8uCuatTY4cf5mxqRvmVKMzhgBs7DNtFL24LP0xCnRQPaYsr9cLg2ZHexkQwmtxGiDd4+VniCptNmVetQIuiHGsA7MLJpghxu2ZGF66a+ml1eeyE6dhkgc+823ZsWsrwb5cX4zwO6iRKwac3biKareeAmrMasmwa8X9OhMnbZB4fGGFR6zSXkoxPc/lY9KeXxhatJxJjLkDcPR6RqlyC0sCWBJBw3Vu5pze9ul7jd9JSMyRLa8ckVvWr5KXNmyWN7e9CsD2k/vvu5eboNm8T+yya3ch+rgqmT9/BsaKUM5tkLz58ltSX1QuTjkh93z+C5KYNltS0uLQrbXKxhe2oj08xHE4yO+ixwOP+JPNOH/RnbJo7h3ys//8hZhGyNXztqBzxWTIzYPH7QSI472woYVDpBkJe7t/Z8HHb0GYtMfvGcBpqrJzrFN6h7s4aHzQ+PhLqG+khJCuPP4YlrJ6RLLcNU3HftyNG6mCC2tRIh9efIgUkscyqLYmPmgW8r0C6NPEqDAJh+Y82tov+YnBUtnogI4OlGmh/nKiqduooEkLMUlFLXoUtmC1BcpsXCnltQhEubOZCW2u2odmDxk78VDHaFaO40jSu+xcMl+4v5MaHERuHC85VH/oo6qpk1TsQMmmYHji0UqlRzNX3Jy4ICljXm/hAzAVyvkE8/tUsnF80J/UUQkyOzEUqhd6m9eexT4ehznMIsU6iJylox0ETibzu1f5srg2Qr3KB/wqbu79AnDKvimAGX+c60SdwDwGYDNosPHfeLccuHODznPM1wUtDxeI0i5y0CYhNMOIcZFR7VRQZ4xZp3xzAsAZ+30Gop0FdRObVVyiOq/xV2eMUIe5C9fqHXUreAE7OmbWXzh09IjR7RkAKFKhtRsr3Z49B40GhTmI9tXZGMiYqI5arPRkkvLR2gSxOkAoMDJtYdQTh94GzROfdVpTlZKQYOS59MOaxPMZ1QOz8+orr/FZFoBejdJ0gnxvumE1GWFZRrG9l+dXJq0XsBMPO6Zfj5FVNgzg1BDfADTELQA11wAdkIz7Qsgg208eXR9sW3R0lBGhEk3VV0w0BeQ4VBvYh9DQMHLTGqSg4IT82Rc+DzNYY7CkUYDLOKIVxniefka3Y8w2h5mJni4qIhLjqOFi7HfRGzqI1ovqrz5AXS4s3I3rlsIq+suzT25ggXTKksVLCXSNlaMnD0tv/xFJiZ8ld912v+EK3fTGRhg6B67ZasMMoY0NDS293P7H0R+Lu3C2BuL6MkJ0SkNrPWPKcsmcNgsnZDdjMfobgtPRnqVL7qyV8u/f+5lYKFTnyEpIfIQERBGiG2GVEDtNAk4bI+lYGQZktPdUMmo0I9I3E3abB3sFIG3pBsiSfZfti4u0FMDkFfegDccqphY4CDPaOC8AemTYbcgJvBgIRt28V4ZgJPnal8/8yIgUWKVS+myTaAs4zc/Qs+FOtQKAg8KIdrGhWxsEqHc5GDHDAMG8hUYEGzcJwfZ4zkmMMc7rH+qE3WLcidHBj/VvdJj8QNyl8yiiLzx1CpMK5gn6VsPJkuvFqOKlikxByDDHzsKNgC/XQwgaTAV2g9SwWW2YW3LnkxHXJRE0jJwmxkXzmSMpnG/r7eIaCpR5ebdLNcaRKErpS0uaeL5BAJkf1916DApvE+7bKh19VbC00RAz8eIaCRYLzGsg7tiGggppq2FETheq2YzBgWDjvMXTpdXVTbdsHFV0Swh8Vv3ZAMxar6y/4zbMDItwISfKk4/tZXQbLfve2c1rAUwGEZNiG5Pk5LloBodxreZIVV2V3HLLGhzZMRIZmkgH6tNyYv9bMhbQITfe/HnJyJlDFV4NN0yd0lTZTlcro9OBDqJh6gmBpn2D91tI+By561Nfw5ATKVtff1naqwvI+6tBr+elxi5HDh7cww0QOkGOZzTXdcWfAgO3r43bSx51jApvSAs3Pt4u1cTgHeuXjuFGKfUUyyHXIVkQuEBy/Jlp+6EdUSr82uNDOQLXANyHctivykbfTwA3WfOmaGYSXjuD2iZp4qbchZzDWpPh21nx2llQOA6PFCxdAQV35kmN35zY3sRTXuroXgLAnccmTnoO/b7+X6an45o/42fjAA4fAGMonHxanQUb1UFkyABjnAMHDwA2hhDnt7G4ky/m0tHUsCxevAx2IwHgAjAgqd4fps5ouuBJtZhe0+/RYxMRgsSbEZ+V3xnkb8OCg3F79skTTz9nBL5Oz50pxYwaNZ/Kh4U4Z0Y27vJ44jW4odT6LmQaCv4aGI1ZyakLAXx5EN3rNntxRHbRI6mRDCb+VgNbQyn3fnMLjjpAaDSOQytgMjsL0MPodQTt2z5aI/Jm5Rksnhsmrl8zG2DbulnI4gF4MYyg1Dv/4ptH0YnBPgEUu3GnZjIiS0qKlm1vv05rQovRsdqIkWv23KXUeu1ke+SlYSob9RJIS63XgoXr5e2d22BiEPjTkak6OmUia2HvRhGt6+sYJA5iyEsC2SAAFZ2U1TwAg9RHpMswwIEIks5iwB7juooeWC4AE5osG1lp/sFzMH1kyxMPb8DIUI0GrE5mL80RjxnQBLsVFzsNoOlkBJvL+fbFRPAW30PPBRAXmKkR7Gz+ki5Fp/dK5kwnI8odTOj80eBlGfuWlkYsi6uJl+5l9BYAEGowjheRzMaUKRA2btDlYbxMY8NgL/rICKmq6GJ8SYcoztBQiIa4JCu6q17Goy6uNxoi6P8c8cbAZBFfgc4rBKCZlBBB0buOIYfQpnUZAct6jWm/6ugII1pl+wgt9kVnZtICev7r5nzrZWujLkpNFcrW6UMDqWNh/hyAFwsgyxIIY8iNwojR6epAFwcAtPtLF8aKYbLyeoglmT9vFrq+AZmesdZomqisriF3MFsO73oDl2YFGXBUj5lxHxOYawkh9kZ7a+mCPbl9l3h66ngj0euKs9cebJXI5EAJRf5kookhd8ZyrsdgauNU10hTg7+PPPTle6W1g1BiasD27znO8e2TbW89z2hWnaVdaAIT5RN3fYHjwWFgZJo1DU1gVZU89Ln75Av3fg/wSo4fmONH//WiPP3864z+M2F2e6TgYBFOZ25eANW1FXtkyKdMYgkIHhpLkLnL1jDqxrjAtX1o6yYZcVXCcMJOW6iqA0X7IHPoQjcaTRD3qV1cwx/jx3tm4NxjPdIyXC9v922R7zf+UP458Tuy3n6zxJmpaoGKvvb4cI7ANQD34Rz3q7HVPxTATThNJ/ZRGbizujIjBG68/v38IN8pYbxTGLGLQ7IL+Wb9vSvJj5vQ3F2Z1u7MK5lkdDh3/M+8liknZGIfjGgRNmIwcGeApbHX2neFZVyHAk4W2aee2yTJKdMMRiudkeZbW3dKWkY6sRO1iMCtjPY6qcFKwpCQKwEAE21qUPa/uKzKmAwoO6KMlqO3nZiNWTBujLgwRWjBuxsWrR63oSUk2HDjpeJkrcRlWo0uSUXqUdAlC+fmiFX3B5CgmXQ9qrFDBzZATIQPwG7voSOyZOECqpCYZPAcvSzs/bBumZmZRrm9vjQ71Vr62ticEYPihJ156aVXWGBnETjcIonEiyiFmZOdDoN02GiGWDh7ltQwgRihFSGcqrBBEv/7yLcspEKrrbNLKtDx2a2MB0kHqGt0yfr1t8umLY9jPiiTeej37DBxDbB7CxbdJDZ7oBzesR0WsYHycgrUNXgWw1ptfRej4k9LAxljERHxUnCiEOF+rMEF71f2B/YqFG1ZgP8AgauV0lTeio4wkoWZUi1rrCy9/muAx1H52Q9/Kl5Ans2E+QBWL4KJyOrVn5KThQ2M+6hO8gmXdSs/Kzv3PgJQaJZeFuvI6AQAo1Wi7MukrraUpoF3JDphDIY1SwYcIfycDtH+YgmGDQuy2wC4TvR57AdRKoFEwXjgONQ0oG5JO7poMXkxbfRKcny+1FQ14QJuw8kaJXlzOLa4RWubK2AOgyV32mJGk9+UUyW1snP/qzg7B4j/8CNI1p9perCh0dJ6pwBYSYdDozwAaIDwAEwq/S4qxbgm/WH2vIzM3eS1uQkuDiP/jyGv4UrWHlCNOOkjMzAWR3EY7F5VLflngxgbmETZqRmzUJ3WQQZdQvI0oxDeEtBFW0g6I8ZoAKF2kxKZUk9eWjtdrK5G2LM+QKrQKxomMelLxT96Dm5OAcC9QWMD6QsEKNsI+bWHWCVteqxkzZ2Fo7ncKI1nPsZ7pIcblLkwwTBpcfTm+idicvBIfU0NsTHoTPubGcEfQUvu5hr3h62eB2O2EENNhizH6PD33/mezJ+5UKrLijl/R2WM99nKGz7PDZDb+PtexrT9XS75/vf+WSoqamTTa4/BVJcbQeU33fqAbNn5NtcMTuVAH6kqOCkp0dw8obcL45qrrO2CfZ1PkHEODRCflnuXZl2Nj/APbBvvGcANMWvuHGmShqE6KXOXSJZ/tiRbUiXeTw/E1R4cfmDH5WP3xNcA3MfulF3xDr9fAO4c+zS+aR1FIsu+5H5cEAMy6e2tsRznPy58758b1176pV7ONHGxv7y4uxVNzpRdmLqHGh8xzgyOs4MKHNT8oGBJBfsO4hpefH2HAcRcaGY+d9+d8vJrb8n8heRTwd+UwpokJKdKQhQjN0q3g7QLkv8qaxtl45btEkwy/V133sIiO4hOZ6/cun4dwGuAgm4WZbarY7BC9Gql/G8+dVcplKQH4NhUw0JoeAAO00K55UbYA9ggbVJQRtAFw1IPs5fEGKuHsNxaOh1PYEaYMSvfCCQegSUcBmjoPo9iokjEEapqZCWdFAiols+QrmhbA+AjHvBWgWhdo1XSk+Lgqcj2Onac0VSrrFi5Enclyfq4MrTbc5DO0B/8+LfoumC/6NEcZjTmj3nDBWAIDQmQjZueYbRGZEYAiWtsJoY+yl6imuwA2CD0aEOeethFoWkgQjKzCSBOyCa+JVG2790t8xfMhUXskab6Vty4NYCKHsa3lXLj8q9KU201x+9ZmcbzFR49CoNnlijqpm6595tSj3i/vaZDXv7tjwAnlKoP9xGTEcZ+Bcs6AlwLaraxOBPMPBQhfYNl1Gy1USMFe8pYNBedXm+HnxTSyuFndUr6tFiAjh+ieUavfYMyIzsG0LiPcxFmFKJ7qaVyUC0VD8j0Jfy1jiDoQCsOZWynqSmJcuIIgv5h2EeiV9raHfTYZjCuBmx7eziGfuTK4dosL8TkModMvqUSRhRNQdE+xsXo/cJTZMc7x4nuYIzMtTTMcw4TNqsaRhuA34PebmQkkHMwADgh141Rvs0SAqsGu+sE6FHr5c9BD2NU2NbmgilEIwf1ZqFmawTm14+LHUUc4A3WiZF3NOxoD1l9GlocZHdy/Y+yT8nqH5STx+kkDY6TUTpEGypKYH/HJBN9egcs3bT5d8iitQ9KBKD837/9NWmqIrrDpuwiGj4yAO1RAdIFYxiB7m+IpgR1QMfEJ8OsJWPiIPiYPLkb191uBFz7WgalGyBVzgg/BOCq3t/WzkG5+Y57uamYIzt2vIMrlZHy8KDkcXOx4elf4+htlD6yf+zRyYyfE2WUrtRo+oEry0vlb7//9/L4E49IO9eLd9QFeCV0mDgUi4WbhgDCnAGjybjFFXx3dHTQApLEiL5bbrvjQc5PFGYQdPT5GjL28X28ZwCnApGBMeo2KMz1QPPqBRLqiwPkI8C+1ZadkG/u6pZffnatxI9L3f7HPK4BuD/dU/2HAripAEaZp4uaC6YgnwmQM/mInp8XN6EymwL+Jm3wShm4i+rtFGRN2vhUiHnRRocJF+q7gLjJAM4YobIN1XqZMQjo3XsveqByFp0kOkhbcdGlJ8bIa5veRDidxqLIeBXA4WKE9okblyGK1xBdRPg8SU0TIIGJVj3p7rNnTZeTRw9LPu0M4eieqom70CwyM4BJFxGt5KqlKissJFzm5uUw/gqF+RtjBIbgPkidf8MwB2pGUMZuBABmlkNo0fLoNDWzx4cOH2UUxv7ydSRNDwtmTDNGfhq228fYLpjF3wtroyLyiUOh9WAK2JwAy3LMA5V1DeiiIgm0zZUggld1mz1o/LTvdQzgEEa5+iAjsoLSKmnr65MA9v+5F14knDZTwuxhuA3pHTUNyPZtmzFuREkSAv3eTnTCabnEphAJER4vXY1olKQXEDcgcTHEVtB5+mcPfUHS03Nk85b9MJYnZfGy5dKGxrmwYBvg9BCj3FgaFh4EABMv4qmVhpp6ObZzl7hw6j7wpa9KSGq6FJR1iB0m9O1nHyUqoobQX6I+AA3BVDrd84U/kz1HDiFmJzUXdyaQmVEa9joMJZ3EZaTGpMuBvSfIrYs3cu40rFmrxVRj1ge48aBx9vMZgA21wtZRMo++LJT6rz4NT0ao30uOmwYrd3U3GbVrTTWdVGIFENPipuEAVyrarLhkjBZmwAM5gCNo1kLsZoBEIEL+LEmjfaCqqplYmFyYrkApIvrKMUjHJ67MaM5HR5sDbTWAn9aLVMBlHcG+bp6jjyYB7WqNCk1CX8YInNGoauvUGDI26gfYxMBiC0WrmSQOzlc37K8GQ+tarWNGN6PqMIwFQ6MAXlyqcTGJXDMdMKM4nnGuhofNoVatk3y+YennPA64ynEQJ8F4jUj+dZ+RAxTdB/lESfX+/dLXegx9YSd5cv4SzOg2BO13dCLuaWsicgOON8ygBgnOWXaTpMXPlJ2AsgCq3zjQcvdn1kh9Ra089tPfgoE7JQzgnZu3TJauWSWRjJULj7fItk37jEicomO7pLvjlPjbu/i9GRLKe3Fm7ko5vPMkppRBmLcTHGcrW+sQX65rX8KH77rnbswY5eQO9gMUK7nGrUTH9EgsDluxDEsn4HAAQ0ounamj6DybG1vkyBObP9YLx3sGcBMfCkNjOHi4e/PzweJuqCfOPVzM2bc0OIxvJNAnN8yHli+6jCWkah8uaZDBwDDJsbpkT8v4HF8fEYwJVpANs6W4CRqbEmj4fzsX140p6Oq443ipUoN5RfIyk2QaIYoNZMUc7pioezDJdTOSxEA8IUsAACAASURBVERFy7Z6r9zCiGOE7rWJfdCMrOtnJknIhFH2Y33KLr7z1wDcn+BJPfOS3l8ANw6NVJt0TqJ2DvVcCPrO8epngZ0xwpz4zYszeBMA7nIquMkyuakj14mx6pUAuHE4Nv6YCkDPauDOsIZnwSj/Xxm4IdoHtEWgF/vjho276G5cKJUV5ZKWmijHYYBCQoMlJzcH1oZQXFi3eNiyUdg6O1/rVlFFiZMZbBN6riEA0MG9OxnDZsA+xJJ7VcHfZktNdRXBvnnSUN0op3GemrnxXbZkNmOdMBYiGC/GYeqm034VD+OyMVi4IZ7TB81bJ/2NNgBmFKNXHaH5wNopK6XiOy3n9geIuPV/gLAAwIofIzMNTR/mdamGy0dbJXheJ1q8NgJifQk0VQ3ddAKBlTkbA8D5sp1Rtq+NFQoAFcA6WPife2kzo7JIg0lcu3qlvPHqK4DQHsBgB67ZdMa+9LJ2NsEOBVNhdDeMmBsxeicxGGnow8j2JGtrxZJVxEq0yd2fuk4aKa3f/vYJxqwYBDj+Zva1q7VAmuuPykxCfftdvrA5qXLn3XfL73//pmx84gnCYx2yfN1K+dr3vivPvH4YUwjxHXRZbnvtCYmnGmoQoJaJizV/wY30aWKEaHqDMSfMH4ehz9UsIWSh+fuGkX1GDhugpRtzgdPBmcfckMj64hmiQkr7UXFkaqetr08AY0QPoBs4QgVXREQQzJvN0KjZbFa0WjCQmOeaKrukEVdpRLSvZFKFtpPmjJRpaQBGGF1uBsIwwckYrBZgNiU9DYY2lpBlDyzrp+XAO6cZa2Kk8ykBXAPA0diFh6QCEjE8hAczIj9hlNR3ocn0Rc9lUtcnjJzVLxzgUUUAsBkDiwO2jF5SGECIWs49Pa3BYZzDQVg8NJkAOf3sUBOKs59uXAcBv4Tdj3oCCPslbgU3psmHKrU1N8matevlwK5j8vbGzbCRJWgqAd+DMfJvj7wkv9jwuHzjoa/J1+7+SxnsLGSE2mREraRMT5WkzAzJmbNajhc0yKL5S2THttfEOdwjc5ZfL6uWrJdHfv47mZk3T1bcsJgIkxLZt32fRBMyPIBTuK6tUj51/71EuDjFi1PUhbGnBybYb8QlB3a/BKAnHWIMU8eSz8ssUiUGMKgc318kVSXvAKqrJT17tpwqPSCxAYykTY0ye1G+VJcgUaAooL+1lpuouVJI44lfuAXHaZjBTPZ7YA+5aRmEkQ1Hj7nz4V0f64XjDwZwl3zVni7526dPSgIxH1+bFSpbucCdtYVywBsm/7EuTb765D65ccVcSUfj8MPCEXn0gUWyeRuhfCRG/5+VyfLlZ/bJLWvmypyRVvm7vV3yqwcWysOvHpAgyoE/l+mRL79QLf/3ntXSevqYPNNkkYfvTpWv//YY2or5snCsGgbOKY99cYV0FZ+WH5UPycMrfeWBV3vkB59bKWnnDKcf65N2sZ2/BuD+5E7p2Rd0ZQDu8q//PAPDBb+uMOlCd+fkXzsXtqvY4XyqayorNj6mvPw++TDmm4CI2spgZMfp304CiFfihRjf0vgGJ8wTE+Bx/N8zz61fjW/C+Nfoh2VbysCVALJ2Hys1HJZumAtieuU0456s9ESqq9KFYSVaqQhjUfQlZiMI1kufW2vKSJeQ46fKELQ3yYK5+WSyEYBLX2nu7Gxucz2I37skAUdoAD2Q27cfQjSeJp30nkbGhvB1iEQzkrQBIpXZIQ/YaMrQfRphodRjXYVTNZbUfjeMYShATn9J2x8sjE11Ct6FM9UCS2PDnWpm9Dqs9WCGQYOJCSaGnn4nAvY+eke7ZQ5A0gIdqbordbwqaDPDZBltHTzdzj1HAHouMrdaaJuolW9960sGaLBjxPjNrx5noXWQJRYE4MRxW1PMOHe2pGfkSW5+Hmn71exfjCxdNF8e/93jjJGvNzR5Tz35pHzt618CRCLcd43JU888Tb4drQLopfJZ4BtpQUhLm2EcmxvXrZFbb70JsNMv337oO+LuaSSDzSmPPPWMDNoj5JeP/lhiAVL7tr5GcTn6QtjAAEZ87Z04cKPmAYb7Eem3wIC1cI7bZRqj06Z6F99HeyjaNuCVwdZwqa/ul4TpdvpKNTjZicB+AIdjPzq/FBgmAVQ2kNgfClMFgUSUhpfIEzfmFLcLgApwGeiCEd3HaNrHLemE1SrQtgRSKY+70usYAWSpti5AWjB/BNCoMEy7QzDHxscHVyjpDD5EmIRCZAwDwketxJyQN2dUjwHYKJyVYHJIm/oASwBwzwDXwxAM7YiZ8SAgHVHaIPluGvoMDIPpHDZ6RX1pz1CHtNGmwL+xsXGA7QFAWT9MIRl3kC2hwQkyY8YijnkrtVNuYk9SaLHIk2PHDms4K2PUMvEZaOY675d/+/njEoi5pq3WKt/70rdpNThNjViTcbMRDpM3AxZ51DeWLLhoznucFBMBFhRpk0WrVsurbxyR5bwXpufHEgocJrte3iebNm2Xpavy0W7WSz/X3eob1ouH4+KgPeLU8b3S0VSIrIA5MQHIQbyGLoD2A3/xL3Jy3xH0mjSHpC7gmmmESSwCEHOsqT1rqzolltAeyZkXTshvj1SfbJLkiCRaNhzo5+ySmE2jB6zoGJrJPqQRbubQAcSy2O3Bsv3h3Zf/kPoI/4YB4I47xm9Ny3gzXZ8aZuzupVyol/tM7jl5Ur5wsF9+8pXlknrmhTvJDHpgZ7P87OYQ+c7rLvnlV6jmOHH0kgDuCzctkoV+Trn3jTL5zweS5T+eqJb1a5fIrfTjfe65g/LF9QvFDJr/8SnuJg3Br6/86IFVYmnUEeo4gKssOC4b2gLlhwu81wCcLmqq/2FsEM2H6bXHx+sIvF8A7lyExqVfvzJzl3sYDNfUsesUTdxUvd2lnnNqPdYF+XTsjo4+L79X41u4lBlC91lbKM6CN/1lZRJV5c8DXx2Cca9sfnuPzFmwnAiGcj5bzMYiEhcTxljRIieKiomDiJTp6UmEiercYZzbY9BpaOgOHS3CWOCUFcsWjisLAVJVALk4xkMthPJmEKSqdeknyLZKQn80gKvEiVito7Fa8qenEWCuYcDj8ehG/ZkCS/4b4n3bDzuocRQOgJibXsy4qEhJBBD6adQFOXFqwNDyeX+tVQK0aYyIahB1fFpSVcnfD1DG3sFC76ah4CYYNbdEIIY3jpnh6mWeAuunnloHjTj1LS60XAj1nb2ydctm+eQn7pIygoS373hb2lsqAXEeMtJsgL9hTB6zAG/L0TiNydHju40KsP/+6Q8N00gwnZkUmMmvfvUkLth8uf2OG6WF3DGt79ryxuuMfLUHlMw8m6/MnpMvLzz/inz7r74Ca0SSP2G+j//yWSk8uAPtV63cec+9krfmNtm29yBhvjA2HQ2YIxxUkFVICJ9re3eXyF9989dSVHoYo8VpgmHJhoOd8x0Jkq4eMtSibcRHNQCsIsV/kFL3TkBdFGxVBONn9qe/0wnoCyfOY5AsMzNGChZ6oqYsMHHqVJ4xM1f2HtgjXieaquZeiQudBmNGD6mpT5KmRWB8IKg4ErTHiK8HXVpERADGkgTD7NCPDi8YvVoVGsYo4l0Ulg8y+kyPtxsj4HpGp8M4NX0AZgPDmq/qJ4vZXkFxLeNlRuMYCkKCw+kPbTBcqhph4yIA2sQFPcrvK7jWqBk3rkzVP2okSRzZpG1tvWi95mCUOYp7uY+8vaXcWDhhh0MlIQUNpClSbr3lXgwBPwS4WgA2xNEcOUoIcodEk7GXN30uzOYNPGGm/OsPvsuNhoPR7lFGvBkyRouCF8AaFJ4l+3ftlpnLV8NeL5G64qPS6WiUL371e3J0T5lk58+n6SFTTu4/Ir97ZgPn8dNSeOwgY1275M2bLhlUrP3mFxtkjA5X7wD9saOVRiyNdyBUFiz/pPgEJwPS6uVT9z7ISDxC/vOHj2Ko6ZN/+re/k80b9sj25x7GlHJM4rJxazPWrUEjOUyW3hxc19PTYgkWPkFPOTl73Cxa0Xe2d7Twnow2HOOv/mT75T7uPtI/f98BnLg75a+fLpTUhXPkL2aGyq46t6xJ9ZPHn3lHtg6YZCEFxd+aHS4nLwPgIrpg2gqc8vB9C+TnIPeQ9Gz5bIYycFXyL59ZLe3FEwxcvnzv6Z0Sk50ldwS3nwVwz72yU4apT/mLxKZrAO4agPtIvwkvt3PvJ4C73EhznDZ7d7h0ro7q3J5fLLT3ylyo55i6swyfwcCd08EpGLocC3f2bycdzMnPod82ANwkEKffG4KdGoGqMqER88Bm1VKwbQ+NlDcwJYTBeGm/aO70dCMKY+c7e1nIRW6C7Y+DMdPFU+mvIV5oD4DoDcZPEYxE16xZwc3SEGNJPzl49CR5bT0I2nFToonTaA89VgrKtu7eD8ajNgkdUSh5ZdlJSQaDMhnAKST1VTMDLr5mAoa1mzSa2A+1zQZAgelNmR8Aw5f902y1QHRBoyzkfrB52i4xxKLlxOjQ2NoipWSX3bD2OkMfpwyKwbkC8LQNw2BQVXfHQrfrwCmJwTQQGcO4DbZqx9u75LUXt2IWSIK1aUIUD2DsoVydOIklS2fLV7/2JUApsRg0GzzyyE8AWyMyMz8bR+Fa9hGdEplgNoBQWUkdZoYUTA42KSODbsyDBIdaLifhtcHhsFG4cNWtqwxWIs0Km1/fIkNOP9n0wu/JyyArD8D5/9l7D/i4yjv7+0gzGmnUe++SZcmWu40LxgZjQ+iBEEiAhIQQUjdtk2w2PZuySf6bZJOwISSwqXQIvRvbuHfZlmxLsnrvXaPRjGb0fp87FhjjYIeQje3Xw8e4aMqde+/Mc+75nfKjX/8BV26q2nETbiH2ondou5oadioPLV4Y2aFJsQsBPIw143KJr6gi7oMydM+wVYOVnZ8Oy0qFFhEXdiqyItAcNluZZMR8DMC4sfB7CKzNygkjesPEbziR9qTpuSdfUW5uFot+FOCHYzBCrAgRG/WHhwD2afTlHlZuCYXtSZgOYLDGfbREGHaUCI9UQIqJkwlhRG0yAD28vyHYUi9gOSIy1qrr8rvjyQYs1pGmw4ohNqWHEOOMBBNsHE/TRaO5DrDiYdywhC4XI1UT6MyI1874dIJjHYRl1Iw0g80YHYBugL5h+ZIIRvaSwWpAnR/dZCqZeeYCYVr+IsapgrHkoiK/mBiaQsB5BeaRKn3tW9/UbZ/9FvsfxeXAJi3KLkL3iIPXm6ot+zYoKRI2b7hdwZz/ObZkHRnrVjj72k6eXuT06eSwpcg2QJ5qeyPGiQVc6GQy3reppb2e+JRE2Ux9GUaL8j376HmNVGZ2scr3N+gjt9you3/+XzBwVHWhsZvwoMVzT+pr339UJiTfXMTFct4//0KFXnrmFS1aWqSMgmxtf6pMFa8+jOxgL+cQFyFcWLn5DKXl0dGax0XSILmDhvHsaSMqJ1nVRyoB0lFW73EY5+bWRytO9vV7Wv/cAnBbu9hT3BqgzU+WA3cqV8KjFEA/TeiuuWXiJFqeHqpqRKtf2divn9y0XHkRdqtGY0uHX1fPyYSqb1brZLhWpkdYI9RiRha5dLyVkm4OBiT9sk8PVvEJ4+t3Hl8A06OCoepbta3zdQ3dBZQxR7ja9UKDRytsg/ok4O99swLhwjsRYc5fVKpbSujNO0tv50aoZ+mB5W29UwDO7KGTArgAxHnLnRlgs07+TCcn8wI6POuZjgVtR/88tRHW1rzVy5n7Tz3PMQ86/iFTPbBTYDCQ2Rswdpif+UykCP9mMtLuf+IZzZi3kJqjOqsNYQJ2Lp3vsoO0MVy9Gkchuhs7gAf8AwC0AbDcOD2PWBEPJrA0BLemndypEVxxh6vrYcQME4WAenqhNRI9Qvn8vv2HGGfOVWEmjAwOxHgAiI3nMuymYc98pruWbTJdrX4WXmNqGCIaYhjRdhTC8HgzSmVxt9y03NcAPfoaAro+K6CYPwFM3TByPra/hrqi6VQahbDQm/GqxRLyMwMYzfa5eUxVKwYAuxN91jCjt2FCf3eh36smhqEH8b553RRMFnSXUlgfxEDyT3/8OSGuYfrRj3+FiL+KWicMGwALG67Q+ey/4iIy1tDF2dEdNRJwXELxeQU9sS2tHbrl5svIZGskcsWFsYHAVrbpumuvsQJxDyOBqa5uIK4iRq88/QQTtUbYIjf1TLfrqutu0dat+7R27aOKTyXAvfkgbsM4NhuGkrDeUCfxFQmzdLiKlH1bH1qxDjJKCb9lIZ+AoTShyXaj9cO9O4wRLywC0AFLN9gxhiaugEaAXcqllxSqDaBKv+uBJtiaKKq40CqiV7QF0yU7Hqr9Ozs4NjGAI7pX4zl3YCCjCaX3BhH9EhkEexuseEBiFGaXCWixzq5exSankY8GD4s5ZRh3aOdAsFYuugEmNUwVddvVNdYo52SE8pLIXosjt42mjxa6dIMY/3V0NlktEXbG3SP03oaEoMXk/BtETwZmYZ+zA6E9jVklAp25wxEH02qy4wjijcigrxWQxXbFx6LPjJ4O6MGAU9PMWL1TSel0kmKuuRKH5uPPvcQ2o60c26UswI7Jtztc3cv92nCIYrYhI2+U8zLRkagggLczjsoxc5FSME2xKenKSUxReXk19W8pmgOQT86I0QP3PS0wH6AuRJt3bkHPmQewHNPS5auIbwlSHg7lF554VDGMlI+ga+vpblVKVoH+8PhTnL+cT5ys9T0wmf0h2vg81VqE9/s5T4arhrX+qV9x0VCJHKCPEXaMsksWKZhWhiG0jT199Ra4n3Sjw2f3jMBgm4xA0xyVmpyp5/937Rm9cAQYuKFAsNI7MUI98d6Y0KN/2aznvCn69Y0laEtOfPMgwjUAzoxQV5Lj8nZvI3zp/rDep++tnmZ98z++gU66vBytyUFUepbezgG4s/TAvsMA7uR76eSXaFPjyJM918kBnPl4vv56U+PTqeed+tHx7NvxWxhg2t6YX2dhvuPuaDo+3wgK0T4xGjPaO8NYGRemATImMX8jkR4+ROQGRM2aXmBFbczGyBCLbgayzCquN5VTJk7FRLHUt+H8o4jeNYbuKCE24CJl0fbDPuzcfwBnaxZhqNQdwZI9/MiTSmCRi0FQbpyo6ThR7TAsITzGMFCWBs68n6O5fS7GpyFo2/zcx/gtDANqRqnGeWkAnmmTiGJRjwQY+BGyhfBeDKA1JgYTI2KYUDMCtPHvVoo//2aROtzJ9MGaCwSTxj8w5FITRoyHn3hSqy5bo2efex6g9CoCftof6JNcev4azZu7EsE/iyx1YQvnzdKlSFuaAX2f+JcvsS3DKppOnyXM2lXkcZlxbOnMEm1cvxedVYpmzS5EU4eDE2CxY9cm3XLLtXp57UYquhCus6+7Ors1l+fs6ukicmWAuJQK/fTH39SDf35KjQf3af+ujcbMqG//8Mfkjh1GW1ZLzEe1UqjL8tNGEE5gbU1Dl5Vzl5ySq4NHtll1YWPo7kIAbw01hzRtbiFO4iG0Z9HqwD1sx63pQPy/oHQF9Y7UewUNI5BvwY0LAwUjy3RaVYDMkpkZhPBOwIDCoiGSHzKdo4z4qss70Z7ZGD1icAChhMYA8KII4YV9i4sEeBjwyvM4iZJxGW0aJgOPgdi8EZPrFgzDFx9RqCEA0CgNRzbIibTwQvU2jKmhq95qX5hZUqya2mrMFnSNkvXX3tECKGXESJhvVkaWVf3mZYzKqRsYzbp9lh5tbCwUUw2mGyI+phUtgPQ4TDBzim6/7SOWbi4oyKHN62q1ZzfnelATOskxsuVStBnnbyzF96HeVit42MV/Q72M09vbCPAlFy8yEaaPqJE5jGZrG2Atg3TljTdwUdLMCDNd5zFKbcLI0tXNGH6iWpeuXqSClAV6+dkncVvvtfa/35Okzr5GxSdHEtOzTI01Awqhh3bHNuMKHcH0Mqr5i1fr41//PGP2GJjxVjX0oG1sG9eGp57TJVctVSbM+E8/95+EC9fy2e3EUAFjSphzcFiupmNg2Lp3HTElTdSpUT8HOzxIjI9p5QgDxGdn5vA5CdUTv3z8ZF9jp/XPXwdwbGYVJcx/rwbutH63Z/HGnQNwZ+/BfacYuJONIU91DxrAY8aOJ7udOK/t+EcFnuct+bzjNvzY2qypZwsE377xuY9/TsNs/TVQOTVuNaqpPWjUxnFHzsBJWcMib8K3SvJzFW4YN/RFJtvMgCyzC4yupoE4gnKK4RMJLp07iyBefj7GAuvEtToKSFq3caemkYP2zJNPUJM0n0iNNrK4IrVk4Xzt2LhJ77p0FcJtllSDunhd0+pgEJZpI/USEWLqskIR7ZvtN+OzURiWts4OQFEa4njGgbztMB5Kb7nFxgVZBobAe7Xe1zGMZmAXBZSC5j6GqQvBjGHAZiiRGq1D49q0/YAKZxTTZFCrfWiV9uxG9wXDeNU179OKlVdY48jbPvApXXXZKn3+s7daYHZn2WH9+b7fKiHJofoqHICzFhBNcUi5jOAmvKYIPpKRZitZaWkE42I46Gsj966SOI8gFcDcNLFAG6bn8itWWWzs448/o8KiaVq2Yg6aPulb//ptRQR5FObAZAAYTimgcgznbn9Ps+Kx0lbs2aH8wlyiVAi89Q0xLk3D2dgCSxqnvh70bIBK72Sv4nP5M0aQ4DGHpXEcwjUcEZWm3MSlCh4NZhz7FPsfgMEo1TXKvh8B+NLDOujqVMkswmHZxqryRgrRCdP14ebsAagP4W6EGUWKrYSccJUuziZEF6DMjh9k5BoPsE9gPFxFGLKDislgRwSgIoG2CowCgMfJiWiy4kKJy7DTQzqg2KB8ZcUu0PbyMvpZYRhbCJG2ES0D+zcOCJzwMSbFmWuzG/MJPCh6xCQuCIbRKzojI/gdDR8mGReRIze89zbd8J5r9Ku71hEZEq3lyws5b2DkuAgx59UTj2+gRmsZTRvrcIM2kW+Xrw5GyZvp6g1RlTwYClKn55GfR5wJDJ3p//X5Q4geSVfB8mXaR5adjRHuzJXLNT2vBGPOuG799B3k8Nn00AObtPfgizxPj6688Do9fP/vMawkqLKyjGPABQfB0CEA1nACgUNDGesDcoeJqDlwoBLn9iI+CnGAxGUwkB28RwKQMwtUsatCDpoufEEdsIC4h+v7OW4e+WEWnVm0YaTR1ECCTDTB0n6O96ibmjGy9EzHrck8tHPOm8wMU6cV5YzU7of3nuxr7LT++TuvgTut3+7Zu3HnANzZe2zfKQD3zu0hCyac9OlOBcCdik7uTZDvBODRALhjN+l4Ni8AEv96aPEUiHTBWg2wsK3bso3Q22ycn1QLkmWWh/7GZhLyDdgx7JYF4AwDh0SjbD8jHQJ0GWENkDtlHIqQL5bAf5IA2Bdf3Yuwuo1xIv9OtkUaC2gii2moA5+rARNsVgj/s0KNYcLMc5pQVl7QQoludG4OFm/POEAOLZWX+23fSZI9hyAjN0e5BhQZQGaaJgyLaD3sKDA22X/HOHqn9qXZP+YoegBfJq7EsHJGkNJLA4MHB+Q9v3+E3LtWdGt7YUtYoIsX4ha0UY4+nUaH8+Qm8mHv7lf0oVuvZrryGHVMTTBiDdSM5cJeBauXzLvl56/SgoXzqD8CxLHD2hD+1zc2KDEpgUUWnVtmnAWiWmmi+NpXf2q1WtjDTKRJOGNVn266+Sa9uvUxNFgJajzcqe5G9jO9mFFJkSrE3TgAYIkBwJTt3AsD5tTKVfPU2FoFUzWOHirZxMTyuizkgLFGwovTzajaSTyIEhUJsPMCRtw2AAn/pUaWaGH+Ku3c+hzxJq3o6BqsntcQR4J2bqskd42+WHq6Y2OjVF9Ntl9aIDi3r52cO5ylUbgdTSwIVbAaQ8OVFjVNXXSS9sImIk9k3A1oIx4kju1qowM2ChbL1eNF34XuMTRafYOAElsvgboclfEYzqGL9TIaSZenDlaMCyYOto/jZMDnCO5lj5dRYJAXbWUUzGss7ucui5E1QH8YPWYoDKPP78B4ARCiHeHaaz/OyPlVQKBL5y+fB1Bt1+YNOwliZsQb49RHPnij5W4O5eqjk6aNj73/hxyDR9l3LpycbB+j5DDOFT8jVCPKCw7BOQ0z2N3Yx3h+UOeveRdMIHo4Pgf5JdP0rx+/Wbu29mnDzgO4eQ8z+myhuB49HA5eN+Bz3sIFqi+rVHXzbiUiscqflosruAaG04XOcBCjC3Ku1TfKh9bQje5z2YILlJ5VpP/8wU801t0AEKX6a98mOcjrG2ebghgZ/+yux/S5z38DsAtojh/mM7eX2BBzYZcrf+gwOlbGyUgKUhMTYRSpMOMjdujpypN+j53OdzgH4E7no/M3bNs5APc37Kwz7K6nH4A71YiQk+/oUxuznhx4WfEjR2/HP+drIPEkL2aewbBebhaqIw2tampt1eoLloKjgH6mHcG0N7B4+XGPmhDYCcaXHuJEegmBDeFq3rBjDhaIUKNTInREk3aNkiIPJNH+g0dgYiKVm5ViJd0bsGlYvBBLG8fCiOnBLIyGHzAMp5cfeoiXsMg4ntfPCNQgOwPgfCZ6hfs8z6grIysb1iRbcQiyDbNgAJy52Y3y3WIuA/vF/KvJErP+fJSRmzAOVkDmGOybGevVNzdYYa8vr92uQ1Q/dcEQiQU8FodjVmahOrsHKBW/RF3EkRTmzNCrL7+kJYsX0QHLSJWA2oHBdoCFKZ+HYSPU2DCF3//h1zGBpPP8XsbLk4C9p9iPpu81BgCXSA6eQ10s/GPDk9pbVqbImGDddNOHCfc9rE1by9Df7dct77sV1qsJLdxdjCVhrRx+ZcAQun0DWgBg7CGzjr4msutqwL9khwHavN5whUUN8zvRKqZZg+gTIxjzOGhYcIWpOKOYEeikemAck5KTNS2tVIWpC/TK+ld4nsOE1TZzfBgeEtxsKrFqj7QCugzgNKHIQUovIN+U/Vm+u1K5yakUpuNjZp8nFSTLbR9UsMtBMLAXEEwwdF4685II4AAAIABJREFU2+UjmiQEjd4oztZEqqocjHFDOTfQaZFcXNs6SC1XkUqnz0NrKBXPukAvvPg8oLaNv7dY2+7jHHCG0YXbN8Bz8f4YmRsDClSglcXqNuYFTDETPHdxyQL0XoB5WySgMRWw28n4dQ5MYCZAu0ZbNm3SwlkX087Qq//4wUdh8nDWMooNC4nTQ49u1zOPPCSHt9LK4AuPxEkLEGpqKuf1MFFw/EIiU3X9hz6sx9C2+b09+swX/k1btu8gcDfXysL7wHtWWy7lipZBHdjWpccefEDX3HQxx5kieirVGgnM9gCSe0cqNW1GGpExhAVT+zXYj66Qi4lhAnffffXtjJmdGqJv143+bZzPkgctYP2RXXxQOzlvcRZzbEYB6KG0gaQk5hAU3KJE8veGyYQNQcfX2dtIfEyixmC2Q4jZMTKDGdTOuZEgDJJXu/OpzSf/kjqN7/E6gOM8OJUR6rrmQKDuudvptQeWpeHy4gvWCKtX/OdvCS9MQCyLMPYLt1gbei5G5PQ6Xn/L1pwYwE0BlpMzYW8ENuZxJ3qM+be3HGS+YZPfuXHsyfdE0FHg8dfuGdDkvXnb34TXjo5Qj7+needT74fcegAOYa/owQx6siM2j0f0PjUuDYYhC4j/J6zYDUOf0TjFCBLtGSyZ0fdOMHINQ1Xu8fBvOO6GAUiWSxAYRXcDI8FgK6/NZbJHAHt+hFZhaKKs92FYNJOHZ8azvIaHEarfGBlMNyV1SuZ5DZhD5mQ5TP04XU2huZPFyYBHo5MzkDDgkH3jzdQfWZtu1nwDIPm1fV+5FWDcDgiqrasHpERq7br1MCF0f6KJSkmMByh4WTwHrTaKpJQCssVKAEFBVGp16V+/cDsgwKN7/vcBKsLKAXo4HceDAGd51qjuhhsuw3XpxQ1K5AWz3v37Kq08r1WrLrYYEBuAq2wvdVkYA9qNSJ8RaXJKmhYvXcOo2qeqAwe1b2cdxsUobXn5XuVkUIk1Zy6LOsHH4V5FMO6MQWh/pKke1gV2lA7Tuuohti2csTWNErh3UfDBfDLGhZ3q87QBguNoD6KWijaEuXMvBwwx6uyuhwnsUkevH/fsKu3ZS1jsQB+PI+plpBHQwTiWXLYuokuKab/IwNHqI/ZjLcHPq5ctUx/6vZ5+2CpeIzQeswPgu5/k/4wctI9EW3SYyBOiO8boLB3sI3XXG0IlVAQMH9WUMEwduG0zk+kTR6fYRuRJ5rTZZK6N4Qw9xNjYmFnQ3nkM+HMARIwI00GUSZ+yEfoPDXfBuqFZo/jezqh6FNfpwMCY5i9YQovIdMwT3YyAaT7AODDUZ9N0Mg0TaWZ44fkt+tCHL9PylUWqOkQALiP0I401GBsG9fs7H1RSGOYJolHMWNoAfYbOnDRAfc7zqIQ8xefnq+5AI6B6XF/66rd5j91qxZByuL5FpUU5mFGISZlXqvoDXdqz+aAqGw8AUmM0G3C5ae8ezrEqHMC0KHAO+NAVhuCUjef8G8IiC9nMyDebLtwZcjlHlEsRQFlZuYhgpveVcOZQznPO/WF0hIZlC+aCJwxgXYLWr7KyxYquGQe04tugtjZECYUXaNGSpXqFSJzZxbSaYGqprNivHWufP/kX0Gl8j/8jE8NpvAfOkk07x8CdJQfyBG/DXHlbnQEs7IHhpc/63XRd8m1KbAEjMMPknBB/va4NMyAiANLMQm7ghAVd3vCKRodlnvtMur2m9TrJRh+bXXcsuDt2v02wj6w9YGU3BPZNIGw4cLMeB/Kx9v/R/WTueywsNvcPhBIH+lkD7KA5goH9GgCkR0ecR/NXzNjz9Vvg+a3XC7ycNRZ9bRtea5QIPKP55cZlaig9J6yO+QdzzpixrHlsQOvmgZ0xz4v+h4VvBC3fBOPHDTv36ZG/PE1tEe5WmEQbgPXLX/6q1q7fAiA7wlgunBDYDsa3A9ReNeAc9JLl9hFGkw69//2XEBvhhBEa0sMPPaunnnqCyqgU2hky2A6fbvnILYpOSCbWwqsdWzfrfdddrs0b9+hwZTOl6rFaCbv5xJP3s20u4jLqCPItVHmFGYfa+TPBySDjmXNmAYil54kx6SQkeHyiUtddfak2v7KN3k+XihfkCeTCok9JO8dujIYGs3s6u3tVOqeE13YrhvFlV1s/4KtXoXGwNtFJsKohCrfl6YPv+45+/4e7FRHXaekBb73h+1YbwGMP/ZExuJ0qqLWahfGhbwwwEE3l2VgPn7UEDbTSvUmRfGt9AyNQAn7Jl4lE25cOG9dLoDDYgzga9g0O0Vh6bDuIBrFZ7lwnLQguZVI8HwR72z3E+UaUygRAc2KUESQj9n6eywDPGNhWe4jTGpP2DVBdCeA3z+HhgiCWiJNkOmZrKuoUlW7aIejCNcwYv3d1uDkG8Rbos4VE0noRriuvvRhd2TSOZZB2baujkSFO1bU7AFkeasLSAauMuJsqeA8OtRJmfGjXdk2O1jGWD1V2wTJMFPUwy+0KwZlrC4lVUBIxJ7nnw3htJOia8GCuPNLzSmEuE9Q9MK4R6r6mEysySHBuDmHCfpKuh9CxzWekvm7jS+obRtcHuzhB5ZmLoGGbn/xCSGj8IJaOr3fAzZj0SgAnzSMhXsVEhmjnnm00nowwZjfFKV7OxV4uLggBhr2NdiZrYekSzpVxtbYd5HgG6/DhOhXmzSbKhLBhf7a++d1P674/PoOmsBXAN6ZDe/fp4NY/nUlfdW/a1nMj1DP68L2+8ecA3FlyIE/wNsxiHMiLCLBkJuHL4pxYqCYMmOCLPhB2GwAaf929efTnrwGLQPuCiakIBnQEQEmAATqTbm8HwP219zdxCtSiZTI4ye2tWy8CD7YwWYCEs27HMoFTgcMnCkR+U+sFjzXmC3NCBLR0hskLwEY7Ym3TyjAEyxYEO2S67ftZYE0v5Ba0e3FEo2yhAqqbrtB4XLF1dQd020fu0LYd5bhLO2BBYhWFFqyhukrVhw/y52iqjS7SjTddx8u5tI2x2Q5+meL07Ox8gmN7MCXk6Mm//J54kQi9+4Zb0VUh+CdvL4qMrrqaw7rj4x8ByNj071/9CbEj6VRN1eq88xbrktWL9eCDawE95IxBOQ7202CBi3OcUNd8+lQb6usYee5VKK9ro9TcM9GrWefPwfmZrUpGvr7xTrYCTRvGhKi4cErtE4ijIFrCFk10CDVknh5ywoYZvRE+C4AMYoz7uU/8VBtf3azKug3Eh1QpOWqmLly8iliLHFVXltMY8QtF4D4NhvExTCtYktHwqLwdTvnR6dFLxUg3SCvftRwmrBlNI9EgDaOAPSomMXsEESeTmJKAs7YXAwJhywjiZlKt1kSgsIdWBa8thWMVoe4Gxr8TPTC2Ng146HZlP9tgVr3k8sXS1drc2kU/LZ2mxHSMjQfjXM6luxTdHFEcmYxzB0aCaVNYrFfRzS1ZtATWzq2G5gOMuC/UwaoqcvmW0JowXzlkDb78wn7LdLFt5+OA2kqrmL54+lxLxzcEcxdOoPQLT/wOzVs3P4vXh277Mfl+v+bYNzH2JOaEKJmrbv2iyg524Ox9FWZvUkVzZ6i1K5hmB7uuvuY9Olh5kPcL0KRPNhmn6WAPMTR0pRo3dUNbJQCvBT3akDUujQhPUFEuj4dFHRpidG2j7YJx6aqL30OzQxNmgwT0eZE0nWy04lqc0biAh3oVgYY0hAvYBiLLSouWqCC7lEDmNty2h9DQ1RsRA/rOLH3xX/8fHau7NW1mEuxcva65+nINUO9532+eUPnGH5zso3xa//wcgDutD8+pb9w5AHfq++pMu2dghGrCVqeGnFyJG5ciI7YgM1IzrJnFtBxFAtZvAbbF+tNx7M7r/2bRSUeBn8X1WMyTqds5024nMi286T2cwijWb4n+3/p2IgB3/GNOtD3Hwz4LTlvA+/XjdDyImxp1HrtFbzKHWCPRo5l6gcNoORqCTGyImclyrqzftluH2oZJ7I9l/OmirYDQ2JREAlEXq7W1Wwd279PK85fCVPRr2bKF+vkv/0CMx0FGotlkrGURo7JPBTnT0D8R94F5YCJoSBdduBKH5zDZeBUqIy/u8nddq5SkDNiaMloRHsaxGa81l9+Im3eRZk7P1j2//j0i9kHddvsHGbHGIkLvAuT4yRfrsHpcD5EPN5tYlb1lG8ibcxL1UKg9O8qI4vDLCcPc299F5hiZazymtw72BUA4xph12YobiLOg5zS8C1dqLfEgHUpOJ48unHEfC3xSbDEuWli++q04HqPRLYbBatGPisQkxIcOLxq3cV0VGWJumDk6PtOKqdTqJdaEka6daI+wQVidFswbc/XSK5sY4c5Sfz3duS0u62IqNJbRMu7T4BDYpjQAFmPK7i6E9Uw623HJ5hcxGoVV6u7tZnxrI/ojBZ1dm7zBoeobJSMOzZ6DMXpo8ChsuksD5BCaMXQszJ7P5uV9M85H2xaLoWYEIOzxh2s1rs4WIllaG6sJJgY0XXkb2+hi/83SD777H+j++pSXj/mgZxw37yxFxpXASM6HUdxARl68tm/fSH5cA25Yv4pw9MobA0BLxuiRrQ3r1tGasFbB42Tv+eP0wEMHYVtvAqvWsv3Ud6Ftm73sWjW1DQJmqwBpiVSSTdPKS6/SIY5pU3WLxdq+573X66HHH9F5S2ZqZtF0VZPHum2zcWQDuGt2c5KOwNjmE7qcY3Wq76fFo7F5G6ztpHIKCmEmqT4DrJ6/6HK1t3SiI30Vhq8D+o2qLQCebywIEBduBRxHAyoLsnOtnLe6hkbuYww5o7rwwo/owlWX0NwQy4VCE7rCrbRRFCuaKJsHfvuiGsu/c6Z91b1hey0At6WDcjpujWTbnHqQb2CEwLX7Gb0DzpaNPwfgzpYj+eb3YRZs65dZm1nRTfaYh5GYuZq3wbhMwtAFQeMcS5wFHWWJpn63sII1zjPmRj615g+Wut8s8AA3o8UyNkajoDoJ0Dkd9/QpkGLsgJN/V1n5a8e8Qcutecw/TEHe41/vRE0UATbzdXB2/H6bGn9O/ftrTNwUI3f096PStdcefkJ37zEbZG0Lb9WwcMEwcCYrjvIEbdpfw6Kex3g1cMwrqmpwIEbqp//1Cy2FtXnvdVeppbOLkV8E4C9CR+jEfOlFRpe0OHRjSrjx+pvVge5q7rLz9PCj95PjdrMOHcShGZege35zr77/vW9ZYbUPPvA7WDDYOyI3MgF9bswLn/r4J3GmdunFZ1+kN7XQKpJvQa0/f9FsgJdPc4hfWb9+K0BrUJs2P4P2kHOcrLGlcy5SU2WDDlLROGvBDHnt3aqDGQtm9JiAWH1vZZUiY/O1ePF56u/fw/ivgrDkmVRHVWnuebReIPjzuxP5WZdGvbQDpJeoub2P/RJq6dvcwz6lJSxAE5aDjqyJcV4n+4dxHyPLtNQkK46iuaWG8WKTLlg+H/F9mzbsqFKcI13jMJnjaO5KF87SkeZKmCkiMXje0KAo8vBmas/+3QphHNxHlVZUTCymBg/bVswoutkyQ2TkJ9OQgTh/3A5Q8jAWxb072ImxI42R7yARJS4AnDkWxvVp9I6TiiBUmtQM9l8YQNyjiTFiUNC9LZ5/lZYsuRDTR7vKdm8lxqYOF2kdIbkE1qYXqHT+GsaSLsB6JS7YCkaPkxoF7KSkxOAi5TvFnaLM3CJcr2NKQ4v3zJ8e0sTIbosdvvrqf9OTzz5G+HE/QIseWUa/n//Kj/S/9z5G6PUB5Uyfrc9843uaXpqnMIDV/b95mSqxeg3QOGHCdI807NOc0lLCkp0qQdu3bStAjGy5EGrqwggZHuwPorEjUpVVm/lOa4WB68N4QDwOzFw0HavhdsayHZ18lvox2aDJIzYlnFHt2CDsY1oMuW+AZc73MOJkOjuIDXGb/RWtT3z636j5ytNGYnxayNFbc8nluKo7dc0Vl6m5qk0/+Y+H1HT4q6fj19kpb9PbYuAgkzWOM8R4l/BdKSwoku8LLjesG4nhUMBTqedmz0bwJXIm3oyjq4WRwr9vohSXN3DTyvN0RT4OqtPwdg7AnYYH5R3apKkF2wjUTXyF0byVHaig3icb7QxF2pmpr7kPj31JCzscA1p8BqhZAM6s3yYlNqDRMnfx0MFoStlZI0yg/Fl6O/n30BRQfqsdYErm38S4vc19NvU9eazG7fgp7pvB4ptfLHCsjacigBhNB2oQTlnr+Y1j1phYeeJuHKOhRG5s2LKVeqNO4huKKIBPtYJdTVjq1t3VVmSG3++2mgxWrFikZ57+CzEVpPAj2s/OLiTawa5rr7sZ9mWQXDv6QTfsBsjQksMYbev2l1UDMKyrqcMBaYKSx7UcrdtnPvMpAlxHYNT2wkDlEi6boDvvfVTvfs/ldHZSoYVZ4/lnnye6Q3rppUcwU4TSaJEj/xhuy6BwGL2NikJ4H0LMRn8n9VeAoUZ0WTEpKYTBZjC2zcIIgomLHtK+vj4ucMYARzVs/4UAvk4MDpGW7mrSnkhcip/KsxQWecatjDUzyYBLTszXq5uexggCQBkfVEJyFE7aDkBikvV+kuMi0ZUBzgAWveMRvHYt8SZhgEDWA+rLquoZL6JdMxn/Yfzdji7PBPvGp1NSjy5vCLDkhFFz8rMww4wC/PzBA+S3paqBnLNYjBimQsyBw9bJyLm9eYDPKL/3+rRw8QztL98Mo4dJBt2bH0elixiRuCgCoEWxfVAyodAFMJ9NjCsTcDpn0k36FJq+Ad5PnMW6DnF83n/zrXrg/nsBqbCVsI9EFQKe6SRgjHnxypthINMYi1bjIL1Dn//glzXa96IcYQNKzSgFWNbJi57PZyrIAOwrVl+lA7ua1dKzW4Wz5mnx5deyTZhxvKFKJdZk56ZXVDx/pjaXrVOoCTbGNNBc0wFQNPrMcaVQq9UPeM7MLdGCuReoqLBYv/zlt9A41jNmJXR3aIJIFb7f2DajFbQFYV8YpVEDYFZSsIJxb6qSY0OJpdmJAaeZMGYfwLQDfSOtGrY4Lgwu100f+BIGmgHAO0HYEy4tX5yrL37lbuVnF6jhYKu2vLRfHQ0/P6O/6ywAV3a0iaHyFMrsSQ3SsL9H/T6s38znnThzYm2Jig1OP7ojhvUfv9spV26hbp/p1ref7tTnr1yiBSl/rX/h9N1/W7bu1m/qbbrr/XOtEM/T+XYOwJ3OR+fv2zaT/2RqYMbpWZxkZNqIzqgJRiQrI01ZLGokXaFtYmZgWgEMG4dIPSC8N7VMR1lysIvpDJiEjfERS4Gqh1EMV/UmZ4xFzAjgzRkeR0l2yDGi/b9vy//vHn0K0jU25hQAnMVCvvXNsKDH59edSubdm0efZsz9xm2aus+UBu5YFu+ttsroGI+9TT3OquQyDQ7G1MCTThjwCRAYhoVraOtBtB7FxcAR7diJEzQsEoflUqskPTUlTnf/5me0GOBgxG065qb0nciGaDLZOrqIlkBTdtWVl9OZmaK8rHyE+yNomUL0gx98Xe+78UY6V5fryWfWad36F63X/trXvkppeQEMXq/u/tVduHCdSkzL15Lzz+N1J/SrO39pXYS4yAmbNTtXDdR3JcWnc86GUzpPaC3O4EM1lQjl6bcc6Ja3r1V9sDKJ2VmKTcBM0FxDVZNDs8gmc+Ia7h8eoDi+XoVERriI7kiMC4N9i1Jj+yAuT6IqcO1GxwYplDT+8aEY9RGNkpUVSSNAPaxQtPUZctI1m0MNU09ni/q7uoigiMAJSmhwfQ8j4CTel8fSshXzmoOj6PJsDvYdmYG5mVYobXdfB7pDUtgiyWZDN2fGe3kZ2Thk+xVp6rzCoEJwUI7SBTvCWDuc+khayah+ylQn4+6eXjICCfodoQosLzfRyoEbGyPupYW2CUadLkaExlIcnzpLs+etpI92OyCugvdEviAMvd83CoBGU0d0Rwx1V+kpeRaTZfIGM5KmU0E2xLmB6cM+wFg1DTeyU3MWXKTpOfP0s3+/m+iOrbynXhXPXqIDla8oFJbQOJxtGGVszkRCdwGvjH0Xrjxfk7CtCxZerqL0TL3w2EOMUFvVOdiHKxfdX6RXsZFRqjnUotiIBMA+2XnZ8fTSVnEuchyikzWHVofNG1/g/PJaRpzsrHkwkzGWg7ajnZostjEllRDkyUglJzACDcek4e5SbQ3RJQBKLwCP2a7aerrZphS95/rP6fobrteP//u3aAMLFMGkwughK+nsNSHDQTCXh/aW4XL+88k+7qf1z/9mAOfBtt010aIKqNPNI5u1LHKpZoXNVYo926KOaRK0ANxkSam+vmhCt997RJ+8bpmmY0P/4NMV+sX7zte2V3frAXQCj900S799dJfKmb1/KNOnn+wb1Lfes0TBHUd0954RXVgUr2dqh/Tvl85Qe+U+/U+VT++bn6jHt7XoBuq2ZoxV6bPrR3TPbRdo344deqQjTL++fo62k9nThw2+u71ZdcEZ+tqq7Nfqu8YJRrz9d/VaNotRQk+LmkKz9N01edrw6i49PxKmC+JcOuSN079cUKTnnlivF/0xunFGiB7cPaKPXTJb82KH9a37D/GBKcJu3aRZ86YrfWJMZVWN2jjq0C0LMnVZcbw2HiYHiW/RA/trVUJW0jUFFMH9A2/nANw/cOf+k5/aFFYHG2BhQBwLNRFJGvTwF9x7SSTxOzj/HBgZjFbOLEyG9TYO1aPSOSufzDAwZPwzTgOwkfk0zH2qW5qJXeAiDEbF6fUTPhpHbAQ1UCba/6y8nRzATbUUvNXbP6EG7kQz1JPuQ0vxdtJ7HX+HE4PFwPNMAVmLa7VG5sbaEnAs2zmHxlnIhgFUz2zYQlsBWWiMvJ6jrD7d6IcAEXlZGWR1DWt/2W5AVJXacJ6SnmaBX/8E0Rep2Sy2i3FVNmjxefMBbgN8x5Xxc68SaReoZKR5+RUrdfW1V+qzn/scInOCh3l4ZtY0ffJTn0LbFq5nnnga5gt90pqr9OOf/khZ2QmM/uoANi4YOFyYhL6GkczfTF5Yes50lZTMJk6jVt0I1JNSKWh39SqJQF6Tzt+J+zQhhZgI8uPsfDbM+w/GXTsEvRSNBm94aAiXbI/SiUPBsKgBc7ECO+bmMxOfyBiV8eNIrwnJJUDG3SvXkJ/+UUwQkfEAzmy1M3L0UU4/yefDTtSJyVYzjs+k1FRiY2K0a/deZefFwXgO4YYc4jVjYfvC5CXaw4z0HE66WcMonefzN84HN5QRayqs4ThGi9Z+eme5cMrLoiqrqU0j5JqF2t2amZfBKNk4aQFw4VEAtUHAJHE147B4/H1g0K+kpByrjSEqyqeOAQwfjKlHvYQGE4kS5HPgyHUyRh0DfPsYuQ7SekDECJ/5aKPFaxvhfefDBKbTiNHJxciIpXtNpYIsKi5O2cn52vrUVnWjUzPxHPOXrNHWnc8yygSkklc4yY6MBnxHR85RU/MelczN1jhA7I5PfUX7dxxSV3OzCvOnoVfz68kXHoEVm2AUjbuV/lzjdA7CQWrH/ToRDCCkLzaKfWZjJDzGhYOf7zQzEnCGpvE7Y2dXHxcRvQDoVmXTUxtN9VgowcJN6NyuuHiN2hrrCYgmrw6TiT0Slq+9XxcRAJyN+3TdJlyr1KgVlWSpDkdqJud2sC9COUnFOry3WjUHDgPo7vmbP3+n0wMCAG4w8O1zKgycG8TePkGo4vDL+n7rz/SV9M/okqh3KS0kBzbOap63AFydM1ozoJz3YWn+xjWzlUEO0AefqtCni8L1WJNb7aRDP/HBxdy/T9/58wGVQfF+4aqVWpEiff9+aNeC6fri/AR9+r5tlErP0lx3ne6qntQdy5L1x3X1uvmK5cofOQiAG9LHV5Wo4cgRlbkiLQC3f0+Z/qd2QhlhHhFBo3s/dD7dboHdPgXg/u3GixXVX6kvvNKpu96LxfjBOr336ou1PLZPH/1zmT4EQGzagsOKK5W7Ls7U9x9YLxtXmquG6/WD3ng9dMtsrX91mx7rBDS+d57KNuzSr3qd+t/rS5lHDem+58q1NygCrUaf6tBoPHZV7j/0uJ8DcP/Q3ftPfXJTZB7E4uvhW91PZ2TrEF/+iMfDcGGVZlGLA59mdE3BXHmbbk+TTWYWbdP9aX2wTak5i/kAlT8uXHK7yiv4Eg5GG5NqLQ6zCqjKaW7VDOqi7KZM/Y2ZFv/U9/7Ovvg7A+BOxOSdyBl6MuBl2UxOSbx38r1wvNZuSjcJ8g+MyTkRbBxXU+3lBtCXN7QRTeFS9ZEGPfzYE1q5ejXOQJdKZ+Qh4G/Wc089rRXLluqSVRfo5/9zJ/2bPRabM7N0Ac4+h5YuIxSWOqk2zpvdu7bqjjtu1UvPrdWuXbs1a9Y0RpCZqjx4GENBE8xclDX2M4xeWzeO0kzAFJEf42S5ffO7P9aBip1UM1EpRQOEqfMaGOiAiXNRu7RU/dRb2WGdm2r2MA6GBaNLNBrmKieJ2i/GjCEs6GnpGBNwR9pwL0aRrWbyyIIAGbbQIADcsFUU7yLdPyMhCg0dkSNuPifBYzh0hwl9JUKjd5zdhLsRBm/Cgyiei5pOxnEO3KU+3xgmAxcMFkw3wM83acMN20r5eyLgpZf7UuqeHMJzAUjQIMyeO8/qaPUb0EXVlwFNxUUlMF8DqqioVW7eNHRe9LPSazo4MYCbNEVe1j4hsm9op8oqK0KZLFZNBEn7GQWOjcGYm/7RMEAqjmCTjxYWmcax82h4rEvJaTZy0UbUyfeBnRFsCACuBwNFhBPnL/tzYACjB6PNIDYuhNaJxMRI8tFCNdITyb4JB9SUsE+TVFw6izHtQYwQTWSxEX/SWKehBpgvmP3QKFojvP2saz3UteH+tYXrlk9/lZF3NcziHvZdn6IZ3Sbn5gK2iLKxR7HvQlRIjMjW7Rtgz8at6qoMGMAyojuGxroVR+VaMKNSt38QrVsox9tUwcHsgcCNI97UgZlx6ShsaTRTgVFA68ySVYyifYonV89UiJ03+0Ktp9h+0r+H2rBBzViYqS7iR4bmpNniAAAgAElEQVQxNwhAaTR/JnvQyZjYhEhfuvomRYfmq7Rwvr708a+g6aOJYd9dJ/9wncb3eB3A8Z4rT6ELdQILd4+vVW3eZtV6EMU6CpQZkqU0O04W6/Y6A/etxcn62cMb5UU38fE8hz745AE+ZGH6/tJUfWVPjwXgPDhdPvuHWvVz4NZcsEK3FYfoJw9vkA8H0pcXJOrD92/VsoVzVOqq1b0Ndv36hvn67v3rFY0Q9ob4nhMwcLH6yN01et+7YP2C6vT5lwb+KoBzdJXrq5v69eubCvS9P1fqXZddqJWxXfooDNsdVyzRwP49etqbol9fUwio3KjE4hlaPnRE32qO1P234Ehau1nPDkbrrvfMfgOA69myRbdXBOvuO5bo4HMb9T/+nHMA7jT+EJzum+aBNQhBC8IAjJhZuw40tmt72SEtXrBApbAXUah6JgFe48QM8G1pmRy60QEZvVxKchJZU8NciQ+pBlH0ZroEF8+drWLiBApSkTWwIIwxbkoyIaPmCh+GINAWeGbdTgkHnYKJYSqK5a3f/ZuB4KkAuDc95wnmo6eS4HIiss9IGq2xa4B4s25v0PMZd60JBQY89CLS72Ss+AyAK5OSeQ8VWY899RTaphi0Tr0s9mJ60aFP3H4b2qil+vq3v83iXs45FqKlFJWHhadbmW0dTEqaWw/Dmri1bMkFsGgUo9OdGh0ZiyHAh9Yog4BYUvOBXhl0bN586+00EYwpgXHa8vkzNMi1xn/99z3kzR1gHHu1BTjqausAEfWAAoe+8bWvaeuueh2sKIM1QmfnrTZpiLBH44qDwRkbRjeWOE17ybJLiZqk/qoKVs1JZVUKObfUmpHdFod5YKQvRCkRkUojgqKTaBKwq2KSnRgLxmCLGB8ywhvAtOCB6XYwmkslNLazvQUg1K64xAg+F7Q3mLBl2O6OduquSPZPygLssaPaW3v4jCUQVRKu+loaITBnxMTZlRBL1hyXUSabrh2m2weDZ3pu7TRG2BnNjozBtpG5ZppskxKyYEYBnoPdfP4IMnYSHYJurQfQ4sNU4KCI3bCHyYkFRMBQ4TUZBwhyq4WoDHsoYgg+t2kpueqgXzYmyYlrtRdij4s9HLUjkBpeMu/8gJr4aLLqMG5MuKKpy6LSDUNHsD1Wozhel1CvZZjHYPLYnnn8AXl7qPByd7Nec+Fosib5MjHaWP6kYED0nfdt1cc/+20iPjo1jfBml5+cQJjbiy5+r9oA+wODDdpFxVlCQiTuVuMWtau2ugGwGKnIBLviUyLZX41ywCAGA3R9E5GCKAS0mYtN0FwwETKAOCcs3NBAr7JSZsJWZqNtW0HY8H6OSa/uufNOXX3RZ2i0qAWQw8oSSRPBON3HBWsonbPdfd2ch4xx+S8uNZfjVqQrL79O29av14HtFXIzoq7adf+Z9UV33Na+PkLlB6cC4Mw1vQsWboQaE9JaGE2GKsaWhNA0+g0A7hDz6ASnTV3jDv3ixjmK6O+3GLhvv5u8lqE2fWBrjx6+sVBfvG+/iuYV6xrm5J/dUK+PXrFMK2J79L0HjmgQTUVIfJZ+eHGGyvbs1k8OuJQaHYoo1KU7Ll+haaMVJwBwpbr/8W16YSSITB/0Aj3+EwK4sOhwqHivbr/+PJ1PmW5L+WF9GVAZi9vnsgvn6nKEtX4cNP/1h/1qibbjDMrR1y9kFMvJddefduoAIlBTMPztK2cpOdyu3euPZeDc+tyD2+TC4pwf7NYu5zkAd0Z/Sv7ZG4842hiG3FxOjsKCbNxbhbNtSO9evlBxk+Nc7cK2sbD5CFftQTrw3JY9uvzCBSxO5DSh7dm2vZwr2RGlokHKm1GkVtyF716zgiBQqmVYGAIl6gFPpPn/6wEkb/+NT4EJi/2ZcmKagR4vMIVbAg7PU2HF3v52/CMeeWp6uzeTa5NWAPBfv009r7mPxZyaffcW9w8AucA9rP16zJNPPd6wt8EsaN2MG/fW9yp7WqoOH6nUYRbTMcJV3ZSjL1tynl54YT2szpg6CKqNZHwZz4L7/X//vPYdrNGv7rkXIEAmGePWaYjNI2BMrr/+3YzbgvWd735VvdRFOQic9RE0G0OS/upVq+nd3MjocpAaqGaAUjhRFnNoZsgg5qKUuJILKE9/icdnkE/n5j6MONNTVFo6XfvKkMI8fB+Lfqy+9IWvsVCPqx29518ef4z71RAJglnO2060SDBF5WFKzJilSy9erUf+9N80KOTiit2G2D8cVsoYOQL9sWEAz7AQOlDDKGZPmQYjk46OK0Z1OFaHvaYCrNuqoooKS1Zu+lxAJl2cHU04GusxCiVjLghSamYaI7lNJljPYogmYdyKinOs3s5gWhEiyVCzMWL28XpmZGtiMXr6h3FpYpmA+UxDtO/2DONCLbL20769B3DopgOAyElLSQY4sw/Z56O0EDhgTb38N0CxfSTtG2YMbWN8mZaSofFBpzJTZ/D6EdpTQ1cqoNNoVv0YBwcHyJEjx9kGOxUCKBolI24I1p1qWPYJwJGRZij7wjMI40Wgrz00BhA3j3MgjAy3SowBYTQcsI6P92ugE2COUcRNN+kYobdBNFf4MYbA4cJsxmn1lZ/UMy+/QgZdBMCaEGjW5Dlzl7Lf2gF7fTSFuNnuKL6TaOAwkwD0eDYzCYCN8/KdZQ+OZJvdmsCBHMY6bfMh8MAAMcl7HXXRWwrzOUkjRdBEvKX9DQWA3/SBzwPsk7Rjx6uwid2Ws7S7fhjGMEiOZOreMqarC/etL4JRfxqEEmHCHd1HAIAeZU0vpP7tAtVWVsLmNcP49cMUOrXj8Zf/EV8R/2fP+TYAXGDbKKqwRNGQ3mdUlMixI9RSM/E9S27nRqhnyYE8wdsw45gJLPduxGnNPR69uGGHVgDQClgYudiHOaCOBsffAJ2Aa3fXofsY06K5ucrA4LCBrsbdOAuTYBnSWTBi48moautUASLsGbmpLDwhRBhMtTW8xt383Tsz4IoM0EFTxfcBgBJ4jamctDOt9WEKLL2dHXRsE8TUnjgVMHi8YeLY155i/oyzeArsWfc3+jcrHxBOkd8H3BO6f+1WKxbjPOqNTI9mCGLxfST5b9q+UwcPHcHBmKEZ84nEqDigWei/rrn8YutnDz35JNqiHs2fv0BHqo4AmC7UDdddoq17t+l/7r6T8dQY7FAGwGWEiIarrZHp/X/6I3lyRIAwQj1IAPC8+YvJQevSu6+9ggaGi9RCGn7lkVoARI4OHaIPsyAfM4NPmxCy79+33eptddA68JlPfVbPvbCFpgNGckUZaq4v177dzyohKl2JqYTgAnrSk+K0Y+OzdK6mMoL1og0DtDnj9eqGPTBaUQCeZHRoHuVNy0B4D4iwxSq3YIG6XW3UOyGNsXP+Ax46mwbQhcVQP5VjMUfVuHC7uxoZnbIfqWlyIU+Iwi3qHulDgwb4ZO7nApSFIkeIAtR6qR6LBBSksR/bW/oZO9KmkJJEi8MIn1GaFqiUiAXgBiOIa29uUjZmh1FAUji6tBDs36ZOradjBPF+GIwSvCVgxzB4wWTHhaEjM72nIWi4HLBk+Wi82pHzVDLqjKTIvZ/4FsOmtjEChYy3mPhYNIk93f0WOJ0ARJpO2M4G2LlR3LSOCCUmFWBemEdVGKgPM8IwxgPTUNDbVmWNS4MnDADDYDGG6WOS8TNg2sa+cDLKTUzL5pyiVjM8UD3n9cB8xoAFyGizM74cGjLRKEmoOchss6p7YRIxrvT2N3DecSEH2xpExVkw32FmHzoBrSMYQBJTc2hK6FN6aJJa0I8Xz16usAhqyxgWjECoTHARkQRTPNhTDaPqUOX+avIGoxTOd5tT8WrF4OVGVxfM8fLASEbAOgb5I1U0k3MewqUJ5/JAfyvgFf1wSrReunvr2/konzaPsQDczl4u27nV4CRagyDT3Ep/dh/5Ocz/6YN7+nO3KhNtQXZs5NuQ3J427zUAPCe6dM/Gbl25eKYysayfLbdzAO5sOZJvfh+TfPl7uHIeZVFbv/2gOlkoR/r6deNVFyiR+h5TRO1BJ/P03nLtOdisVQsW475LhqnuIxzzsA5VN6to2gzYAbQ80WEwDXblpMRrRkEmX2oEHxytfgqAqwAT987cTIjFVC1VgG2bYuCmQFwAwL1Tr/fObPXJnuVUQNeJnuMfAeCs/QhAezOAM8DN6CLJgQMw+Fgg++i1jEK0H0QVk9Pp0BAL8jiMxyPPboGBadd7iPQI5ZCNMH7PK8i2Ykj2Auz+8PCjLIiGCbLhAEzQRYxVw6OQuvz8x1ZgsAFMJkbEj0Nzguw2J6L9hYxInc5IdXX1q7G1TXd87GOABB/nKWaHhDiaE2phvga0l4Dg5csvsByWI4y7DqKH62g3FU5wzkgH0hLp3KR30895umhZKdllfYxMX8RxyhhxpJ0y9GZcm4ks6N0s9OGML6MAXbgdcX6OohU9cKAWeUAe2q9w9GUx6NBaFZecDasUpZIFJdp94FkCdB1y9UwimMctmYQgwRLSe2BuGA/yGRnmczTARVQGwM6FTjDWwRQIzdkYy2Y/TE5SSjggivEi53cf7lEf4bN29l0QGrxJwoa7B9GP8fcIIkjioiIZQyKGwIkZzXpqStuxmrIfJxj3RmPW6GF8S8xGah5GC2rAIv1q76uVMxGQRIfuBPs5CcCSEpOvPkwQPoDRKK7KGNzB46zXxsnrAXSZY59IVEon7tluelojiVGJYLQdimK2quIILtZ8DAUhgOmb9OJz29E+Tlc9ZoDktDDcolthwGDeMBp6YRCD0LgFg6Bsvmj0aoxj6aD1sn/CYzFrYEgwn/Ko2DgAeidBwJnsO8bVKQvQHsaRO1cNsMxGa3lQaQDM9q4DtGt0WLpGMyYNwlzh5fxM4HtsmP3NWwQ8Ymhook4M/foHPvNNxtjZdBP7acvYhSzENDrUAcwZD/fx/umHDeOYKz4TDBqsrPSZ8oahU2w8QqSJNA0DQ08X0TkwkJ7xJrmhZgfIBPQE4czFxLL9/v0n+7if1j9/2wzcaf2u/n+4cecA3Nl70IcZg9n41TvMOJ4eyd17KxWJOPrDN7+LL2UbQudJvbpjp8qbO/mCC9OCGXNY5DbxJc7Yi2/X/MIZ2rlzB12UV2jW9EzLwTW/JM9KbjRxI4Hx21Sf5zsHqCaNmMqKyTDuQAPVAgDuDbdTiO043Y7sPxvAGVZtCrhN7ZtjfSdW/dZR9tO4Vyx3MncIxvXncwPYCYDudw2pfWBYVc196ugZ1bLlJAkA7mPI3LID9sYBax2MN/dVNegnd96jvJxCAm+TdPEF5ystJ06/ufdXNDXsACBSaj8K4EjOohNzliWeb6xvZCFNgnnbpQsvuojzdT9jPVMhdR7nKrMbTy9mhx0U05PAD3gxJex5eeSYERPiDJtUS3M1TtR2JcTHKIYapTw6NrOKcvTM2gcBo4TbkmgwMWJjYa4FOPjRdiHjIRPNButm9J62SQJeE5C48F7KD7UCTGCyYKWKC+IUQWxKFM9b3+wmJDaD0WUj+qwIRP0AAUbHk6FugKsBpUMWK5QUh5Aed2mwGW8y8hsZGVJRWibvwafySlig7FxGpT1Wbt4YsR6xEanKwqkbGetRMxIGOwBliJEgvVhEZDiUmphM56lP/d2wfREAjaY+QFgEGsFkTBG8f4Dy+JCD/tYsiumdXHAB9tB3DZP+4AIwmvYISFRgGIYGky3HCLIfo4Opmh8HkEdQwdXW1gFeDFZJcTGZbzBijH2bu+oAULkEEvdwDGDZehH4B7Gt6dPZpkTV03s7jHnDNU5XbIgbEIopwhfJ6JP+VwKOoyIwcUym8Fg34M2FEQOQBdCNiImh2oo4FvSBdnuGImNS2Ee898Yh9meELroInbsriLqyrQql3N4W1sU4lzBe9lVUDBIpWOC25nbFo1UMopYsggqycWJVhppc2ByTdTfs7+YtTRhoQhVON+3QULc2kXE32NvAxUIn20EQc9E8LbzoNo13t+imG65Sr2tSv6JJ5Lb3f0C79u3nPTC5qK2E3azivUbo5bWPoffE8BEWpN1PbD/dvl7+pu05B+D+pt11+t75HIA7fY/N37tlP/rzU/rYdZeiqwlRPbEJv3tkgz52/UXKiHOqBudaSFSS6rtdaqlptVLKHbDlLYy6cpNT5OdLz7AGCYwd5OnXlZcsUwxBriYeIMQs6ma+AXPwxkL2k2ehnep7OlZUH+j1NK93FNbxu98qjT+zbqc7gDN702S/BeFGNm0MpnfUB+tmQpp9xuyCwL+mi15QGLIjuB2NFjgFTfCs/HTFw3QRFKH2kVHVo5u8+48PMfZCZ4SoflHpDOXn4tpEI/XH++4lcFUAhBEiN2K0ENZ3WsEMQAEMDVcNWzdu1t79L3F8YVlguExzwKQvWWlJeSqawcivrwU9ViRsyjC6LUrgYWnKyspoMMgFpEygiYsjoqSZDLYOCxDkTc/R4abtLORjjMxwGLbhwuzt1xw0nZ0tDTBWGYolJWD9th3ywuQtm1Wk2kMVdIfmaev+esai0+gp7WeUm00ECu5JzACO0ByiMxC+M9asIzJFxGk4HD51AwScxF5kERUyRHZYL/sqBtCXlJ4MgIENx7VahdkiLCZCcxbPIxC5iygVk0OXBBCJ0UBvC0wj5ojENMAgKY2cMDYqsdpaMB1wTCYANCZM1kWOWRjhudW0J9gYK6amocuGRSvInA0rHk9PKSwftVpODBqDLvRtYcGELscwFm3itWAbCTuOBAR2850wOobRia7bFswn8bBxY7h4hweGNH/BQp6ni75WGEUiRexBCbB0DvSPNvbZDIBcs9IzAInss7ojPfKMIakwWjnu78GxPgaA89G+wGnBRM5pZaiZDtIeAGgUYCs9J4GzLZpvEUaYuFm7+qg4Y99FxzgZ3IZTj2Yqsyb15S9+V7+5+w8AW5sGR9o4H9AGwqb5JgfY1mGFk73nY6xq3PMuWLIJQNzq1Vdo9Y3XyzOSrlyAckZaqB78/Tr95k5MFhNHFB3XAdBN0IWX/YsyZiySt/eIbrp+jR5+ZrfmzlsCo4lKH82wHUC+eyvj8LoJImx+p56+XZxzoxaYL1+798z68jn++ve1IF9+cComhm3tqEPP3U67PTA/KVyV6B3M1fOK//yt7KSpB3OVVPGFW45erfMxwn2WzIJ+7nZm7YHP//JR3bhslhbNma5XDjZqfVmD5men6LKlObQJjuIKj9D+6i7VowfJYkzRSoxCanwqIt86Lb1gLgtQJ5ldM2DxfFaivMmeCjWuVsZUAa3asQDunWPgpkamViAdi8IYmiC7YTlwxzlMBRiIzjgb304W2j/zCP6tAO51h+obwaolVfsHTo/f2MfKq0GI+kxFFazZln2VOkCEyAKy3IB0SqJ7NAN3oQPmbZTjc89jT2rnwSPKypsBq2OS9beQu3WR2tsQiYeQe1m+nQiNIVifERZIO+OpCTLJYrRmzRpiRXarrbZdfYjFDT6fgAFxMD4syFkA41OkmvrtsDNSLk0L+SQUJCPOjwJ0PPjgw1a7yJibJgVchmPufgtQtcBkJaWkaXAcRgsWR7Z+KquSEPQPw0YhfMdggapdY4j3TRuAe4SgYU65CNisCfIRexnb9gIK0lPjMDSgFUskMNeejuCe4GBGhROMOU3l1Qjj2aKsIirEiNmZ9KIPdSoZRqmVqJSx8TEMA2ZESU5dq6nihI3zj2AKKcLtOIiejML6zjZGexHEnBjB/ygfM0JsGeeNAlBsnOcOWhjC2Q+4K9DQxQOM24i6ADD2Ya7IiNeEtxeTw3TGfCGwUmMqnDZXZYcOWNo5B2a4MMcoY2nAFbpVkz3n8VA5RVzHMEaFUd7jENsYl5CIzjGGz34j2Xf0sqKxs2OE8ARPkFM3BkMaDfvVj2GFCq6IDEbOTkbFjYphmxtrewF4iZqcsHPfJly3gH8aD/xUYE1qCOAJS4kjddRkuXFgnYDI3Px8jChEsESms0/sBAEv0K69WwlRPkgWXKm1T4LQDs6b/S7ddtsH1IjOsJFJgQu9295dG6kXq+S7oVutvW1sJ4AUQ+EYmkEbBQFxcdmMtHN08/WfUiHnhYPKrzs++F3crEfQDRIVY+9gFFysn975B/XCOGcn4AzGmNPSN4l2cz/j5n7y6XDYrpiuvJQsPfTr3Xr1+ecY628CDLehcwxX+au8/hl8O8fAncEH79hNP8fAnSUH8gRv44myVi3IjCHuwKEmcpae2LCfIOuFSiO8coIy75pet3bsrtFs8rf6O1pg3jK0n3Lv5o4OfejqVYpEL+Jl9bZbwnCusM1YDTAfDHqwxnEWgDMv/M6ZGAJvw3SuGjV9oFCdtQ/tkQmFpa6LX0iiYCjOvIaWvxV0/bMA3LGnkmncsDruGaOaCzmvn6BXYmdMVlqwg4wwfuZDgOQlqHWIzLDyxmbOrXB0WmkqJ/TUYY4TgGTU1c+4/mk1t9VwDrlgahi3MpLzwrp5Td4YOyc5OVnD5L0R5sAFJTVZODJNfdLCRQstrZuJ6Bhn0U+JB9TlZVmj9Ryae1pbO2GJRnBNb2R8Gqq58+kNJSrD70UQD1vXQ/tCW0+D4jOCYWTyYO8aVFKYpXqqrkx0jp3PR/8I4A7glZaQrs7mbvRj3UqkLaIdti4dgbzfAmnxGurC/ci4t6b9oCagEomWJfojXsGMRk2VlhfHpYcRclJ0Kiwg406y0Tzozeoa6lSQPoN4CnGhhEuU2BIPF1EGxHrHbIC3JLLv2tAQwigR29Lb3QnDZ0wKdmvEmUcYbSuA1MlrjwNIBga9gChel4y2MMa3yQAw4xBtaSXbDYdrTHIsY9xUDcNEZqC1GyRSo7V9iBgOnLVcjPMSmj0H4X8fPa7mU87YOApGM5wUiG7MADEAUPM8SRmRANZaZTDaDmEc3NWNA9QfzhgzGi1cPyNTO3l2+Tg552gdhe9ePwCJbQpRPi1EufS37uU+HYBJWDyIATdVXkXF82D3cZMGj6igNB43K8eWUXQXHbeJ5NvZeHRnZy8Gl2SVFq9QUlqccvKzVFPdqYVzLtQTDz6i9qb1aOf2ovEjm47vhgncq9GMw0dcYYyAL7Z0dxOA+XnFc7T5xX2qLGccb+thJD+KJMCp//zhL3TBmvO0+WCDVi8uskaznUgYyw/2qrsJ9yqRJdUYX0LYN/MKF2v9E1u09oXfoeGsQ1s3of0b68/oheMcgDujD9/rG38OwJ0lB/IEb6OfkN4+voTDcbo9u3aLDlQ36uN3fIBRDoXXxA5sIgInG+agk8XtsosWKZEr41bEzk0dgzq/MEVRJrHSjLIITrV+gamMRsayhxmt1NEoj8nXQsj+flrIAEI/41I7oMCamvJ6o4xsvbzeOOO8cBa8MF4PItBQgGfUwTszAZxBzGZmTY4XIE2As1E0lQ6AiQttlwH4hp2pw/CSmZ8mN8dmhIO4d0+FeaDlbNyB5q0WfdrhmnJLi+ZnsZ3APGPOJYuRCSNSGkRhWKEo3JgRjjRGq5foMCn4honq62tgwSdvbcxu6eUKYZEPHypjnBXC+DCTYOA09EkbrPPBhmYskWiIjJwo9QO+ohxRlKCvA/kHa/biQoAE+QcwgTYE9r2dnQAkOrnDTajtgDKychiJ0mwwMk5VmJPRHgG8sM3jjBnHCb2N4jli0Kp5uYIYdDUBnmhKIO7KCQtlJ+jXA7NmAnwdAITBbsJv40n/57NXg0YtGp1gSc40VcFeks7G+UzyKZluCQlUQx2okY0WHz8tKcXzaTzo6UWmAEiifcIFG8SZz2tEyu2yo23LIjIu0WIe7bzXPsZ/MVGw1GSf2YJjqZlqBEBTtUULhI/jkxiJdg4z05Bh82zx7DMMIQj7E3Cg2kOHZItDh0ZdmAvmLwa3aRA6sKEOTIg40/sZR/ph/RbMz2UEa/pWpapqAB81XvHko7U0u2DJ4nTNtZeqqakWjdlWIloYhcKIzSq4WW01QdpDXpojuBOQyfuzM36GnbvlQ5/Qhs0VHFN0tiWMfIf2EsDbz/VaBMfBq6984Rf60Q/upC6thNcPA5R1axEj5zwaQCbGY/XTb/9BnY3PcbhraHZgP8Dg2m0TbDOu1Oh4vf/WL8g3isN4/V7ea68qdq1l3I+r1nLmcgqjnXwORm2Ig/Dy7sO67orzTMmGKlu7aPfI166NFVqwrFj33r0FUF2OS7hDfU1Dqj1ozBD1SkiyqWpvxxn13XP8xp4DcGf04TsH4M6Sw/eWb8OLFqUHTdMjz1EUTv3LimXna8jkPvX7VF1RpZLZJYzFHFq9dLYmx/v0+CsvKyy+AKHviK5/11IVk1Qfif1/BF2MiXjwwcDYTFuD0Ucdp0E7pUDcU9jpPkam9EMQ/kksMNTbBK8zxGJ3958fYfRDsCZ5U7e9/xI5jVvvHIA7hT36994FdZHVcQtiJmLBGEzgyxhr2/TAg0/SOxqn/JxUcjZjdKi2Sj2M2VIyMlQ6c65eXveq1m5ap4OtNbAkozyOSiVQuYtOTxuSDTv8hpPFlLMJViQA9vyYJFyDDuUzRgtifJiBYaG8fAtBtK0wMoUUxXfj2rQpjmBXG+GtedMKKZ5fDRvk0SOPPGqxS+GEzmZNgzlqqwbAODh3vVb0SExSIo0GhKRX7LDGijFRNBug2UujLqunt9fKautmzNeOMzUScb2JySmgQzU23KnaxirFImTv6eXigtL4RBodBgieTY5MBWAOKpqA6162cYwMsbgoxpwd6MtGJgCT8ZrE1jiK6zSKyAwHgbyxjEGxhQCy/KrYd5ixLqwbzJx1OmOMHKEaav68uUSmNPN8o2jNMqgaA6wQ6eMEeGUXzELs34xutVUJxK9l0j8LFiTShQ5VPqcesuYicV8kJYYBgOh3HR0hC5LRLFcQ+VmpGqh3EUbbqagE8rAiQxhyDtK9iiKNkakdpVNbLceHNoekjEKNWZlqzYqLJQQ5Jo4cNMAhwDESY0oXWalRNHYcuVkAACAASURBVFp0NFZo2aJiy9He1NaIe9ilmYWf1ItPVsjj283FFgAOYA4EhLWNUEJaCfuAyixG7oMuwPl4A9ElJMMC7oJMnVl3MrEqM/SJT35Yd/7yIQ2M1MB82XTHxz8L2B3QI398SqOdzyPnQANINt+HbvuG1r74HCxxuyZCu2TDbZuXBXMXka0XH/+jlU0HDYprmJ2F835aab7uf/Qp+qHD9Pyuar302Ku69LJlKl1WgravT61VtbCT5+nlZ8r1zFN/xHkfRf/pOg10tVmA1lw07CZT7ky+nQNwZ/LRO2bbzzFwZ8mBPMHbqOv0aMv+fdaC1FzLAhAewZU/YmIWgnGXW++/6d2Iirs1m1y3EK5OB4go+OODLykpOY/FZVzXXrWUsdCwdd94RiYx2NiCGXk5ELdDpVhi96kRm5miGsfoW96O1t281X1MRqTBCmZM6qd+x8tCf9dDz8hD4OkRuorNiO2ai1fo+sums+DxhQ8gMEXZJjPOjNQC8SNH/2YFm5kwqYBj1npiizV8XVNmmSP+Qbe/lXELbMbRMDbeTWCEGnD5HnsLvNNj/nVqvx+//9/eBrzxxSymdapazcjhDCtLJi5jvOaWbj3yl8d0+dWXauNLL6LPSlBrRyuLMWwLu9WGOP6pl18md6yPxH3E8rj3THaX17B5vEoK47L2FvRpaKCMCD0uPpbzy6/YmFTOOy8ZbKacPItWhnLAA1KAuBxGryaSygdb5VFlVQWi9ygtW7oacb2fhpsXrG277KoV2l/5IqDQpTjclZ2tLVYWmtFRxjNW7O5BsM/zhTnHeBzZYYm51MX1wPSY6AvCcYcGqLWqRvyeZUkFxn3Eedi91DjRTtI9htieEFpAVjhMm4emElMwP4iWLwImaxAmKTMDMNcJaILJMwPo2KQIDCETuCMddMQS5YOmLCePJgv0Z9WH2gGIqZZ7Nj2XESD7LQ62bgzdmBfTwChsV4RpYTBSBvYnZlzrXI4CVDr5HPb00PoQl6hDR5qsz20/8V0+XOTBxnHK4yId8RZbbYN19NuNBs3NtgcDMuOsuBTT6uAlg23MA3IjuDcqJJn6LjpPOQYDaOO89NxG2oZVWpRMU0KXXKZ2D4YvIZoRagdsqteJ5o7HELzs5vM2xIVgREiK7KM42nccVsZ0nyLQDtKyikmEkTE6u7gEOnHb0RjCNI65O7V8RQGsP80baNqIrRT1pfr0R3+Jxi5R9/zuSY1Ndupr37xDw32wtb4E/fBr3yDyZAtBvf362Ke+p09+8lb9yx2/JQLkReJFyokpiVFEUpEG2wY4T4ZgKXH7eghNhul1oHmMSc/SV7//X/TRNvOaDl2AnnPXzm2av2w+jRwOzpdRdH19XCz0krt3CAauhxaGJ4kfof/VF8R5E4HJwjSFnLm3twXgzJczBC6/uJLn6sv8Qklx5u6Fs2DLzwG4s+Ag/pW38BA6jSEqjhKpiTEjsDGXT/v2VTDmIAMKwe+sOTO5+rfp2ssuYkpG5Q9X4C7uU9XYTX6WnfqgQR2preDnl5DxdFArly5k0TLMiWHgzBTVzFQDxedBGBxOfjv5fUyngwFgk4w3jAuxF/3PD357H87HWBbeEfU092sJDsJvfvJdVkJ8EN8l5lmDAKZmY8w4NwDKAgXlFvSwYkkMEAHqWfd7HWievgAuMKU2t2P3mtVCwR63WjCmbiYnz7rjMQA68A8nPySncg8WLUuLaGWOmDBVo4EEXJMb1gOQeZGKIQ+5Xxm4L/OyMkm836aLV1+slzas1w60Ry70TzUE0ILTiLTpIhMM8wJN9REshMEmeZa6JZcb0IC7LwzXqYkO8TCujcKt2dXZjp6M6Au0b4kJubBReUSABKt8fxmVXC0qKMhRXzfNEAbZhEzgNCVWIgQwAuiYgNayGjs8RmfG+AxXJLIxtHaAQDYmHiH+kZpDyqEUvscAEMBSfz8LPEG2ZQe2KDYuwdKZJSSHYaxoB1zEqbqyXmmpiYwFDX8YyigYMwZXG8OUnzvjiMQgzT+Y5x7F1e13mwsHHzEYwWTSRfD8aOEqRwB3QzCLxGgAKHs7yISDyYoxJiHnqPptsN2AxbAQmg8Q5Cckpco93K3kaNZKLJ2UXlhl83EwhGEm48RoFMmXq2f8F8wY142z1MH9RgBxhgmM5cLHMzCozPRYmEmMHV3NigDgDGLgCEfP6B4dJMMtGmct49mIJLRiZoTsZxTORQI6x462HuUwok7DTdvjHtBIKLVqAOPpKSmYA3Cydo4RrxKiRo6Ti6DgSZorIm2JCu5NV21VpdKLyLjzjSiRuI9oXsM9iSM1aKHOW3gtI/EJLZo3W/f+/lsALzSLk23kyuXrcEWb1qz4tFaueJ/+7et3A4xtWjivBHdvur7zpW/JAah02xo0a+H5+sTnv6SUhAz9++d+pxZ0cVExlUwKYDcZvdtg7OMTYtTOxCEaTZ8bIOaEZb3uA59WNJrC2Khs3fn//sxY9rBlTLho1YUqnjlTlYd6kQmMqfbIAbXUHWB0HqR6LiImqUYzlzBx1Afu3LrzVD45p+19LAC3pR1lNLdGkPyaPD4Z3P56kG+gSmuYKi0PfWsOxJJR0LThQYHHmVtnZa0+tpGkaT4IHsY2HaTW/OFD54kgA2pKXKqprNN3ywf0nevmKRd9QAx0a2tdjT61rlW/uel8hXfV65YXm7R8wSJ9ceFURddpuw9Piw07B+BOi8PwD9mIb9z5hJYuWaC8XBOtwJfvsIvYhSz95rf3IILu1yWXrVZ1TaOuuPwS9DU96FSCLRZi1B0Mu9HA+IgFMy1RTgDQtOw0S8QejpAZmMSfvRarYUQlflyqXJry97e+GAuAq7fuSw1UaJli6mDqeOBlWKR+/cjT2llRjaibIvCqZq7Av6QFuabJxeAJdFnWiM+4pI8+t/UcAfhiYRoL0E2BmQDIOToU/Ie6Od8eATbFwE0BuONB2IncvlP7/Y0M6BtA3t9xhgViXMwvgKMhSE1ZroHGJtoCQP/os0+zQMfp/GVLrHNjK53OpuDeQZn4zAXz9aP//m910xlqHJoVlQe4hEcFBoMUTnWVi7VjkpT8PM61kTHYOfLCUnBEd/R08Z3fDwOXwbXHOE0Kbbr5po8yUpT2HtyC7i0eFqeFiw67li2+lH7MJsZ3dZgApmkteV/Lli0CgIUjhm+BLaY71A472EpIa0SXiothjIj5cDriMEZ0W699gAXaw/lt8snCqF9yEpnT0t4MSCJHzBSKTjKCRD9nWKsx9FRJjBDDGf+GUpc1NEKNGFqzLsBpP07WUKoQjYYtHI2ch4w0H+eoKbafALS6R4hLAVBeuuYi1fPZ272ziuc1ercoaiaH5SFnLAbH7ASGiKR0DBWwhbG8xhKc5M24Wo809fK5YNQJaJxTWkAuXZ38rIOjXPB4YEUjGce6iU/xMxPNysiUF3PHGKxcfla2GuprlJyVoGEy2+zo/jqqB6nkClcyUol+Qmrnz16oza/CLLE2BxE9Ep8Wz+etDbeu8/9j7zzALK/rc/89c/qZOdN739nZXmEpS1tAFgQVBSyIohEiscaIPImJmtxYrsm90ZB4Y4y9gIglVkSls7ILy7K9z87u9N7nzJx+Zu7n/c0uaq5GUbwC7snjE3Z35px/O//f+3+/b7FqAoK9RUR5zHUR/zJjLbRYzFKD1Ud92FoeBLtODNnopIwtAHt+ftOZN9gXPw/4Kp1wTRbVlRHy5KJk22GsiK0mmJe4j8suBNSV2j33fBm28Ti1VzB8ccbQyXIaIy63M1ZfYV+76y4YWlhPWi862o9zfaC7g8X1Eb586ZU32sUvOZcw5jLb+sAh27PjewA0xvVUg2WYBUcAr0tWrgA0EkQcobN5eojr5Ihdde2b7Nwrr2C83Wxf+OT9tCxst8HhA3bjn7zSzqUz9WMfuQNwBxid6+XzyL/j+E2hl/RiltDDkxowntqx+3f4Rv3hf9UBuD3TC4+Bh59BmX2fK7M/Zi2BVldmX+atB8xhkT4J4G59apzC97Pt+JYddtuJeQfg/Ed22U1bZuytayrsX0HH/3Bdpf2v7w7auyiOr5rpfhrAfebbW8xLWfK7z23gRP6acc4f/hg+J7bgNIB7TpyG38tGvOSNf0XlUCUjnQqiG2bJdOOG3NljJzo6cWwVkOdEZAw6kDFpfhiPCn/V1jVzo23Cvt9q+/ccspe/5FJuhOokhHUjnT+ZIpaAQFcxcKKIPLgDmVW5ESbL+3+/H7/JuFIdnIJmmnzyeUymLEmExY8f3o7LcKddd9XVtmYpgacyNyo8ln/LI8LCIbKnXbELm7HAzP0MxJ0ySDz9b/yHgOJvB7R+/Sn77d735wHcAnhzmXvutfD/3bF+2jjyi8f85+vHvL+svf7Xb/Yv/ITAm0gynV1tGevowhja5XwxdeM/k4D5BDVsanVob8escOiwnbXxbPvq1++mt7TIjnR0MFqM8UCwyLp6T9iG8zbYD++9l4cBXI+YDLpOdNva9Wu5Lk8ATABRStfnOpP4XizT1CgVVCUwPqq3alxiHbzHDLlq9XXVZMg128oVZ8Ms77WfbnvUrrrqWtL3+13bQGV1Idqx/bZRReZHO9juUQDaGMzKAUaoGBrY+CiLcQomcWQSBgsgtPbMtURZHCOolww0rq95Ct1LcXgmZuk9zSrLjJ8HXLl+Tr47VfWl1tZ2AGMNTBcyhHgmyXepcMEBOo6RAIdtAsa7srKE54gc3yNGsuS57UV7lYz7YfAY65aWWgTmTvrPANly+USgxGJDloKJC+KQzQ8xVs3PQ2M3YQlYueQkzlRYqHJaEiJ8b5MARHWbpnjgUYSJwOXEeJrw2Vo7SBhyllGuGLAcLHy0FFAJg1bOg1n7PpoSXOH8uDU0VLJPXhi8pHl5SCuvLbP+iV5LwhZO9GesFLBD5xRgL8/qK0JWyjh3x96d5sGtWU+WXmo8AOD28P7ldviImg4A4QDgpkYjBobR8/Ax23zVBda49EU8iL3E7vzafXbpJRdBjvtt+9aHAL1k5LXdxzNYrwXy11mG3Lk8Omn7Dh8yT2IERn6Sfc23SUKkg2S9LFq+wf7m7z9mLcsabO++pH3uE1+1ndu+acG5TkvRYTqPEzaZybMIgPybP3nC3vbW22yW2BOG+LZ6w0V241veSdAwgDNbaHd+5ctMKqZhYTt4IMjYre/4gD14z/0A1E40fvS5EgNzcNce9+CiMOMwJ2QfDPDz+fWMAVwS9m0g220Pxu6zD/fdbu+rfZddEb3KavxNPOEvlIt27D9iHzoUty9ef+bPAbjV9pVPP24T6zbYLflD9rYnR+2zf3KO/e1XH7M1a1faNUUxe8cD3ba+Cjuxr9L+evMSw1l8+vUbHoHTAO43PFDPwx+7/Pq320UXnceNndHjyCCxBiSQUw2jcMsgjr/BQcYlFF+Xo+2ZI7jyvPMuY4FcahNTMwi/vYijSXpHCB3BopVjJdewUgBhGMF3PmKVAjR1RK0CgBZAnBb0/+4lRkj6pf/uJZCVZqFjAEKnZBsxDFFGM3O46GYxX0zbIliFEONdlW6rWskHanDRJjCB2B54a4EbegzZUh8bJInGAqhRb+vJ/7kN0M/SffgsgJxftT/PDoA7BYtPsYgCdcrE07j4//1kB/k0ZtUpeRYmqAsATiPbhfcT4BUy1lA6xXiQFizbuf8A460qqoambNu2be5/TS1NnLMZaozaySqrRZsF6AEMpUnhp+eDdPygXfniKzGrACAocj/SdsQ5QYcYi8Y41xmxqnIfA34iRGk01SuoN+oeOHYf3s3+a6abXXB3Lj+TEWoC8TxZcyTvr16zHOMNjBmdmRG6QIGY1EXFuVa4FgBYacaHccaEGVzNfq5tNQ7kiJhIAGQCQdgzOjkTtCB4PYUs8inA5IhVlVNlBSCoozkihLHHfQeKy4kbGXCl9kYnqh8tnI+qMT3c5KTh433neSCZwvHtYyycNwdghNkTcOzqGLGlBBhncK1qFD05Tg5dku3guxplfJojw22cQvh5xndAPqsui8KyEV5cVABY9MFaogMEtEHqcUxzsHICZ/nos6gk47s7Kz0fI80QYbmzE7O8b9zqm0ttgkaCAE8/Xj/jU8hrP9bSMdi3IMehtJBwXbpjh0fGcGr62G/iQBTFwt8FaXcYH4dp5DtfU1rhKss02pzM9ZIdWUMVGOwi7GhNUx2u40OwaXUw8oDK6ROWx7nJ4/5SBZsaqayx9ef8qe3c14c2bdjWLl9lF8Pcfu8/v2N7dj/Kdo3ZeZe9yV72qmtty08ese0A/YG2reTgoZ8LFgHu6oiDKQHAnWHvuPVW+9r3H4HlNDv0ZLsd3H4/bCFMKsxgmuMzHyq3197yNiurWmHfufs/AXBHuGd47U/f8i4bw5VbiVaxJNpgX/riXVQGrrYf3ncP11zcruah9amtO2x6KGmLl2K6wJH8wL0PMDaHPeV+UUTLxo7HH34ergg/2+RnDODS8zEbxs1yILnPts5stfMKzrM1oXUAuMVoCXjE4LV/1z77Qp/fbr96xc8BuA124r5t9n+my+y9i7323l2j9qnXL7f33bnHrrvsLDtzfsQxcO9dE7V/2zNlr7l8g72i5fT49De9uk4DuN/0SD3/fu6VN9/KgkcIASOTIE/VGnkqz83PwqIFLZ8nydnMFItW0Fau2sD/NtpTBLUmuPmtWrWEDKZGXHxB5/gMB3C0AZKUJF+G+DyBsaEBLZBP4nABCRaTPMY66lSULkfjVInw9b88xbGfHGFKByth+EJZOr/Dz2XJDxOLJrejY83YRjF96mIspxUiiDbPaeN473megpUbdritjYqlZU5HNAcD5EUvJ02e3IxZFhexVnNEUyjh34uiW7oYEXULQE6bo7GYqKVfNpJ8ds71bwPg/mvvqdteB3xPcms6dkJozljg/uvp8vmnq7Kc3u/Uv/5u++L0iDKBONzt4bwo4JUIEcVrcF3EOHfqzZT2as/uPYwSCwjcPU78R8ie3PkkmqIVtnvPHhilGZL+qwBXKxlX7mILs/ayq65iNNptx2HtkrAcUzhYiwoK0ZtN43LF66pqLoCUmg0CgPYgOWUDA6O2bNVKwETMaeAKcFFKSz1OblsL2W7jACGVuKPi4voGNKGLK2bRTlCfBFxnHBtk0a7ktGcw83jJpesC2EUIaVXUBWCF6yeCfioS4j2HYjbDCNQbVpA1mXToQzOxrC2j9WECOcIcI9IhmLt5GLPZJPEbGA/8uGDzAXJ83bhWOVZs9yTO1hBRKx5iMianOtjmALo9xqqMQhsaYa+yMQe4/P4CV79FPBxAk+BbjUWlNwRoRnEihKN0pbK0FZN1N0JOHE8qDsh7PQFcosWMrIncIfssjfZPNVtp6s8KqAmT/m+cc3QGPbODo32YMgB7mJJ0UpXfBxR0WXN1gKtjuF19fF/LqggY5pgWl2CMGJmmQ7XYJvumbWwAlEZLRNPiKpjJPLR6KXRiANhcFCMEESronULlPHQBDmdmpy3CcS4hPmSAiiz1MtcuqwXo0ryBWeKKzVdaTUmt3YFRIeTLt22PPWqr1lTz+yW2YvVZ1n24yw5te8DGe7cBVqfQ5FVYXes5tnTtalu8ai1AtMya6WouLfbYgW3D9okP/5PNjj/Bue0mcihoV7/x7bRsLAZ8L7fvfOUrNtz7OAzbNAYSDFA8FMzAYhZGqtw1E0Pft/asMwg6Xo7DFyMOoK234wiMXxfuVfL1OjA8yEDCf0doH9n7+Nbf7Yv1B/7tZwzguO1abG7UJnIjuEqSsG4kJnsrrCivxu1KnC/Ep36y01rWb7BrWyO/MEIln9p+cv8e+wHOnl4SkxtKo/amK9fZBr4IP6+B+/GWJ+3bfXP2kVefbavJ8Dn9+vVH4DSA+/XH6Pn6Ey977Z8Cfnhah/NgHXEAKJrPqIebNSSDA15Kio+Q/5ZPrdEcgGaIGp1CRjAVACeNMrMUjnvIiPKzgETJWJpzjkE/Qu9SBOSLAHZEQcAuFLBYhlg4xaw4AMcH+rhJyvW1MBQV6CDMk/cRyNJL4awCdvoz90UVPbghbMoVYXvoZhxgtNPwdPbcAuEkUOih5PqELV2KW5ZFIwxYcMgPhsOF1bEwzcPeKI4kiy7Ii9hc+6unZw8l2s7cAIATi6Ofe9bE/v/lQnl2ABxvempKyn7nYCcV4+LaKgSenZtk4dwuAOOf1/o9CzISATgYIg95afMwPWkAdw+l9dCyNsXfRxjFqzeznYW/lniFHhyfKocfRsP2H5/5NAum3zFQ5YwhG2tbATJBe+yJh/lz1LmiS3AzKipjGIdf71APmqgCrpEQrF0D0R9tduFGdWJOAUTCjEOPsTDP43ZtsvVrzwN09RExsh2Bfi2HIEV4cMh27jxmi5pbaBjowRRRQBYcFVqlIRb/Ea6nDhbjIiujRqmKic0UrGAxI7/hkX4W5wggRv2fM1ZRVInmiSy77ftxhlbgvJy0JS1VrotUif0lpYAfsXbMFOcIu56n7kq1YQIFGcaZQbSkLY2YDwCfGQDuMbRuci7G6EOtqanAeTuGwzFB7lwjgE8tIzQmwPwNDaBJo+JqdfMZ1tk+zDqZZ52E+0J1Wgm/P+eDSST8Vp7UOHrBYsrYV69Y4Y59MYaFNIAxyto4zKi1uGwxDtVRjgsRJoBr6feKi6udeSQ7F4fBztk5q8+BNcsw1u4gHoXgYMwlDGf5HUwSRKbECd3N6eGJ76w/RaTteNhmhlXBRVWXd4p9rLKyPPRgW/ehfQO0FuZZQTVmi0gW3VsLWjT2B+dnkJ7l3hNYXL0wfHxVV6y5hH2vg/UiFoby+Xu+/xCFGHMAzPPsi5/+gt30jpeyP/X23a/cR4zJYXSMO/nCUrNF9EiwqMJeecNrbNX6OrLkjtoFF14MAPySvfzSy+3bX/6xDZzYyQRhO9tcYA3rL7IzLrnSvnvnjy2PEf588qg1tuAIBignkhpnR9DmFVltZatt2/Eg4JPrsWK1Xb75Rvv6N77APnWaP6cYlSwAeBTmFGNNcSHj5DJ75Hv3P1+XBbfdzxjAnbr5Jugwy7KgaGzK7d091S3czHka4AYVWkjo5OmZmwUP80EWgFO3Id2kUtz0f9Xfybuuf9eNTJU/p1+//gicBnC//hg9X3/ilnf+lR07cZgb1rwtXtIIiGMEwHdKY6kkXZQ+EJycdDncd2LSQgSj+gB8HhbdJEyXZ55RC9/ROJqf2SSxCZESntj51rLIasEJhhCHI0ZXyruH8YKfm3WURTNFxIPGUgJt0tWk+bMcrmGCUENo1uQ2LCI3rKysbOHvWZzz0bdE0T4Fwwvf9x898Kh19/bZslZu2jCEipFw2VzolAoBm6NdQwC4egdCp1ko8unnVChsHkjQ9S/y9d+6e5/d9dVvM/qIEDVxrl3ziov5eY0kBeL4IbFwAoS/DdL6DS6K3+Zt3Tj65MsNTbVPnJsM9zWNM7V/J/Gvc6k6bhN9ogPNJ1nOp2HbyaDlp9/wtx0XyyjK4jUPM5plpNfPiL2DCIgQWWwFVDwN9vQziotQsA4AQ8/VT/p/Z1enPfb4Y2jAqNsiXuTFl1/BmHDSOhHdt3cchmmLILaPE9PQD9u7CnfqOGbUDAGzhbBgIXLXuhyQl4u6sbbalmuxh0US+7ec8Vlz4wo7iiGi/fge2CdAJDopjUyzWRZhXKT79j2BoaGF9xRaj8OY9dvkKCNIssA2nr0WMHUQ8BgFhxYyciywBx/ATMC1vXhJoRXDAk4DVJ7Y+oQ1Lauz0RR5b7QZDPUPE98RdZEgUgRWUPLeiR6vrr7EYqMTiPinyAirwd1KiwQjyxkiRoJ8TxJkkBXS9xlD8J8i6DaM3m1ocJJg2lZYxynOmpotCDOGtQog2AczsB+EC/Pf49SOabv8jJrz+G5kKIwvmOF7wDmZJTMvCLD2E3o9Dz6KcOziYrzQth491mWtSwG2nlm+f4pL4WEsBeDki1GEuSORHrOG4kY7uB9jQ00teNSHxKIPeYLHikV+YFzyMw4urs4SNeK1/gHG2lO0QIzzfWVfBnB0lsrxO43ejBC6/Uf3WcuaRsujfzWOUbG8OML3nZw9AG+kgLBe2Mxq+mVbWteir32F7d27CxayH2Yubbt3HbU3UJe1n6zK9kPt9uZbNhNLs4Ug4AnG8gQH837X3vAmtGub7Ac/uZ8GhmE0fGTREb/S3zmOySNi3QA3MootMQ57G++HAc63y298m13F7xVSbv/em96MjvGwLV1fQ8RMD+eQe00e4+gAZ5KHAm+Q8GRaLlqXbLYp3MPbd23h3mZkYdIPOzHujo3T3ML4l8BO/vSHW36DO8Bz90d+SwD33N2hP9YtOw3gXrhn/h23vhdtjEYeCGUYpSq5Ps7oM4k+SGOeFMaGNDf0ytIqG+0bcdqyIp7qZ2HcZtHiFMCOlJdUwC7AuAAVsmiAGCAAKEJuzDmLtiVUQG8kI5kETF2IgFPpijQKFfMQx0kugDcHtZZiJCoAoh7EKiIIBNg0GgwhhvYy23SsEiBE2h8vD22iDPNU3wUsUWhwATfpAOBS458w/50meb65uY5FWHEKCoQlJJUFQynwAnp5vMf3frgVF9v3GV356ESsJ939bSzg3Kx5gBTx5iFn6/cF3txT7m+hQVsAcG6Q7CwLcxoxy0DC/ginJXF1CJdpIXGPqCdBnH5PFWc6Q3r41S/7OX6/8PotAJzGzTmYU9GAKc5jjs893D/CgNLjGJ4NK5czlpy3//2vn2I0egR3aLmdefbZ1ty6yL7xjbudzqmErLaqynJGrb0ugy2dnWWkT6agNIqq4eJJfQb2K8zYygs7vHLlavLkRthfMtB4SMjRm1rIOZ2YoI0BFvCSF11jzU2r7f777wFYBRjBHoAJnLMxokBGGU1uvvwqmLjHWPyHrKEFzSQLsfLppmDjiiOVrk+3pMSPsF+ME3QCQvrDRyYdBYzlMAAAIABJREFUuzeXR1YaBzWQVwLrMglwTsP85MNQz7mHjX379tIKAODEmVhWVgNAhMHO57hjuPBz/c9iGJAruq6qkkV/lPEcrklvlIDYaVtLgOzk2IAzLUhnOkIHtaJBwgCvQeQCHpjsOR5WVreuJsS3k/gNABUl7n6+b8G5qI0zkgwXwqThqhV7ncG9m5rBODGKxoyv+BxaxdrFmCcYN6bR7rVi8BifHHABybN0m+bQs81JhwgYV36eH8OIrrFQuIgmhT66UHkIAkXKHDE4OIABpdDWNRQzXpy2AX6/IFptx/Z0cz4iNslnC9hV0OQwL30jQHIUxg4HBpduxmp5jyyO0RkYPi+f5UNrl2P83lCzFo3fRuJiCjFUHSTj74i99o1vxIRhdoBw8Xmug6M7HzdfkuMB2zwVo/5sNYD9jNV23ev/BHd8v3UCTicme4hg6cfMFLWRvj10wO4gf46HGO0j3xE/04AA18gH/+Wz9vB3ttsPv3InIHXILrtuk0Wrl9jWrXvsogtfZN//5l1WEqijmeYg159CqrnOZtPWTFhyfXWrdTy1hXvNOA+8ZMrJheoX2PbZvqeeel4vHKcB3PP69P1s408DuBfIifwlu/FXHyRfiUV9BAODF0baSdVURwXjpYqgYpiCIYJ8M+jXeHCHIaD0Gl2cGDuvDyMBBFUpoukMN0WBNo220in0NOiPgox0yioq7SjWfi80WA3jsxEWrDQLQB1GA2meEkRCiE8T4zY6QgYTozUPbxpHe6InfgG9rNOm6b8BHLhb44BLMUlO8QV6KOYpPwcYlAC9AMYnD4agAObEq3EV6uV8WAKxfkFE2dL2ubEtQHUKSUYSHcyTOw7Zgb1HbMmievvsJ//GRTIQ0HWyxsnNlX/FBfDzDP4vH0W6Olg2XOBzHn2PXLynWLEcx9SNN0+CrJNitYU/a17s9lGg1WG1BeAKkFWxd8bpB1l0CbWdhKUaY7GfmE4QvTBMLyVJ8xyLAGymQGgRzKQW3hALpAKWizlfQUTw+RyDMOc+wN+rokrOYe2Rg4YLU1cX+SGtYA7No2P23IiZv2V/ZAzxOi0ZzmP+boi2gTCgu71/kFgGgHiU+qz2Dowi5v5/L8L3huYmQNqQewiQ1u0hmj00Bu/t7iK0txzQjksVp2mI688Dw5PCuUrDPUxKGewenx0gS403DFO71IjbVGDvWNt+l7m2aukZjtGKJWBcKhrs3I1X2pZHH2IbVSHFxesBDOVNUeF1FAPFYkAj1wD6tAKOx/jMoGs9UJSOoiVyxFwsbl4Ke0NYbzVOToDjzqc6XO5ggMy2GUaE8wDLIGO40SGCaQvm7fxNS2zXU0fcfgeLZmHacLGmibWhIswfGoZhKwDwRLnuJvk9mDw6V0+0dZh/LghoaeLncMZidtB1r7Ftd+8o+wdjV8sYknHy8MgA25GP/E3mhIXRfrgkDz1bzAp5YAkBAke5FmYAsyWwndOwiTmAcxTWKAqL2EEFmBd2smpRBUG7s7CNFLsDkMv03SASZGiClga0fWGY6jycJ5IwpQGrk4x5yyqJGwEYi7nWz8/xverq7uV7mrYmsaycLwFLppgwXV2AR8bcaMey3hQPiN22atEKgo8nLR7Mcn5mDJLQqon8OdHOucZksmh5HSA6RCVZ0NaufDmSi9XWTc/o2Mh+NHc91sDvTwPu6upwrra3Wx/yiPhUj2OeL978Bq6/YruEqKP27m5ralpm37rrbrvqxS+zM9a0WMexXrvjrg/x3scICp6ysnAtDRkZgP6YZcgPvOjlr7fUcLU9fs8PediE0d+0yqZwyC6ub7KaqiaXCbjn8S7bs/3HVt9AFh/RNhdccQWwnodSYlEOPrbF9uF+jxD67M0DnPM9CQJSd9K7+3x+OQC3c8IFAlkbIsfNZE3p9atz4J7Pu/vC3fbTAO6Fe27/6TO3sxihG+3pXRi18CiukWYVovAOyrW1YMxQHSMEUcbfHTnWzoJXjJB6goVfCzphnwC/wkIWXwTDszB2xaVl3ByzjnHTDb6GCAEVQbPew3oJTOHcQ7QtrVaaKi+NNjUC7WccmuSJvHVpi3V1dvEzk1ZbW0PO1QjsBHlfLS2OYVKVjUaq2k7Ne4MAD+W4TbN4y6wQYHHU9voAKOMwQAJ4KSIlRDNIyyc9loJg5VotZ2EaGU+ycM/Ychihj37gbdZCgKqfBV/GiXmAyalx5Ckph/v/T9s7FwCYhpMujkSwx4EfmCi1QGhE7CJUFlCR/j7LPvtUC3XSSLCgB4RlQpTv5+bvtGowY8ock6tCcSDKUxNpJmaklzFjH//r7qUWCCCXpo0ix3i6b4AUeCjMcs6TfljaQx2LGB2dft5HsRKzEmVz/OOI6WcYaxegxSoANQmcpRDjl5QUM7pWk8E85xRWhENcDIMaRYsmFlP7GOZcSbcoXaLbR0DxIRbtH9//oANG9c3NsDlJ27rtCRuGJRsGtDei5Trr/PMoki+25pZau+++H1pHxzHrZow6MDBgr7v+RrRq+22AHLY5xtYS5ssI0NvTYR1tvYw0L0XIn0BbRdzI9CCAoc5e+uLX2EG6J8cmOojjSNolF1zn9uXRLf/JiCttS5adZ9dd92rqs+60F118gW15+Js8qBzhfMfQgZWw/bB8bHsRDyl95INOUzBfgKNZgDcxQRQHnZ8TI7ggGfsNDZ6wkYF5a8TpGongsma/ElxTelgZg4VrARRVN2ZgqaYtRAfpRLLTSmg9OGvtdfbEtkcZvZH0zzXqDyENyp9jH3BrBgptUVUL5gNGr3z/SorK7cldJxj9oS+tr7Qnd+8GCERhfmasFfPFXGaaaxK9FdcXijjrGRyHtQrCQHqIS6kEwE/Aeua5fS9HQlBAC8Ro3xAxLEjkAP8o72BIMRwVwY4TyeGRcYc8uDAcY4TvyhzzxfHkOOCZmjKCebPjs9YJQPYD2CSX0LhUxDeDWsBiGCYRNpyWhZnJfhh6GEhYpzkCeXN8d5I4SgORGhuBmY/NDi6EGsOkj5DhVgRg9sf8lhjg4QIQF4K5rG0IWhGdX3OeevSqFxLZEqM54l6uz7iND2atteVCO/O882hDeMDm6B09QuajWNkitvP8izbbVa+43u798cO28ZyL7K67vs51ccg+9Hd/y7XqsX/9xCeo9Zrkq4Q0izYOizFN6BJTvQeAmrELX3qdXbbxffZBHKtZz1774Gf+0X746Am75KyNGGiGrbfvqC1bss5+9IOv22WXnY/Ot8q6eEhaf1YLQcNcC+QL3v35b/Kd7sfYohw4jhNAeNcTP31eLxynGbjn9en72cafBnAvkBP5S3bjM3d9zh5g4VUulMBbkkU8C6uziNFKlsVZzNYg7EgTC3At/9t/+LBz//X19fBzBJCiX6qht1Fp8nKMCiwlZDCAMSuBRZDDU5lXYtBmsZ0p/EPC8QBMgGq2vAAPLYRx+ia1+I4AuHLoSBRBot7Ezs4OqyB+QuOX8YlJXIEsTLzfAGBFoE8/J+ZQIaddXWQ0AeaqKisZY+3jyT+NkH0t9VrHnFt1MVq5HhbKCYBelPeRq075whnE2xOk4l9B5tRb3ni1nbGqGXAI98Wi5yG5Xp0wPwNvJ+0MP0e4nYrjeFqHe/I4Oz0a/9Pfu94HAAgrsHOp5ckxcdJlm4PVohKcBYCRocKO+bw5jssM47rBcWqVII/6h6cQns+gMxK7xjiRMNgsrJiMIsog01haADbM2FvHUuC0ilR6aQvl/IgT11HGWE6gV3o4jav9nIMYi2AaZkOgRayd3keMWwCGTmBT0FPtAGLestQ6CegpjkMsbRwmRUxZmBFmd/sR3I0JayTUa4rPlylB+LS/v58w2XX2qle9HEBN4C3b9/AjD9iWLQ8A3k44Blfa5sryKhgiBOEc96qqehc3MzCExg0d5sazLrR9e47Z0pVLEM2PwFphVJgNMd66gtEkDMihJ2DviJ5Ys8mNx+976Bs2Ojxjl156ne1loTdiOG64/tX2Lx//gGPggowDFUMTKsjAdqG3BLQJmeaJgeZzCwtVGu+HqawC1KJbA9yNDFDqPldHZmIR7zFJ20IXOioK7DkWCY7fmrVLOcyDsGvjgO0wYbg1VILBInP9lJdVugy8BGPGeHKY88IDCw8/Rbg/Z8YxKCDg96G33HDmuXbXl77rMvPKeIjwsX2jUzyA4MKMz9Igge4sjRMyOa7InBxACZDJNczgmv3GU5tBroCkIcX5DYeSRPxUWT05b9LVxdDCzYHGYzwgBQEXWfLecjB4c0ngBm7Ugb5RxPnlgFsqxNCm1QBwZ4nkCRG+PEM3MngMty3huPxOiH3yEXy7bPGFNBKMoi89jsGwy85Yz/mJY6xIoSfkok0wxk1xnAt4AAgyMqU7w8UVZbmuM4mwTfTStIFJoAIzxPRcv7XClnlDtXaiE4MHo+RjaBfzYfQDaNFkJlBcS109xsaChPWcGGMsmrZzL7rIjnbvgO0za6hfaedsuIx7Qo19/e4H2L5KRqVdtnMXbtAApg0aKzZd9Hpb0fJyu+k176ck4ClOe9zWXbzBNp//AfvQX/01NVmTtunaS20VxoeCSIM9+sDjdsYKemb3nbBKigiue92LCZc2qwAVf+nL2+3u79xrjRV+2/HIbh5wBjg+TAcIOY6wz089/kcG4AapGjn9eu4dgVK+8IeHJ7g4PbbpHz5rPhiWvGDIDrznRrexrgoRtqASe/zp1/PrCNz81psAM6Ssw3D5AElnn3UOmpgJQIEca1nr6ulknALLxmIfYHEcQWMkdmUBfOXBonRgwa/k2iDMkud/jSgDYmp44g6gOUsnFaQbQIdEb+JUwgrRy0VYMDV6k+h+ikiEfMTEYZ7OJUBXHIg0P1r9c3LDAVKyMFJuHAoQiUaLFlg4BOGFgDABNrU8zMAyafGexcUngFHIPgm8jDC2KykhC47tGccZKWDp5zP034q7KORzJQYPUcPV0lhPf2PA3nLTq9BdsTASECsSTPvyiwDuF12pC72jJ8esiu5wSG4hW04ZXy6sg7/zegQYFX0h1y9Ais7IOGzcBJrDAbbz4OGjjKvRHKrxiW0UY5FDzJYGGKc1KkVHVMoiG4A9nGBxFVgWNHTMmo4jDMgMzQQaG88BnKNlVSzeAnWMvDmmKc6bjouH9ysiIqJvYJBAW9goYj0KAXAaR40xxm5xTOdCFt8koDkCONb3eyamnkzGQwCxIGNX6aaUz6aXBPPS4Yk1LQPQP7n9CTeqPuecswDcYefeTAAAxLr193VzPufQdPU59nTp0lbY137K3GcR9qOF5JyHYX4HBrphb3E6I9A/h0qk3ft2wrhgbJhOwfi02qKmpTY40klCfjsOyQlb2rqeMSRtCz17MSmU2osuvZYA3Q60UCOM2xgX2gwjMBytuI6HySvT2LSE7DaZDgb7hxjPlQiuun3Pp8ReQE6mivaj7Tit6fkNriBaA792rp9jybshJ8hDI5YlMSFagpmH8VlzUy37mrMjxzthoPQesJiMXfUdUJdogNlhSRHnFPAbxOlYUdYEuJuHuevh2oVpI1S7rBqNVXwE9g32GwZ7kuBcjjp6whhACRAUkwsU0IeeThltGSKAAowmfdJ3SecJm0arFbVX9KJiIBjo5ztQXkakSZwA3hS1XGNk5i1m/6e5vpAU0HakOJEgwCyOE3MO/WGYe3kCF2tldQ2VWnHy3gCj+Ba47RMlguZ1GIkEfaalOFn37dxvsYkewHnGlhGgPYyWb2yGaxDZhOrOJGwtw/0bxY3r4fxmcgSDE+grABehf9SLESNDRVg+39N5cukW4Zqd8xdh/mi3Ky5/Kdq+etu3fycmll2wm+gK0d31nmBcn7eE7WeD8gdwPpO5FyKrMoWBIKrMOd6nPt8SGFHGGD3Pc9xXn7XZVq+j23m0xm7/KHq3+GH0cG2wcz57z1981T78dx8AvCbtff/wt7b8wvW2r20aPd8hK8e9650vs50HH7eBsW5A4hp0eGj+OsL21O4dds0159udn7ubB4UTHENaQzRaRwe6a8cfWYzIL1eRPL8WxBfi1p5m4F6IZ3Vhn9540+vcYqdycTntpllEiuh3jCv0tKfL6XaknZLo3U9w1djEGAvKFP8dwiDQyniHuAEWp+GBY1ZEBlUMFkhjw0KAlqI8/H7iGVSlBR4IsuCEGe14AG9aeMTwZVisBQg0VtTvKXtKTF4OwJBgQZcoXEyaQJ1YvCyAKBRacJMKoEmY74ctSgFa4rA1+YxIpeMSGAiymLkxqD6bz5jBMKHsMSWTSFyvcNQCDBS64bK6MQZrgQFL2Z+9+QbHNCw8mSwUcJ2saj/JpbnHlp9zIPzMVODQm0aeLoMNRgeQm4bBiMN8jDE2GwcADzFya+/og2GCRdNCjD7JT41PCGfjHKBuThoaxlVic0I8POWTszfDyDofIDSPYD7OaE/p/wHATxK3sF8jWI5ZigV3HH1ZA2PnPJyNI5McPzVicOw0nk2y/9IiyhygMW2aRdmLzkw5ZNMAuSJG437OlWIkpNmLoEfMyVwC8zYLgxfiGGpsqs/UORLwL6QzcwYAOgqYWdAjcn5hs4pxfY6OwpKiw1O+YDsMnfajoxO2hvGt3JEJuk3FyGVgcQvZ93LMDYZZIA6rNMu2qVZLp2Gch8cATEx+kYwnHqviIaAF8XkIcfreA0+h+0NnB6hdtnQ9DNIIo+UDDiCFg+XW0NRqR0nqrwDMrlgKWEL4XlpRb50DnTbKtSxzTU1lNcAxjyaAI/w81VlEj2TzRnnQKADAodmaoNaLmq35ZA2gZprdBDzgssb3y3EAdHoBZRUClgDsgloeRNB5zs8wOo7b5Ve8FgCBO5FIjeEJNJ5EgqxoJceM46JsthgGA4NJGwBU1TEGzaDrKikDeHEMJqczaPRwcALiVb01A+s2OYnhwZ9mP+bd7wZBVHPYS+cBkVkY4zC6U7mnyzlWYjMzBAJPThCWw7kpoTA+H1avua7Rjh/qpUA+iuYt4tjdZELl8zjIAXXznI8g4G+MkWwR50xtJ3rQUBbkzOw4kSwlPKR5edCbtdr6VhvoJDIEXZ/NwWxzHicmeaACzBdViL2ecQ9YXrRwQbSLfkKUAyEe+AIViPzb0dn50fdRmVaK85XP7D3ex7ELMQamWaJsqZ155ib+vYBS+Qf5vo7yXckS0VFsw/2AS3Ji+/r4TheNEmtkaFhX2N5dT8EOAnhjXOMYJro6nuKhr4zKsWp79esJLd/0So532D7x8e/bd+56gJ/dyvXPdyi4mGtyHHdwnn3t7m/bwwe6DW+EXXvJBh6upu2Or22zP3/75bbtp0ft8NHjPGGNUfFZZoWA86tfcYnd+Or3MeJuA/yOsR+4pDEyPLH1wef1wnF6hPq8Pn0/2/jTAO4FciJ/yW5c/9rrGHWW2fKVqxhfTjBGYgFlpBmE/cmwkCcYtTUwOhXYEWOSBCQEyemSu7SCxPk8tDDzuFQHetuQoc06pm4WpsYPEAmzOMRwgpZjZEiiyykoKAYcEPHDe7sRIkBljoXFOSI1bpSSjL+TeULwx4EBAITPsWwadar0m6wr/m4GEKBAWI31kmIHAIUaC6o9QuL6LIJrmRbEGC1ElLDAsigqJkXvN4WBYorRUph9KYjA6ik7DCZRlWHnbjwTUFvEEz0smATlLCyKUJFOTZ+jka3YJWXSBfl3ba8YtTijY5kv5B7sYlTbSQDt4BAaGkT6sxqhzRWzKNXQ41nJZxGPAngRIBmBDRLbF2BbMsQTFLHgyNmoAFUfrJoYoRSgSWYDGSpisFxhFm6NO9MAs3z0aXGAdwqQKKarkuiVOI7AALETYukmJxm7cYwEhoPS/glkc7zLYFmzHKtRwEOY86bjmeTcqwpIzmCxnoKmaizQ74n6HEfTpP2XM1hRMKMwmaq1EqjOcC6GBgcZ1RYxNizmPKWcq1RZbIqpqELb5UNENTwsTeMY/551x19VT1PTk46lKi+kkWF6zKYTU4xSK9mXKudC7TzBuJVj5Idl9XJcggTrlvBv7cfbYHUjLgqE0+u2rWVJvR07dJCFmYWUdoAlS5aQE8e4kJH/dGyAuBCUYiEMAHy2RpmlZL6FfcVs03FAibYXTVcdI3+O5yRgRAaPpoZqwH299XaSUwqjp+OvkFqPN+ZMM/o/OR4DmBYm0Y6lbJh9Dtgrr30Lx5Coj1laAI4fYizLQw1jtjDnXWNjNR20ofcsJjfMjx6xhHH0fDpse3e3uX3XccrnwUq6TX+AhP8yZAMlQY4dE5B9xwH1pe6czzNWjyqrEcPCxAixI2i7SnB5SseXSPLz6AoDjFkrK2leYMQ3TuSHNwoEBWjMcuAKOYc5tSpwPWh87hV7DnOW5rpSAHYSM4TOT04tGWmuPx4w5gGgdY2L0R/OwMj1kk8nBo/vBPrEYaJPAlEy84JTsO+MddX6AIuYAFBO0HHaWIOcoRfNJtvt8XO9sW15MMRNNYtgVKfsBN+fiy99GZrHUZucPQGLzsMbztERHMThgjpbtWwlDQ0vtb7ecXt8z92MasWyZhhLh4n+YPTLPSk+k0WviwN1fJ76s7N5v2vsTMJ/y4rJueR546or/pn3fAx2DbCme17U52rZ7v/JDrvju1usdvVqq6NGLViUtXvuPUIdWwmVbVO4l0/YmRsb7MpLz7G+o+PobGHtbvsU1xeMHlVsUZjTEq7J+3/yn8/rhcMBuL0nu1AP/QZdqKcZuOfm+T4N4J6b5+XZ2Kq3vO3NPPk3oDOr5sY5gqWfAG1AkmI4BLSyLNJpXI/SbQ2P9qIH6uGJlpskC5if2prqKjRPjLRSWOhzaHAkls8BLIap5KpEcyJ9V4z3zEeMrUVeqfBBbrJaHE/Fgpwad2YYx+W5OH9UZyyK0rL5YNqSYoSkVQPoBQEa0tgpMsOJ6PksGRiStEa4PwM0VQgusOJDR5bmpi99nOCh+ibzACXSYgl86LoWI5eIEUoaJRKCceEMQHOKCp2LL74YrY/PtQD4AUgzjJYUeaJKMbkIC2EKpQ/M8nmlMJZjjCoFMvNxewpM+GAehxiLhtjeML+v7K/uvj6O4Qjbt1ChVM0xn4G1EQgTmFXVkZ/8MA1fBZDFjPowM4RgXzQCFLsxjPYvQpCrD6esxsgylOiYzLJteZwnV3gOGEqx3yEWYenLsoBBMZACs4rZUMet2LQEhgj1hQq46d8SgE+FyWqsKX2gflf6MLloZS5JwrRFlbMHo5fgz8ScOiArV/IMYFil7vm6ZtifWTR6+xl7zSYmXFBvPtcMQ3HnZOzEvXg5mW+dnZ0OSI4R0JtV2j/U6CKCfJMwJ0nE8BLv5zParkZDVknEyADZccNjkzZMHdY0lVznnX8h49akA5Vh9kmu5oamBlu1eoUd2POkPbF9jy1bsdJtb33NYsekVtUU2d6Dh9FEwRLFeri+snSlrsQFS/wIBehqaxBYamgodWPZnp5RW75mEbpNWMZBydOr+Q5M8GAC21ZGWfyZDS5ct787RojvlM0M8PDBiDAYyVkLzsokoLa8qhyggvlkso9ImzxGvTWwodMYdTAusG97Dh6gVxQNInljjYDW+VSxHdzZR5wIDk7OayFsWn0jjSZhrhsaH6rpTJ2dIodsG4CBkFxl7Uk3Osn1EEEvVl7ONZrHtVdAbiMANpkgZobWBg/fGakT8vUQQzxOyp9n07CgQUwQNdW0NDDirCW/bD+1Z3neAnL6iDOhSL4Ip6bc3Yk0USDKoAPAldCZPDLKd3i+wF1vGcxLqjKLz/L9DtXYMNd1yoh5yeuzDWeRz9dB2DA6tq4BwJ+3COZNTR3IBQj0zRI83IDmLkHbwSSawMqKYgD7kC1aioFpGnBb2sTnooPDebu09VJra4eFTu4iyLmQLLvjMKpIMni/JK7y/FCM89jOz4YBsEtgEZNoJzdZH0aaV7z8T6yhrMWWNdVg3Ijam2/+nB3a/wSRLfTeEnUyTQ1ZPrlxD/34ATvSy7i7pMA+++8/sNdcfx7GjXLbC/PWTXRLTeliW7+ymWvxBKPdfXZgx4QdeKKTe9RhgDlGCeUaVhZimvnBs3GL/oO9x+8A4GSe143sF7Unf7A9+SP/4NMA7oV7Afzl39zmNGWLly51gbDSWikrTYvhQoo/gmev4kDKYWq6bfvjD/C0TOo6jEwigch+kNqZlmVoRzAqAL4UmCvBvA8gJ+ZuktFcCK2axokzBDkFGS/oPbVya/HXKFLMmxieOQBRMZltORZvv35GESKqS+Kn5LbLssA7zRXvLRAo8CQAp7GgAJaLvgDpiYXTWDXJU79iN/x0u+bYSdV1peT0FLMGm5WCbYjzfgoTnSN1PQEdkl/CYgvTIMBXA4AcGRwi9BRGYWx0QfvF/zSerQDI6b0HAaoyX4yhlSqF+ZJrVYxVFPG3H5Db3dXDSLqEnxvk+NA1SSTEIK7LIFVDGvf24rwtYtws8CemrLK+guM0tVBDRnhqHPeu0urzWYhBsDYNqCiuYrHLodWCvRQ49CBGi7HQK+dObGOC//Zp/zGkCGjUAB4FxsS8iQGrwPQw6Vi8MIsz76UsLhhN6eJ0XGb5bx3LfEaoYjuVC6jzqYq1OMAjCSAPsW8C0Rpba8RWCNOnnwvz+zqfYUTeh48cgAUkFRA92ZE2xpgwvRrVRgHLzNGtvr4RhmkUtnAWcNbHCHsReqMKojR6rav/OCAwaetWnePAWnc3IvKqGj6HWiPaGJS31dTU5NyV23c8QbhuC6cMgMjfSzQ/MdzJ/nFe2E+Nrzed/2JiKTrduDPBMYqlx23V8nLYqgGA2iygG8aGPDK5m8MA2KICzhku31Ey2kJRmMEKH2O7eXSGCOM5WSHYXa8PQ0QkwX5nbFHjOtvx6JOWBoAoFkSF9z3DB2zzSzbabty1aYVeEzUyTyZcFBX8nL5nxFEItMYBUT4coIVFAKw5wrAD5dZ5lGPSLbNKijqorJW+T7SgAAAgAElEQVTXAzlKYP0AOvmci7HBhO3f08E2AN7ECjNq13tW00KgvtkAhfLeIACQMbxAeJ6HhwCMGZOwZdUVJXyPpswTJSgf40yU70sa9i3N944aWacTjWL0mEMryDTSPbjkMCFkspOMZydhpNGZAeD8uGjHGM8OdANa+P7kkaU4x/gzTihxy/IV7hgXFKX5maO2kmiP3QDOCBl7ioVJAvi81FtZEeYdvm55fA+D/kLG2Hy/Z3HFcm356ZMdmOq2hqV1fNfQflqj3fzGv7c7vnIP57Gfcz2KQ33ACjFBrFqxxtrIiKMKgvvKJOc4ZsePTdqy1WvRTWKKwaxSU7MaHWOdLeG+tLx5ifV3JOwD7/s6DxewcFk6cmFvSyuJIPn6Nxn1d9m9D+61qsZSe/VLz2Mc2k8DDaC9GsaTB75mIpHyaMeoaiiyJx5pt/e+85M4eanSmhvmnoQ0I+q3PU++AGJEnikDl7E4yBy7NHN9H1RvOC/KiSMcyL1S9vCuXpviifSa1arXStlD/DmJCPUly7kwXugvKlju29Vjjw6lbH0NTxg8bW9ewvD/9/w6DeB+zwf4D/j273n/bSwSCVuNWzOFVsunPlPpyhSQK0DHjTU5HyH6oRkn4FbrPL6XG3XS6ZZCoSJCM6kjInVdLI+YuUp0TKOAFR+gaRFieAG4AgBMJyMRD1qvqrpFMB8zDmhoNCXh/Cw/MwSoWdaK5mX9cgTVY845mQaACIjlYDHk6AwAGsQs5fHeyiITSyTk42IV2B6ZJ1TnJVCnMaBGixrPzvPLbp8AatJXhQBcAqdJ5zKFjdAAzDFD/chjCJRtZLvRdFWySMkUEAGcShMoEFTOmHUGgFoM8yWmsq+X+BUA4TCjQ4G6IKPacYBYLTl3GbbNjX35d/3+7NQ4zBsAzzFLC0zVEACwHFH4DM5NAaEy2LxxxbbAyLl4C1g7MWJe/jyCvq2MmA99hoBQCUBMYCIFkyZApWPRg2NY1VPaR7Gc0i1quwTmnMGAsekE2yedWxELeBbQOolpRVo2adeG6c+U9k25eQJ1YvZqa5vQ3tHjye9pZJwP4yfTiDL6lNsnxnOG8WSEUV+Ic6PuWo15Q2RhpXNx52wcozYrDlOTD4CfIMZj5cp1LHICEoyKYdG0narLigJqjhx7ijHnIKxbPTES5VZXQxdoCoCOit7vL2aESvwMQdIRmL8M4bhdRI3ME0RdWIwWkx7PFhzUmWmOIUGyk2i61AYS9pfAnI1ZDY0IO/ftoT2A7DWaE4Jc5zOAj77xfpg/DxoxmFvea7gL/Zf2J1LKiJHMMK7XsL8BPRuAncW5vJgidn4umSbKhWS2CI7SnoM4qOlBzWc7G1ua7Cg5ZiXcp/0wkIpbCZXCiBE0nQdYTODS9LO2jQ6PA6KRFAAsCxlplkdpMaADdO9TvWj3hgDrZRYp91lpAyHVhArPou0rmA/a8cP9OGO5xonvCcCOKQ5D7HMUBLZh9Zm2u20vrBKh1X40Yr40Y/xxWCH6w+kk9aL5qia2I+GVqYCRZ5pwbrSp47OAXQ9sOQ9RJYC+fNZfgd923MFFjJkVTYPaFP0hxgYeWKKAxe6+cYKCYfJG5SQHwKPT9NIGcdYFm3ioSOMk3ce9YQDwXmRTg3GOK9cArQseOmbj6AJ9Ydy1jDmVPC2vUGNdk+XGItZH9luC6y/HiHeO92tqWcX157E/ecM7kB/U2/btD8G+HcKxiiEG4FdcVGpNdRW2feu9XNc8WOJ+nk+V4FQ+H6AFY5w3bs3kBA4Mpuxtb32rxTALrWlqsVe86vOYPL5lhZ7jmIYwtFQvsu9/91v8+ygsMONlAHdlWTUPrfp+ET0C+3+svRPWr9Z9Rz/7uR+4+8w933yA+xQ6T9y/Xh5O/Izmtz/6AtDAPRMAl8MBNAWCHckO2iTVGMWE81X4quhDBe06K3/MPvTFJ20XKP/zb7jAIif22w2PDFszot1/uXqlG70c75+2GQV+cpNbiRg0y1jg4ASPESdfS6rQfSCg7Y1TgVFdyFPShGURyDZy0g8PJ20x9HSa4MJB7NXLq6J2nNFvmDl4LazDviHYhooidA5JO0bsgHtxw1pXeQpgnvwQhLFHBqWD0IO839bUkLINvd2PjsC9uFJbixH2Io5dVY1dHLB6mIu7qJAnRjrpGvmMeT2VntyG9gFGBIw5wol+e/N3Ouxdl62xUi7qRTyJE7ptbQMT6GsWktlbcVL9l635neHBaQD3Ox/C5+wbvOev3uV0b7UNzW6BlMBfGWlpRolO98VNKjMftrrFrfYoqfZ+xgzpOWqSCGbNIfxPpfTvCt/FWo8ouhRXn4RTI4SbvvjFL7EdO7e7SA7p2dq7+gFx/DvX6RlnnW37Dh50uqUMQGqCxfUicsIaqolwSE06h6vE8hqFZlhApcVT2K+ScOVKzUNj56wF3GTTALygFkmNT9W9ibZJ2bsxCfNh/6Tr0shUIbPKpxMDJz0c0brOSOGBySpgvNve2YMDsJGn6kV2lKiK5sZGQBd6IrRaYqN6evpsydJlABDGgrBnAjAdjAE16p1ER5bP2Fn6OoGrRtgkbbO0f2IvxfzFcNlKI+jGmICsEQKSBcBKynA78jkF0QgasHLH0DmQCajp7u3GCVgFS5Nw5hGNYjNse4b3Vam7TBoC2VFGt8q8E5iqYIQ2BvCcBywqg2+ExaiK3lqNkIcJbNbvFKB5EsuXwzEpgCctnBZruSbncX3I9CDNn5i1KRyvaseYB4yKPZWbVQdYJgoxnxr3uowwwPb4CCAVoFzAzydhdVh+eY8CGMphRotiuBbqoCIRGFvug8McgygjQhkWYjhp88SUEtabIfqjlF7OOEBH+rws43kfLGQadicASNF5DuGUVGXVDHq5Uvo9pYfTOFYj1Mz0CMAgCHM6xueXwTxNOX1hJD9nx4/3c56Stmx5AyxNhzXRi9rZ14F4HhAB65OXh5YSoXtteSnnkn1Fbzc+FkMmADhFs6XQF8JxALwZ9HWVXE8YFmhPOL4fPRzB0MVFMHiAb5lUdA1Uco8PMFL1kncWoSJLRp+ZyQzmDIDvBKPyojCsqEb+XC+TuDdxPMamOXJEXJRUMQangN7DtTEBwGpd1GRTFMYP9U3wvQKkA8zVHRqILEQA5XtUXUYt1ewE7nDkAbQsFGMuEuuZSKtMXhV4gxg0GJF70SDCwHnRyVWW1NggEoLmFcthTg/xHl6rBMi1YT5RpVSet5RxLGwfa1+IY67QbS9O0Tw/o1QCeiWdCKHXzIetzNH2kEhyhIhhyfGwNx3rxICCShQAOMl2B/iuzbG9OUruObXumtXDTj2VVCUwt5npkB3cgS6NXL4I5y6RLbT3feDDdv8DPwBDTnPt5FkVbt0R2Ogjh0cBbhutpryJkeX3YMHQT453YijJs3e+/UN2hI7ZEwQpVzeE7bLLL2fkecLe/Gd/RtdtvkW4f737tu/bUzvuZ9t2ck2hM80vsq98+fO2vGWRG/nPch/Ze2QcVnGGYOca4la4nniI2rXvgB3eN2iHdna7h41x5CVeD60YGDW4XSA1CNu2h378nL3v/yYb5kao2wYEp8w60clcTo6KXr8qyDcFPTuY7bYnZrfZ9ybvsZcVX2XnRy6yGn8Twkt80ScB3G5uAMuXr7fqwYP2yETGmhyAW25f+8ZW629ebG+u99rNPzpqn37dBZY62mbvO5qyf3tJgf3ZXV32wRsus8m2HfbvbR771OZ8u+U7/VRiNNu7z8jaW7/Vax9+9SYbPrLb7uoL2Kdetd7e/9WH6W9baW9qDtur795ht12z0S6qQvDJjUa2+dvufNRefcUFdjH5NKden/7BT60tr8I+ftUSu/2HR+ytV6+y+3/wqO2vXG9v9bTZnx4yu+PaRfamu/fbe2680FZ3H7c3PT5hn7/5PBv5yU/trvxlttnXaV/p9tsn187Zaw9E7NuvWgGtvttufWTcPvKqC0D3T9hOXDCfvBZLM+AtA8Owd/t2+1hPkd15/UpuMM/e6zSAe/aO5XPtnd71zj+11mXY9lWDBSjys0jyXO7YJt2sFRcRg6VZft4m2/3TbRZB6xbDebeoabmtXLUalga59rSHCqIZFrkOO9G7j6flJsYvPEAtXWs7dzxK6CfC/mFACexWCC3cAGyMN8TIjXFXFE1KgoU+ydP7Ir7HFaTjz8MyuN5jxqECBS6wl5cAg+q3vPydllE5PXMaTfF4J9eqWgPmAAJikiTwN3paxc4lFdzLmDUCyFFwsOJ15fLTZ4QAXbwlafPUb+XDSPEupbBsMjj4pRkSkGQhKSXTTmBt0SIKwGHIBKpGAQcyGyg6JQaoU7uBnJli0ypg1aZh6qZhG4tONkXkcDDKLar2iRJGYQNUEXldrMnCyLoCs4dAp4Cotk0mAjGFpTCYvTB9KnsXqE1z3KTB04Lt52k/BOCWeSIAe6qXjpFCgAUcVdukMV05LIJYsyFGlSWwIXG2RcCvCgemWAUdL4FlGSXEkDp3I4vqAMJ8P4J76aq0TRqpCtiJ2dR5EcAvRCM1CDsoMF3JNo4ME/7Kfik0Wfq5Cdg4saNiZ1zOIA0UAnJy+XoYe2YZBw8M9rBt/bQrkD8IUFQ+oDSTEc5PX/8CC+kCm3n5mMBI7zg5OYpLs5c/swYQKRKPce5KK10zgYwCw+N7HSgNwNA0thRZ2+EOphY+O3FgksywEov7AFKwPGnWpurSahsHQMaI0IiW4uBEIxejY7UYDV55STXGClhLscKwVX4fMRZdfQD8SthOTCa5MbSgjIenInaiC3dnCTEosI+dbWj5ABL1tej3xjFb1BYQM1LljB1eBer6Kq3tIDpArrrmplLbuHGdPfboToup6on9PHtdE2wuRhjcoFPKpSuot479nbaC8Z+Ige4+WG0AQyo3RTxKFaNTRsEAJ7g+y5bBJoYwENHOMIP7VexWDsBXzDU2He/i+0kDB0SIjmgpDvQJnNEB2M5Vq851TGtilpqqeXRs6N7UcZpHyXyGcL7pmRGuU3g4wE44IhaqmnEq2sxRjm0pY15AXx9hxpmUtJQlONXrbMu2nwAYKa1nFCwqfWRw1Gnzwhhl4piiClWpBdArJk7IT5zJNJBhHCIjhAZ0LoDxp3wpYc4naBOhHSII2xlhDI5uLphfzXi9FBKjxQJEAbUdfIJ9liOXHmce2G646S/tR4/ssWZMLMsWN1gSkF3OQ+BFF1xoy5c1Mab127e/c9A+9vEvWbQSJ7MNmRd37zve8ja75trrGBvDzqJLfXhrh5178Sp0cbN2uH3MgddcctQevvenOKKpQ+ufJZLnSb4P3ANgdDOM4kXY7d72yHPtdv+MtucZa+CSJwHc1tktdufoN+yGslfapvxL/x8AN8FB6xwac/k6Z1TlbBgg889XLrW33/EoeTLodbgq2+i0+8gNF5jv8BH73FjQ/seF3l8AcP+8N2Wl8McN0PCzuH3+8syA3fKtNnvn1RttvuPgLwC4ASpFKnAIHWOREoDzo8/48oFZe/flK+xff7zLrrhog12zWABTryG79TMHbM35Z9vNqwufPmBf/fqD1tl81s8A3JvOsiM/2mIfj1XatUWTdihQZR+8FB1H8oTddEc3TynY56G3S7nhb7r0THv9YoSdDsDNAPQusuMU/d5+JGtfff1y++jduy1/UbOt4rM/e8hrX755AyLNZ+91GsA9e8fyufZO73vfuxkdwTDxhF6IoFpaHY1RnSGAm9cC01FstavW2E+++22bOn7QQnqyV5AoN2N/IN8y3nLbtOkqV9g9k+wDKExwk+amT35XYx2gg2ojdapG0RWNA3TkOJxGN5TPjbuIHKkqRh/hUCEMCUn7Pe3mYxHV58/yZ2nOpJXTSFShsS5VDVCjQFK54rKMffXSzyunUGXSTlfnDA0LDlcxZXoPgRxXZs9NVjoogREB1CQM33HYt/MvuNj6SVivYWSn6INJxPE1gMpOAIQqwcZGxYRTs8R7KmJCTJpYsTK0bwlMBtKA1dXVMS7upkVgGSLvMbeQaB+kGZIoP44bVYJ9MYO9A33OJSq2ULq5Sj5jnBGdzBMCUOqaVCemtlPAp4BJgB4c4wDrKGMzjV9L0NrJ6DGGG7QWzZyA6RBMXw2uxgT6JxkbChkvZQnsVQwERAmsJ7o6jBpi4ZSHpmMiI8McQE+1ZQKMAlEab4r5n8N4otgVbYsbPbMtKa4NNTokxTLKpAIITfP/M4BBGSQE/jRml6YsX+5WjoM6agW8KyuqGD0PuO1RXlYOt6oYODGxftjeAiQxauqQgUPA0o3aOatpgnGV9ZeHnkkO0r7+E1xLPRgTCq3taDfs1Fn8ezGgWU0dQYAANVXUaOVz7w74KFrPyhiB3m9GY00WiQDGBMrSNbbNV1E8WzdMtIiPMafqxrwwkQqNjqFDrKqpsrbjXZgklqHbi7vcuhKYtmRiGBdrhEUbKUAcXSAMXlWDl2tXi3m1dbUzuixH8+clNgX2SK7mPLV78Ijd203MCmYXmT9mAI+NVLnNAxzJkSHgl8BdzkuQfY3QJxoADHd3EiWDBm8KQFfFuT6OwcYDCJHByIPpJ8r51LU4ABCeIY+MM2KVjGN7cPCWMCXKY5+9TKZyMHtJTBBzjJ8ryxidA8xmppXXqDghuoM5/7OwSrMzjIcZVfuoFpuJ+zgnnHPy3OYAjB6NrBn3TxNlksfD0TwZh5rHRjh3vjniSFKwjuTLaXuS6O2OtN2PO9nj9jnGRKyyos7FxhxFG1lZx8NcGmd0muiZLrFyMJI15YxhzyGeJsn3COZ4AN0jzGHAr3tVgdUu4UET5j8z3YpmroLWg4f5TB5yaPpIIYcorsm3Ar5P0bJFdu65V9q568+2UXLlLr94o33tq98l9zJmr7nmcvYjYre999M2lXrKsXfxiZjdcuOf2c1vusXF4owpm7KAkHPG108c6mDSlW//8sm70MoV2mtx8Esy8E/v+xzShcc5t2P4qbj/8IASwRiyY8tDz7Xb/TPanmcM4DRCncjhNMoO8L8hxqeVVuXjqdy76OQHL4xQ5wl+rGprt9ia9VYxfMj25Mrs9pcus3+++zFLNLTYBy5qsNTUoE0T7PfdH221SQpn37oq/gsA7qM7Y3bpRetsOdUtP/VU2Ede1GRbD6ErUG9fV7cdTRX8Sgbu+JM7bfdcud1+dZO960vbbTNJzj8DcGn72De22VRFs3340ibbc2jYVrX67INf2W+bX3WJrYH9cwzcm842b2zY3vy1/Ug1vHYLYtfLa3z2vR88bvfhdLq6asL+szvP3l6esY8Phu122MBgrN/e9K3D9r9fe7Ed2rHDHkyW2O2X5tkb7+yxt7/iYvO377B/agucBnDP6DL94/7hv37/n3MTI2iU3LAi2AvFT8xzPYrdkrtB5edef9RW8tR677fuogKHUEycY2MjMRZEA8SkLFKyxDZe/FJbuqwREEXf5FyCp1KiAKiYKWJUkUbjpPdcR+H0gX270bwxkkB35+Mpw8tTfx9l5mefe6Fjq9IxRmpoc6RvCzG2dNojbugL3ags5Ccrp+Qm1TYuOFlVqcV4D/2bgJcAlmOSeIp37J2cmABR58Tkzyo7V56cIkUyRDCIgertG4TlGnTj0SIFGwPOmhrqHRhUyXYxi5Vy5BoamhjtzDqgJlAyi4i/iPGw8rkULCzmRKyTjAtTOFP1mV4WbUW1TOKS06hUIEjMYB86HQnx1T5xiq2aZCykYGSZDGQo0GLah35Q4EnAycWGwL4J8AnMyXWq0aYcujKW6L2KYffmWZzniA4RczZJLZEYLWX9TeOgVaRHkLBXfUaK41JFYr/eS0BMQcFiA+f4s5g8hSzH2W4ZNsSY6XgLgIgZFbvlasrcCIySb50rgKcCacXGqdNTo2u5ULT/eYT3arun2Z7S0gp3jgVmo4UAc8CSdHAe8u2c+YRrUqNaHcsgo7kU++IHKCh6JBBUTiABtYM0NZC7lcXN6JnPxwW5jusv6kChB1NAKjXMMRihVipgyxdzLz7AhIYHiwFiH1zDAGxSIWPYMMetsbbW9lJCDxoGnOcDBhej95RJAKYqIkYMVogmjAgmixzNHQOAb7F46tOsIRImNp4j627MWpcvI9ICwwpu0SS1TXJOBgIawQM6OZajMF15jIALAbUrGfVuf/JJDBqw0xgC1GLhC+HmJfIjC5u4d+dxsu1abcUKGjVys7Zt+wFqsJow+pSi5ZywYx2H0PTVApJqHJBSc61q3zIwmin0ZRQ3WCQH08k5mIgBLpxxh6+DgDXfaWXYlXGteGCvMkmAfnGDMyXJQhgMcl1UYMLpPeLqvNK4WCGyXTxQCoa8iDou+BNCkQnwRoIUIzYkopJ6xtDECNvKJee77Lxpjtnhw3s4X93sM2Pj0VlAszSDRW6UrwiYDOcvSKOGcvGG+3B7TwOCCRBeumoJLHYcwIoxB1Y7zppeRQbdEA9WtYRu67tcCeDsPTZMFdkIso8pKyZKsLQuSmvCIu4vPPwx5r36yhvtzJXnQoB00Trhszvv+DpZjzdbIeG+ZZgRbr7lf9pU9hAPKXusCDB9EW0OH//H2933dJ6HCr5eNojRZZBIk4couI+U1MOyEonkmaaFZqn9/V98GhkBfbeBYX4eww/3TBKC7MlH/sgAnNxm3BJtFv0bJSU8gfBkhA6OIcHJVTZhdz/QZvPcRG9YphRysweeOmgdc4V2yzkN/Clud9x/zLrcQ7nH3tCQtb/YFrP1DXqPeQTB43bhpnV2to3bvf0ee8emVpw8R+2gp9DesF6miIXXgcNt9siYz95+YYvd8fA+q25utMuqAvaPW47ZtRuX2WKeFj62a8C5ZMMsNuetbrWNNXR5nHrRJ/fvj/TwKbwQbq/OZ4TkLbabNtAJ2dZmn+jx2G2XLbEwo5CP3bHV9uHM+fSrV1l2ps8++dioXXvucstRI/PgiM/ewTZ86SEEqQ11ds3Scpui4+3/9DBD5ktz6+ZlTu92z2MHbA9f4DpCF4cTPrv18lZHjT9br9MM3LN1JJ9773P9G19hdbUNgAK6IXFG+hlPKddNYzfpqsRkeXxRa1y7zu787CeshAUz4WcRhiFAhsWLWqz8RXbZy15LByfjiY1LyLJiDIK2dIKbd01dtXNvfeGOb9iGM862yy46hyd0AAQgIJEhliBURhXOCSutaiB5fdB2Pb6FMQZp8Cp/h1nQTV7gRkBOmFILuquDcrlfOP4E6gBwcoaGuGHrpb8XcFKAr5THYqimASvqYJVUNAXylCFCxgK5GHMAunbiCNQzGmN8pPaCgJgStkEOTWm1xJxpRCnHbs41Q8hJK+ZPOkEF5fLUzbhPIEuaWZW/q/5LYED7smrVKutgPzX6PNUhWk07hRyY2h9tr8sGZrSkc6D9lW5QPxsjV0/tC+qAlbmAVclp+E51ymoUpZ+TJkgGBI2YRwGgZTKUwBqKWVODhXL9ojCIc7CUqsdSxl6EfdKxE5spVCntm1zILudOBglAVJEK1FlABeAEUsVoCigKVJ7al0liXHQupO/S8VY4sLRxiqLRaDbN9oYB2KrgysFQSH6ifRJYkPtWgFL7AW3kgHWKBwmJwRUno9DfOTp3iwB6HvRVPV3HXDaahudiuhTGGy2opB+1lu3xwzZO4SQmsb8UET8ALIbTdYQKMiUbJEnqH5smk4/zxeYw0lZ37rxzBw8N9jL58DFuLqOQvdsZVcQqNbQw2gaozzDmx5LCvinfkJEgjQrS0pVwzI8d6OMhg3WK41bfXMpn4I6k3UIn1YOEgEEPzkW6M9WdShSKsuMC6AbbT3TwGcppI8yWP5dG4ra8cokd3dNPJRmaQgD3mjXNdvT4AZvj3I2Qs1YRKQe0osMs5Joj1iVIKO7YmIwdMEZTw+gkuc59MashMy7IKL0CkN3HxGoQJiuBYSMISC1HozcxOUy3ayMmBJ0TResgV4CN9ML6JWAW53HEVtfDQDLmVORMcUkVrl1ct+StaQSqjMIEDN0woMzHvSMKqNP5lb6vKMzIfooIHwT+Y8gnZmf7+J4y/uff9TCkh65i2D9pFosJ6vUBuiM8GKb5vg11CigSoQNQD5eo0o3VO4dBCgdyDH16BkBcSs7gNCP0YZjcEaJeivJxfXOM/ZGUlTdhaiC3b2x0Gpa0ktiPBtt84TXcW47bS178KueAVfWfj2t2zZnL7c9v+xcbprEhjyqsAH9f6Cm3u7/0Ta4/Hoy43jxcUxOjOXvokUeJhCnE5FFqNYz6o7hot28btv/xd9/E6NIOI9jhas30e9Lp7Xjwj8zE8KznwHUdtNdvTdl/vO5MUl+y9o1vbTeKzew1ixe0eH/oV5aL9ea7nrCXXnKGXb8Ymv05+joN4J6jJ+ZZ2Kzb3v9OF6xaXlmLbkt6KATuaMGUAxcDgGmc4SEQtWn9BvvY//yALUNbc7BzD4s0WVc8nGQyyAvqzrCrrnsdRoKsvWTzGTx0AZAIX1U9UNdgn3nChdbRp6R2r738yvMsgJs6QmCmB8dbQk/23PDSvN+2nbvoHKTAG4ZAAM21LwBMTmWSidERyBDDpqwugZ4FRghXnwufPZVRlnDdnn5MGROMCPkkF/AqhkkgTM0CCdCnXJ/SNYltk1HiGHILjerE5kkHVMSCqXR7kIZzVgrUylUqtirCwjRNpIYDkLy/j39ThN28M35oewiLBcRo+/RymjaywPR+erJ3+Wz8twNACrljf/W+8+orctVdRFYAoPUSyyYQ14ipQrEbpYwgwxgYBPKWtLY65rJUDB8gtaqu1uXZKcA2CwCaAlDVqMZsEv0dn1tLIr2iT9R7GgAoDVOzJFCp7RZoygdwngrv1diXvXW5eC6ihX/o6uqytTiWxb4NE1Jcx+epbULH0wUmc3z7YQzzMWGoHSEG8Es7lq8S9kN1YtjRpPtz3bawtfyu4kuUQZdgYQ3AlklHqODjmZk4xwhwhqyjD6IAACAASURBVK5qlmiVPI5fKoWDl5HobIx8tfJGqrRGFhy/gI8JqqYi+RqVsxD7CZclYqKoGLF6AaAOpi/E9So3bVfHAGcM8Mi5FzDs7+/gwf4sxnSdXFN5xGxQBfbkDgrMl7GPg07f1nbiqLUuWUqsCO7f0ipn3hCA88LiqP4rjkOys2uYPEUq6AxASk7fmnXrcUrynhhsRhkB1gF4ZbSbAQwqcmaQbDJ13qqdRDEwK1YsthrE/T/99l5LjcOKU+E0TvPBsqUtNE7ssWA5406OTRGyhSjau9GJPpjRQka0K2B72SONyEPTNpvpZ7RPpylOzyZ6V4u5fnZDVASj1ezriFWxHSW4XXWiw7zXUN8I4LEEt3DMaQIbmtGWTTPep1ZOTPU8xz0AQyYNY5xRa4qKAh9miTGMIWoNiafm3PWnerQJRtDlxTU0QdRaxzG0foxnC3H2Hjiw32kYQxHyHTErhNG6xmHMBJhVp6cHhiD3jQhkzfQIDwzoakPFaA7RlaUw+QXZvnJMLTPIKnwRvlNe6f1oqhgE6GfCPKDRvUuOXT6j7wyu21AZD3RUlaW5Thajj0zP4orH7HDl5te4WJ2jsII1lNJX1xfbhz76GVzIe62gnBE9JpVAtsC++h938/1AqqGHWaQi//Hx79jVLzkfg0wVxwbDoXStEEZtR+btLX9xBzrg/dxPepQ26dpSCoha2fHQHyED9yysSc+bt8jx5NhDVUoVF12Yi+W5+joN4J6rZ+Z3367b3v9uBzLijK0aeBpXT6lGbkqnd9lpcn8T5lm2dIV96mMfsXJqhCbSw4jEYUsIz8S/ieh7hb3i+tezwM7aK64620Jc1yAjlyL/yOPbMEfApKN1U8Dl5ReuI2YB9oPbn+G6y8yF6T2EjeOT7tuylYqfA+YBjDmQ48ZnC7lrAnSy7ev/C/RE1KxwUiMnMCGgqe3VS4yWQmzVjCAwJlCmWq4FMKUxnICWaq5gYxj3CdjoL/ft2sNNW0/7jL94T0UH6PM0HhRQ0++p4UEARCyXiuo1IlTunMwO0muJnRI4k64sgVbNCxgTGycGSiYLD2/iAzhJy5dgIXdZePyO/qwGCYFKGTJO6d707wJ4Yqu0vwKOCRkBeB+NOR3TyKGRa1hsX4wFOJ9zqLGwRrDKAFOxfAnj01Oj2wpcs2LaxIRwmpyLVwHFcusq0kT6tihMm5o0ZMRQv6YQnNiVYkZHAzRLqIlB7Kiy5SLojguIJBHI1MY0EAwtoCeGLB/wMMXfx5UdBw2lcbjrZUVfJz2YjBULrN9C5VcMoKlgZDFp7nirOxaGTCXoCdi2JIXwKUDN4kWreH8CXAEg04zKg0Ta5KHVU9NCUXGGRR0Wj+M0i8EgXMr1FJjFTavaMbPpIcbmAIQE+xsGpIQBeLOpMba7FECTZ33UfeXjIpyVMYSgXC/5ZhqjKmcuhFYukeB8CCzhxgS6AXxTZMZN4vitJ9Kk2+mj8plfhuigVe+tRu7OKcMYuARAKfes9tvHGFPB2SAX2CPYSZy3PjWVxGusbQ+xK1wzyQzJB7X1xGLQ/kCDwCLGijNE6Uj0L5evn4erooIWwGwr1zv7GO8knLeb94TtAthvWNNKYDBdsYB7DLyu2q6AaZBX1w7HvKOdnDWc19PoMxMwtGLffOj4ogWSHhDIHGP0Xo7bOU/tDgmnm4zAyLejOZyTFxfmXtEmAVh3D27zOPtaRcxHkjHoNFrBKKAZLtva2yQDKOdYM04nwiXHvcJHG4ZYSI3/x2ElcSbYzCCjeJhHjdCR3gHGOEeMebHPKCyO8F7kCphLQtLMYkiah82NT/I9h0GUyWI2O20NrXSX0pAxz3VdUlAOM1uNs3YQzWa11dctZpxOJIk0hsBFLy0Qe/Z18Htd5NZ18+BBJh4g9V8/+gkAd4M9+Mhe23TxhTY5kEMPG2A/yfHLr+T4833wTFrHcbT17/wCJqij3Cc6uS/yyMNYuZhomMcfuO93v0H/Ad/hGWvgnrsQ5g94FJ8DH30awD0HTsLvaRM++I8fdKBDgKEHxkzjtubmRQ64edUCgM8/WtlEMGi9ferj/2jF2QnLEWDpIYtqDkZNdUWeQAOOr5t4AiebB81RmUZh3FwlPp8j7b20ptEgengKjtnGdfXcVHH5OTMBwnVuohlp3rjN/+ShR2DB9gHg0NXBpil6Y6F7U8wZAbGMLbXYu4BhRjBpgIaKu53WCkAgYOU8qTBPAnNqChB4U2OCCtzlFpWGTISXwFsaYDXBNqk6SJVcUxgBpmGFlM/mHJaAqRRgUhozoQlp7uSgPFVPJQZHQEYAEr8GbMSC+1XHUmNDAR4xcS6jjVcKN6tS7ZVZp+iEiAOd8vzKUbug3ZN2TU0MGtPq8xe2BcZKYIcFWdslTZ1GqGL+9FKvqda3NPt56vcECueUjaccPXZYVU9iyPT7Mio4ICvWjz/reGYFdPVvcogyEpT+TZrDECO1FAHMinBRQLAAmBv38tFutO3OB3EjNCVoWwvQSzmwyWcVMoKckWkDAFxFCO844y+BTDlS9Zl6yayh+BCBQR9gx4/+K8OYT0G/AVhEjbjTMDABQEUM4JaH69JD5pxRJRXOJ5uMc6oomCxaM4gPRqs6muNo0nAsYr7pG9sHcGm3xcsw0PBAkWB8Oo9RpyyyiOt9GPd+ztZsWI0urhfN5LDV05owD9DKIW9Rfthw34wtaVoFCCZ+ZY5Fn30P+DUWBywwWpycEnsVtN6efs4tLCP9rLr2qmGZBke60WpVsq9Z6yBEuJJxntpGdBzlQq6ElVQQrY9xWyxJiHN1uXUBdNIzhei1xtH0IbmZHLLmBuXPwXbBaldW1VphPTmFdON2dLQx+m0mY62FETcPNUgE1D06hRRHBe05zttchoip+IRNU76e4YFJpp7iAEYFWPEx3Kn6vqd5eNN2pWHGQ4QMp6nLklt6FWG8g+RtxRjz+yiqr6QtYnSsBxaV32EUnONczXNthmENSxiDiuWW+SSJQak4n+OYRivJefLwGQMAXGU4Do/12+ozlxINQgYcqiPp9coryhwb7cUgEJ/wkM+ndos+jt8A9w9MLWW1gD2+yej65mE3NS6djsEYc81EYRnnYHjHAeVRrrcUztkCRsteIrsa0akO9KhDuN6OnIANhO1Td/LyRWttTBl6vE98lsaY0no73ruNa0GsapGL+lneuIrnS5Ir3vhuwBiMYIwMyEqc1TRp+Kldk7wjzYPq41t77QN//3X25wT3q26MK3rIY/8ZJ2+970e/p7v2/5+3PQ3g/v8c59/7p5wGcL/3Q/wH+4Bb//o9jGC42QI6JgEv49Q/1TGSUl2VWCwJ4+tXrMYQFLYv/tsnrBKNapoybR/6VMV0+LgL+yKNduMtb2EtRaeE+DnDU3gWsJJAZzWDc3DbrsN2/iXX4ozO2cDxpxivSBhPxAF6kpHJLHU5jF2q0S/BxI3095BNtaDFklFBr1MjR/FUC4wVLAVP6NJxeQGIAjMCEypeTzIGFHvjkesU8BQBYCkZXQBOWjUBGQFTAa0ZwBlWQ7d4zfEzIbUQwBZpvCgyTxleWpTmYcQG+wdZdMudfktBuGLk1KQwOjay4JRlJCzGUe8tlkymC72kJxPDNacMNUVzKJ4FZsMvZo33zbFwCUDLZCGgqPBd6dTEOor10n6JrVlgFQlWdWaOhRGrgKnaEQRMXQ2ZRq8ahYpBAyRrYVPpvNCdAK4bGUq/x6Kr/Wc32Tf0tFLuALjE6gVxeSZd2wVjMvZRrtI8AI9GyHpv5cAJCDrzCOdJ420H/GAeNA7N4ApWnIp0hhohawzuzCacs5DYQ7a/rk6l8Mp1EzBl9Ml1pyy6MgUnA26isHkRgOBMPO0YQT/s1wTgKkwEyMTUqKVgXEqLibDgGMaodSqvQuNMVtnsdM4t/BUUy+eF+P0ZgW4cubUI4Sf7EfsHyYNj22F/5jK4IyflrGR0y2NEAZqwYX73rLWrEcR3AUpg0GBRUnHGaLQXLGqpwPW5/2S0TBh9YQ3jearXGKNHYNp6cKW2Ll4GCCVjEDa0l7qvsgqiMoi+UE+prsWqsgaq2UbIXKtnvCvtF7EzVDj5AZ0Ckv+XvfcAj/Quz36f0VRpNBr1Xne1u9q+67K77g2b4oKNKcZAACeQXJCQQMI5VwIpJ18+EpKQ5MoHIVQDASdgwA6huYK93mJv71Wr3qVRGc1Ioyk6v/s/UshJPkI42J9ZsiLONmnmnbf97/d+7iIDdZoC+1FA5jxaZhk7S6X7w5AxysMFvRmMF9PW0LEJ0wKRMDCh7W3kn6IPY8DpNKJizzLEaHjFEMLm+bzjzqyR4vXxATO2JhOwmGoqGLyEMt24xmcBXXKAZ6QL43oSqK7FGDGMJlXnoUanaerqxBL6YB1DjIdT/Kxy2jyYn/zo+crLCY92/ajEGnOMK9CJzTCS5U2toQon97keri3YNNW2ccz7AWeVZK4WM0qtpt7MCujVJVC6jtDoJOxYmG0YYXxdEq2zgVHGoRyPHE7eEO7aavLlznXnTRlTCSQSAEpPltE7DGUqi+u3PGRhGDm834DRQvInh5DqojMlgFlseQGGjSCj50KmDBOjvVaj7MWJIy62iFOOh5VC29C+xRZno3bXLbe5ruSBvimO44zdf//dXAZBzDBT6Acb7JP/i8SMhx/jQaiXK3J0SYLBazDKf+7x77xs9/UX442Xyuw1RDc7RdjfK1rzOq8flwP38Dkn+7/09XO2B+5oJUNpnLJpbtjX/+lnzCdHGRfY8Q+81W2pRjha5KoZDVz6urj2wPt++9dJvK/JC/8BAq6WicVBzNs04yxlfK2+cof1kU/2jS99nnBthP9ECHiow1FTio9xTGndGnvtfffx5OuzLetXYj5yuIjXImSX33/+y48SlsroFMbt9mvXOkOAytIFLEYx33zrO9+2N953DzmO3+CmT9I9oEdtBgJCEt5LSyVAJzDiQIUABAxfiFgExVgEYUBS6GEEQgTipH3TmHIOICOQpa8sryN2yI0z+Vm9nmt5gGlR9lpIrBDbnIWFcPo7uS6lT2NRmwVUiZWSO9MBnyVtngCUoi/Eci0CHHUh6H012smPUYnI0K+8lmMR0UKJLdNncto3wNMC2+8y7/T52LY55dwhCBdIEwumBdQZF1ii80wk4AjgKiAro4D6Sd1I1tWMsaCyhGgkLB2bqx1j/wtg6vUVHSJw5YwgfE8QcJoWq8d7KbJDYcFe5bXBHi4zeao40+hWDJly+OTSLQSwiJFcdvuKCZU7VIBUYFBNGE67uPSr9HHaXq9iZ2BRBQBl/si7NvR/ABhHiwIwEY2rzk21aQH2+TwgdAGd2pYrNzAeJpoDkLDA+LOvb9TqG2twGsLMzcYAIsWcO4QYY0NMopfLlNBRW1lLmwJO3ZBGoQTMwvqEMADMLJDST4dnITEfA30TsKfsRzloMY80UDCvKAgVwQ9S2SWj2gANHVWY1Koogh9Hg1hRAqjoH81/Vra7srrOTp45Z1desYX3hoHC5BYtLYThAoAQjDw5MYPpA10c53wZRe/TMRhhztOm1lLuo0nAm8CTxxrQoPoARWf7exjJzVsV7zM0QotBcykdop2MOlfawDnOB/SqiWmFAC/atstv4vyoIodsiLw0okbQfSvnL5OjQQIDRFXlHFq1PjLNvDZEJEaAh6Q04cjFQcbfGmPLfABAyWsQdS7AaHEoojRQpEAzPgBTBm1agcxNklOIyebiDgK+Y4zmFSWisamOp08iR02a+VWRfUWMY5PIMYr0sIdz11dAdRwxIqs6NtveF/Zz7MjIa6WFZJ6GkWo6jjE55Dg/ClJo5dDEBojoUD7lJGHKqoDzESGSQTcXoT5sYgoNKSNz4+90X1jkYVIauxwsWhgjQyF/LvI1wtQVwPyij5MLmAfHNBrfKuKM9LA0wz1D+yMLY5hJk8kI25zk3AsyRi3CzbxhxXb2FVl4AL5YLOeCytevb7XXvPpVjt2tponirz/yXXvkie9yDo1xfbD9SCwUahwACD9H8PDF/OUA3KFpZbubnSaV+icBuEsj1J/Pw32Jgfv5PC4vxlb96nvezAJA/hPC7EWCK6XqcSwNbE6YtPwszrZ6GLg+og7++aufAUBgg1O4LotuSPogT6NFG1rt7vveyNN/2rZf0cHNVyJ9FilYmUVGrR/5iy/a5su3W22p1265fJXTmBHRxr3eaz0AtW88/C/2lne+xb77va/bLE7KuTjMgMroARMikKTnCrpQWIESwmtdRh2RGq55QfVfYtTQpjmBvBYgQJK0ac7lCBhjURCAEHAREJGZwTkwMWrMsYjpNfzQUfp3bbcAiUajcgoKNEnsJoeqAoITaMI0znWifkU28LNavDSCVX+rwne1vXJSSqif5vXkuHQNEmpQYGGWqF2vof0sJkqfUVVLAjLSfMmZ6UaTAn58DoE2H58hP25V8wSvKZDJmFHgSKyfQNeiRqjKW5MjlIVZ7ytg5MbJvJfA0wwMTJRUfw9/n3JNF8SQSMnlMvLysSwa3QpM6TO6USp5L9oe99d6Hudnpddzc1s3flffAvtd/yb3Ld/o3MtL/9N5KoCnbdc+FhPofhWA0z53n5gIGAc785l+WTkARUkBCArRjVXVotEDyAmEJt35gZaO/e4WS/b5JJVUYfRwCzwcTCOuv/zWdTY+q7EmhgjMEFOAqBAgJD+GzpHnVovgHb0n+X1FCLOyRGlYhvDd832OkR4bHbC169sswUOMXm/V+hWwySzSPFz0ke0mJyaDRIAvLDTxGT5aFhoxdPipflLkRxr3qpisBBrnBGHzU+PTVkULUADGemKcuBxGfMX00A4M9SM18DJyrXY9wDFC3WtrGhxrp+DoRBLtVVMVQC9hjVRYXegc5Xyn2J7khTPHRm3D5utoNOD8YDw4OdkLgwfjiEkhW1RhPQMUvVfoSoU1X8B56TJuCK3GzaxzVbK8BQwINdUNmBvItYNFK6+IOONG1MWsAC6pQvPRjrCg0GvOFfQOODW5T3BdlLC9Am1i/DJk+U1IfsAB88PYeYLUzZVkbTWJEYH5iD32nQOMjr3WiJxibJh8RMBiMfl5K9c14aztRydL0wgPjkHaHqpg3XK4hVMLnBMATz2gOSqP469svHFAdy6FQxeDUoj6sbomGF3+OcKo0wNLFiauZJproLq6CYaVcwbN4hzATWdXBAawCpPK+BgAXNcTOk8vbRSD1GMFOJ8Kyziv2JdJzpPmygZrqWE8zXmRIaZmAXa0DMNJQ3OD7T982FbDfh5+7hBaRR7sYB71gJYmokc4dpFrfd+eXwATw9EZ3WnMTlD3dAnAvRhL7kv3GoNEP9RDa//7r0sA7qXb5y/3K//yu96EFiSKhqUG9gVdETc4MVnSxsg1qptb+7btxO0csye/9RUWMHLMxNjAaCjmx+9HQN222m694y70TQV22eZWJUEQwcGyTD9jJhu0D/3Rp+3am261pkq/3bCJuB8Wfz08K+i3n6f4p59+wW676xX29W981SZhHKRvExDL96XmxfLqQnVRF3ptjUMBOgJHck8umxcE0qQ7k5YqX3LPArAEMMQyadSnUaMYMwEzATn1ijoAItphacTogJ5rgcjrw9yq5zLQSOdneyVgd/KzJSOE2MsFsVeACY1CBeIc6yVw6YJWcbsCgCTm1vYIhGok6YwZ0ulJu8d7C6DpffQ//V7drcpYc3lU/FyeudLP6bOpOFzACHDJ/hHr5sbDYhEFAtXOAqh1bKJYL5ko2B9i0SVOl6FEzJ1ykF1ky9JnX2Y4BanEFEpFCLfi2EFBLel7pCPSdgvIOQOGRsAwF/ntlBkj/zk0NtXr6u8FcrMKOdU2u5/Jgzh9HjF/CkYuhmkUGNdxmqHDdA6tWxAzgYcV0QPIkeZIeroiQJCAYoAYiyQu1xyfv4ZcOfVzzgC2gpwzW65bQz/rpAPzXdQp+WFtCmBlnNkDQFJG9ZbqPTXinEMDFqZ+6vSJfpeH5oUp0mfUSHCWzEI/bNWKtQ02Tg6Yzp/EFCBxnDFfEdEVsD4NbTiCPThyYcZ0XHr6utGjMdJNkD1YADM4BggC4PrQ7y3gWNW4d3hoHPcs2lDGthp5R8uIRYHt9UJZJ3CUtqzAWJAcdE5Pdjmfew4AV8V1Wsr1B0hP+K3rTJxA302wP2GYsGLctSfIvAPUMntNwTyi6XfHp5DaxZmpMdfDWgL7NNKP5pC2hzTjZ+kV50A/GtUL4TU0VAN20PZNkqmG8UWu2STgT1VXhQBdmbJLYew8jGdnYbbWrGu3E2cOc8yUcxehJxQJBHrJIK0LxREMerxGK00K+/d2M75FFoFubnho2F3HNY30vJYRElYG4Ichk5C0h47XSrSCg0SDlJVVce4GcK3WAsRiMJljaNdGzDPPk0RO2lfAJDlaDW31jE5lAkkDhIucBk7XYX8/odjo3FKA80mMLmomyfFgkCSWRg8ZHh5Y1WhRDHubovovyT5qaKd6jhgwH9rasJdol2w1mYF1gMM6DCZ0NcDGeriOZtVSg2M2wWRxnvOyABOHRthe9mGWe8si1+rh/Ttf7tv7z/T+joFzAI6vE3SKXgJwP9P+fMl/+Di27xeOX7C333WtO8GXvy4BuJd8179sb/CnH/0wYwaofxCVl2xBhefKfOB0UlpsGGV0XHe9PfnYU3boue8iamccIaaJm5+Xp9Jg0WqrWbMRgHYj6eqFtnENYy2e9ANicHCNJanG+dCfPGhX33ybrWkI2VWrawF3AnA8/Wb81kl35uGDp23HK661B7/0JRgUABJmAC3sbmwHU+Wy1wAFefAiSIHVn5uoMy6wYApw6tflnk4tSgJzMZoQNPrUz8ygbVuOGcnr0OQ0FXDIx2YI+C0zUDoY+hk/IxyBrTQ6PgEgAS0HxAA+YmL+1QygPlb1UPJa0oXJoCBQ6cAfLJ4LF1YBKMAyH4uyrHvLfz6BVd8S+FseP6aXgOByjIoDeUtnSU4LBqPGHNo0r5g8qEC9lcbDumqXx5OqytJIWV/St2lsqm3R2EhDVn2WeTR9Akwu5sTt37xxQmu/A5RLAFk6O42MBTJ8fCahR/Wn6nM5kCyQKMDnmEHeh21xwHAJqGk8LaClzylI6F6bbdC+EPOWBZRGFCeiYwnYVrOAhzEU6z1MHNvJZ9a+FTAugFFRudo8i6g+d21NldVjkjh44IB77RXNMGeqgcokOQcAYDCIc4l8tZrGpAqyDRX67XLY4AvdJzDttHIupMmBI8Q2q55cPSz4abQY5lc+C7VNN796O1ls5905o2w5y6j0vsLtTx+jM59XOXdkowE4xtC3qRtW+6Ne4040XXPEjjQ2Vdq504OMvdEZzuu4M5Imt22RlojKakaZNC54BXzTsKIwOouYDooAloMYKZKM+VwVmdo+qKTsJJQWDpyRMPExsI5VmEgYiFtsqNcaaDGYDRCzoz5d9fwS45HDLJCAvczBqE8BpDTOjJbwIMPPOvZa5xf7edWaVsbT3e74qK9X+rJZAB1HmocdVHiw9TPEtQiQhtFZTuAIjTL+9HI+xshdW9W60Q4eOs7nzwJQxfQS1AxjODsDcBumG5YR8RjXvK7PEPq+erSFadoyctSh5TBieKboZWYkraYOaVSD5P3NSwohXShaPTH0HjrCFQyO48XqWwBYMMrK9dN2+smSq6Xqsgw2rpfu5SzhwFxljkEMMvpPYdDw8kCghy5RyoucYPXEiWToOZ8eHjEf7uFFxt/zOGKUO1ddDCjH4ZxlkjCPq3YuBvjlteYAi1VRquoAcLOcTxiV0W3Cgoud5p6RYqx87NCel+2+/mK88Y8A3CUG7sXYny/5awjA/WDfKUq5g/bAPddfAnAv+R5/+d/g//mTD7knbYXuzqMJqSBVXku+xmEpyr8l2N3yqpvsmw8/TA/jbsZUM26kqODOHOLpUPE6q1u32S7ffj2l0iU4vBjvkE1RyM21AGHyVHzRPvqJb9i6K3bYlrZS29rMGAnwpvGTdHRHcIed6+y39VdcYQ89/E9kTJFhxkIkt6O+BHD+NZiXxW05vFfF6Pq9StYFIDS2VOl5Pq8tP051IE1MGwuAHKxaNDRalV7MzWMVS8L/FH6rHC5p4vSV4PcCIYW4IPPsUsoV1GsCNcf4UtEQAd5L5gQZB9zoUho2RYSgDRJ75XMPQAIw+SgMBQOLkUpJDwZAFvJwrlBp1gArDnxJD8ZraOHUiFK6NY2SFTgsQAFec3/nBewUAHK1kAifue122XF5tlCfWc5IvblAsLYh7bqb82yewJRSjnWM1aGs79H76LX1xRax7/IMmft5Xla/6qFOY2np/gQGpedzI1cH8vLuYL22Ppe+XydSnq1zw1ZXVeVe382f8+ycy8Djhxxzx1/PEkkhxtDP9ksPB1fI/ubfFZgsoClHMcxWhGOW4riINWppaSKkvc+9/wCdsfe98U124NAhMtvG3chshoU/i0t1HhBXWVbJ50R3iPbxisvbYJ9zgIOQ9WOe6R8cxeXZyFhzhL8nzR9gmKQyTnEq0UofDsoRB4JK0Eipy7S5ZZM99fSzVltbDXM8bR3tHeTqjbuxqNjKWfpmNU4rpV5KOYMC9T6NednNCmt2DKkyEAnDFbDgKJHsX+HO05a2Wjey91AXNcRrFhLSfvjQSTAL1WqMEtVawZAZRo68Q/aVdKWKqZmip7MGQwgTXrRrKf49zAMOtWnsh3EMSsoUVESKxufZNPuEEa20mnJEJ+bQDhJlUogTVYAujAZVbvEo+XP9dNUWcA4rXmiY1oNi5BU6XyJEYE0xWs4t4ialcirir2I7TwNIyZKMALzRrPFKjIKlmWRUXFVPJ22ni36pAHT60cH5YUHLMKIM94zb4rTX1q4GWPd0OVOFjCopHjLSuF4LcaSOIuUIMxXIsW+i/ExDcw2hyZOwozxYAqw9AMdizAphsXMyWLC/gzCGAsUkWQAAIABJREFUMn2o2m2e/eznoExhmAgAzHxkxXlTMNO4TLPICBbQ+83zOtN8/5b1m62qglgdmbx5wI0PoP8kOqWSiq4R2MBiunpnIaam2JfzXJO6F+nZZgHwlkJqcewwubMX8dclBu4iO3gCcAdPddvb7rxmaXSU/wCXGLiL7ED+FJv7Jx/947yYi//S3CjFsIhZUV6UukR9aFKuuee19qlPfsrGLxwDfJHXxE01ANvg5XYWKO6wtq3brWPjelsFM7CCqhuvDAPkaXkYoU6Qyv6xv38EALfdLmuvsE2APC+xEHEJzbmpn6FaaD7J+KWizB77wZOWIxuNWCzHpsnNpkBeMUICBA7UsUgnublGEYcrD81FoLBwudJ7tRYAtMRA6fcz6Jscg8f3aEyn79HriqURo+TaG3C36d/TABb9qgBjARM/urIEHZjFLGICgPNilFjokswcfYC3+FIzgzLApMWSNkzMm8almmM6UEkcRRgtndoJ1HcpdXhaoM+5YPNmCcfgSGvHZy1mAZgnmqK+lmorF8+RNyCoh1Q6FA8/V8B2awya5rUVs6LPJCAnMKBxnvR0itVQSO888Q8CtdL0Keoj/2ve4augXRdbwvHW38mg4EwVrg4LvzDngpCbA/IwM4JhAm36jMtMqFoaHOMoQKeYF8WeCGAtsX55LaU6aTUOZjulP9QxJe7C1WgJTKsfgb+XAF2fY9FpqrSvAcsUpvsxRmk7pXdcIIZCxy8AiyQNn3Ryi+gspSmU50RaQbVXRAk5PsEkQQ7qBcCa9qNiccrRdY2NKsQYZhnMu3IVDlcicUqijGlh2oYI1p3GAaruWOUEqlvUz6iuAVB3rvssn1EaPGqccFXWohvrhuGJ4YidhGEbuDDM3zehQcSNjGFBwDTOGDjIiI75oxtVZrWtuBOjFSz0AeWaedCtIUkAFMxSF5VTKB/7N8AFUE/emUbeabRgYvIqq4tpoBiiqUCjZg8j1wjNCgA7xpopriONJgWKUzDY5XSvTlEI74EK9xOuXV1b6jRu0uS1r2rB7FBonRdO4dpVYwYMNNe+HkayAMMw4KeWKJVptKnKhvMBNMX8DU8MAMgKyXirtXFAi8bIGr0Ww5oa5fLhCBlpALRZXLJgcArqqd/KwX6ieighi029vo3UX01TSZWhN7b3wgDsIuCKBwcduxA6wjiVbapSU3dsnM+RopYqAPAsQuKxAOuapWh+jH1AMIlVNlfB4AUwIlCxxQNODuDlZd966CAN8loZro/SUkaw7Fu9plo1dD3MJafIA1SOHNd1ssiKqA/Us8Y89VwewF24FMCIL1kykHo611O4ihOSQsgEw3EOoYdrYPQd4PpRYHUhk4i+URyxsPXKiyzmwWKOUOEs+/Pgvud+ijvxz9+35gFcfGmE+iJp4EZOd9qv7hq0913bbqNnu+yfqLz64ju2YbC+9PWz7gHpBEQ9//uvSwDuZ92zP78//0cf+WPnXNRNXIBCI6M5BMAlEYJ80cBl0JZcffcd9om//YRN9Z1lISLeApen6quUdB4sardN19+Im6zF2lvKyK4qNz/6GOQ2MATEFsTm7G8/+6htAMDtWF9va1iIeFUiDJKuF/JIVz+i5imynsoYZ52juQiTgjMrkP21JPQXa6YScy3kYqIE0JSv5r5YnBOE16r/M8M4TuyTG6UyxtADvMJsXZ4bN1Qt8K4BQe5IgRY5WsUcCdQpdkTMFTdmx6SpDkp5cgAjsW5qbBibTtj1t91GD2KF1mQXF6GcuB4yvrK8tyqYVPUjIOVHQyOw4sJ6wXQKqC3mM0i7pfw5ATKBPGmqFMPgk2NX41rE3UqAF32lGJD8KBOIqhgPRm6qNHJmi6X2Bo1axYoJM0mbp9w1vbq6SPUZBZK0v/RnjXfEemlEKTZQNVViF53+DwbBtSeIXXXjUrRCVEc5E4aqZsW0LbFrrn3C5V3J4JDX78mpqv0ptKQRtWJS9O8CcPoQMl6IwdG5pfGnXxEjSzq65X5bgbkUIMIDe+LiXdimBXLx1J8q8OGBBdHxiDDq18HVFC0tYbtE9o7Bkg5LOXUh9FLowNhXOcT1+mybNqwDaMUAEgOAN/YfrNeGzZfBzOjcicCa9ToAWUqUyQKfuZDXDBDq5dXoEW0dczQCevW+VKV5I1ZRSuQJQboKon7mBwdgpkuI3qgnJoS8OB4GNLIX+xfmQWgQoBfhgaOU0vZUFsdzCVlnrdRSEZ+jCrY5XKFzCYDsHGwgD0U+BWT7VRwP+wwLXlXVaAcPHqBBoIE8uFky9Shzb62zA4cZGcsJjpQBrOOc2TkMBWkiQmT6kYtT+1Z1W7MAlzSAuLZWnb6E3Gp8zferVSCCLk6BzxMwjOvWtzsntormRwG0o7xflgNfUlEI6zToWGmxj3MATrW2lONgDwIoMwTopgXoMRfEpzl31MNbL/c0vcmwkzfeeDUMJ32oheV24tBZRqHIF3g4DHBOF8Igyk0+CQMYrS0D8LG9xLNobOt3LnLO1xQPObxnAjOKH/atflW1TVOZ5pPzVPo8omaK1KvKKZh0ulHyGhn3qnFjFL2hruUGjDA5zpMcoF73hjhj3SyvPycHtQKweT4sQkPo82YYq5JniGGjj1BfwoaQdcDgx2lgQdMbJcakiHvAGFq+acDbLBRdjvM5P5kAcNMS4+EcOnzwEgP3H1Y+AbgPHIjZV95ypXU+u89++8KiA3AFA0P2vicv2Kb6kA2R5PyB12wy/9H99stHknZdeyUXkt/esb7S/uh7J4g9iNhIT9Leeed22+Tvp+T+POW3tVaNbuLZ7gX7n2+9wcrHeuzXdo7YDTWUThPo9+G71llk/py9/YuDaHkK7YXhlH3mV66z+M799oF+nz189yr726/utZ2RRnv02pDd/egFe98bbrLNFw7YLx/P2ZfesdY+96nnbXHHNfaBzbP2oU8dsfW33mL3r4jZF3/IicDJ2tszaW+9/RrbUqlb3M/P1yUA9/NzLF7sLfno3/6N6yfUDU4LfpoUcS2EGRTQBYh4QwR+XvHKW+wjf/QR16BQQK9jXAsji1SQp9PiSKtd9crbcNjV8fRJRNDaNqz3cUJTaWygfPrE6W5GSYW2au1aC+WmrYb09a1bN9jzRw/bsSOn7TQdlUWIsK/ccRlA6JRl+VmfCrGX4i6kPZMDU+BglrGEhPr5cF+YIp52BWTERDlRsrRVABo30gOAKIbE9YgC4gRuBEaEdBxT5/pF1YjAwiDWibt3SsBjiaVzei2pijTv4ikeKGLj3JjvfNN9VtXYhAaGkQ4BpgKyz/5glw0z2tm2jZ5XwEcUJ9+4BPV0wHahm0rCCg4PDlgt8Q533n6HA4vffPRbLqZk+xWXuz7OM8eP27mzp1lEWIEYdcolKEAncCdwDeoiN6zGGpqojWK7lH0nYCSQKJAmFk0MRmKpwksOVOnQNJZVoK9rpGDhE2DUeFRdrm6SCpCLM4LKsLiH2QeKGXEzV9g3MTBi9lTwLhClonoxdM54wYImZ6m+nEtNCHJJ7+ay4QCcAnFOQyeThUKYWVQFJlPsR727joMYi7xhBbC4FBmi9wvzIKnxqVL+5/h+FcEr1iIEICpgmxZchp+mA7ghcU+qhktg1zV3sBj7MA84llOjek/atm7aSLVbL+wO4b4DhOpW0dwQqLHh0Tj1SKsBdnRXI2Kvq6vmuHLcs+jhKHsPUd0gZgxcDNMzzQi2BAAB4FC4LcL1YQBOfz/RHiHiMKYSVkcUiD6LGg3KyCVb5FopY9w4hgt1FDBf3YieqmCG+rliwPgs+5CBNT2oZ0/22uUbdtju7x0ECAHi6PssolFC402PJ2xDgAUBSp8icjgX6lrQvBVmHMs3OwFrDfTLMGZUI0KIOB+mvvwcWWpDmDoYJWpM66Nqqpj9KtNGDnCi/LXe3gE6Y6tdNZ264Fpa6l04djcPJXKijgzBCLc12eB4N/9OxykjWAX0atwp8JjiWETZlyWwYSMANJ0S/gDxKIrl8bIfVBnMe9VgIDh//oxt3XiFvbDrIPpXtpGRaBkxRWKBdb6PJMbMX0b8B4BOmlIxyYqrChDvMdA1CDufH6MiLrCypqB5AY5pHhaLAJU8G5EJiMaOkyDCg5TcFup0Hh2ZdLFCHn5fxNi5muPf2lxnozCCM5xDC2xnDNY1Bxgt4X0LkHeo+mtldaONIO+YEuPPuL1QvcaYJwLzquLzWXG5ageTNtzdBxtHz7DiiwCTOvc9MtjweQ4e2Pti367/j77eS6KBO3fkhP35ubR95vVbfgTg3r7ePvfpvZa9crt98DKfffJLu+z5mtX2sfIR++UTi4CnKw1ViT31yC572Fdvf3/nSnv20aftr2Yr7auvLbXfeAjh/ptutGuyp+wtXx+1P3jLFnv4K/stSP7VW9vn7JNfP2KXveIWuzt4zO57PGv/67oye9eTvT8CcH0F9r76efuHCzxFRBvs0esL7fXf7LR3vvYG29F/6P8D4JJbLrMH1ibtr/7xtG0VgGtK2defPGjfnuCZiKfYypWb7GM3Vf0fPVA/6c0uAbiftIcu3n//809+wrk2F9CQaQFUR/v42AhjmDoWLKqTuFGt46FjZGCCZ1me2OfGLTYrQAAYYKG0XKnV0dWobsC5OQJuiT/ww1ZIx5VIxohpgBkhNLMcbd3J/c9aDfqhzZdtsWcP7edm2mhP7H3Bcoxibr5xh/V0HrEk2pIibtLLLlRpyfKi+LwGS4yCRmkB6pucpg22QL8KkMmk4EaSAAOxUlr89GTvwCDAQbVPcopqsRBTp6dwRXDMS9SOwHlcpepL2rEcwC0MGJBrMci4OA2gGQCIveGBB8jhqmXUl88OW0Rc39PVS5n5Wdf9etMtNzGyqrEanvYff/wJNE2UpA8MEimwx0rRMa1sX+kiRraxTw8ePAiuStvqFS124ewp6oZOOYeoHt9yqjVymjI1JNBowd92rN9kbyJvj/VToQoORCv6QPEcysFT+PK3vvVddEFENYxNuvDheuIpDu/fR03YAUZWmC80gmV/ad+EGBevXrOOENpux2AsslBppzgNodguadQYpWr/O9aN/Sq2Q7Er+nLmDBlCAG7z0supAmwpwiXPzKF7cjEkCg4GTLkPxuuxMAvcFrIPSwAETtcGRtWoMMf5IzG6QFwK9i0H6JPxIQ2ICqJ9CsG+RQEks1RDzRPZoO8JsV+lMZSWTsdVwBUKy+nj5KiMElfRRCr/yPCwG6eWC1ixB72hUtf/WYqOaw5AVsD3l6APMw+jNGJBimHKoqUl1IIN2cBgDKaqyh3PVSub7NDB/YTlhqyzu5/PLAaMhT2RgoFmvEqjws5dT/B9K2CT4YAYw04jSptHN1pCmHBn/2Fbs7HJWlc2MsaHpR5JwObMYkCYtcQA1xVO2MJiGEwP5gGOsas8Q5sW4oFhZkZjcAwElLwH6AqNlhRbDG3W4hzHU0BG40OAU8YDs6hRcI4cP8aPGpE6kMy5rhG9HmrGR1QwD7sFy65xqB/ZQ5R90UeQcYBrsFA5jIxwvfx9poB9QpByCCADZ8aYEPA4TSyO8oAYE6ulooD3VfQN8AVwC5CemyS8uNymAbnlsGEXznc6FtXH/UHXniQRJQBK6Tl17Ppprmhd0+KyBiVx0GcX060YmzFaM4o4/jonQ+TdVa0E+PPAODY6bQ082Mxzr/HwcDivc5QHrjL2n0wVwCoHMiOM1eMzhD5XwdTDwlUSJTI0PoB5QlFIbA8aOA8AWPcTvW+xPj/7Jp7jGMDI1cC4RggF9sR9OIO5TqgI00mbhs2U2kCsrXaF7qECexqhHj70wsW7MLDlDsA9P4LAhU/VSQ/drWhk9PXjgnz14fNfqsGR02hZmPuj/bB//yH7p5Ei+8vb1/wbALfBPv/pPZZxAM5rf/el3fbC/wbAPQ2A+9oSgHsGAPfX/wmA+zoALrT9anvHqrwbs4gTsvexH9jf2Ar7S8Kv3/JvAdypaWtG2PhbpVP2gVi1Pfq6dnvkX56zh8Z5wsRNNEnx7zIDN3/ZFfbudUn78y+ftM0AuG1du+x3+vz2+V/aZocefcq+W3YJwF3UZ/1FtvG/96d/6ACc+iy1uM8g7pXrT3lMhWIOxuI2FKeeBsFvmCfMIL2RXlg5acWC3HTDIWpwEP1GEYeLKdPNWMYHB5QIWc0hHg/4YUgYN0UCjGhhWbL8XIanfAnLJ8Vw8V96LmajjGhzgEIZEFwCPPoYlYa70noWZY1RneZK40GBKpiqfG6Z4jvEBinEF2UeC4NGlclZLXrouZa0WBLHi3FKMDZTdpgE99L9uYAzXneUkNYoGionROZhSiMhtR8EWDgkZE6w+NzzS/dbGJF4WuBKWjdu9gn2z/f/5Um77pobXJNBKcJyMQ8nTpy2jjVr7OThI7b3ub0Az7hdtX0bcQZV9md/8Ze2BlbyDa+/1wZ7u2BvJuzMiSOwFRg4ZFxAlF2K/k9auDmch7OAsx3X3Wh33n0vIx3GrWIntFhwTPbs3uVAzgyavUrA5a7de2wvwHjFylXWSnH3Pz30ZfajxORZW9O2wk6dPGl1jY3UNy3Yba+6C2BDFhn5ZRmOkcCgRrY59ovOCRk+xFx1X+h0o9EA+jhpEpf3u4C225GKToElc00ZWsLZHgFEL4uZWD33bejZvIz1qtmmnnPnHCMiAOhYC0W+QN9IRD8v4KYRLYup3scZNwAJClwtCZdYKQBO9KHAXQrGOAWQcxpIDlwCJkmLv2a845PESNBysLZjlYsWOXXsuAta3b79CtfxKhiqvlrFpQiUDg+OAOAiCNejNC/UonE7zhiw0ibiY2702rHiao6Vxp4E4qIRmIgh3EcvpuaKyVFGrVPzFMhXug7WSdi8jtVrbIpoJpQEhAKP4XAMEQXSwLmEYSijLlRVos3T4NDmtHlDRFTMjy84Ddo1115lu3fv51w12O1qXJGUurOddXVt5M4hkuc1wBsuly02CODF1SrTQXJhkkw69j0j4FnYOcfY4iYfISZDxiOxon76Rb3o8fxow9SO4FNcRphxL2xoglGrok1qcYIqomYKrVsrDNw53LpVMG3FHNME488kAC4Hi+bADrVZk1MYQJhspXigyQJ8ZgmblhlCJogY8qmCBT9ZeJhJFIkoMwzneGE4CFDFIQujlmLkynOKtbe3WoJrb3ISsxSvk0HvqLKQiYFR7jVFNFfgRg0xXqaXNJHlnAagRrjfNDF6jWOY6If5X7Nuk432dDqAldV1gfNVuYmSDsjAUIKWT/mLs4ynM+yDIL3OPmrHFrnOCjgPM5zPo8NkzPH90TKmDLh1y4m4WZzm3paUppQRPa7lMA7ZOXS2ircJsu+SnEtO+gHALua+8cK+/4YuVGSiUJbM0xE6i6ou4umdSma3LHYe67S/OjFh73/VZdaO2PDfjlC91Ir8xhOdtr4uBFUdsN9+9SbzaYT6rwwcLzA7ab/77eM8QZewWCTtV+7abht8GqH+OwaOEWrFeK/92mPdth3hdZZRQlP7Ctu166gVVFdYi2/Bdg0l7N4bt9k1I6fsA11Z+9hdl5sX2/BvCcDdu+Zfl/GJ/f/5CPXeknH7nW8dt7pWHDnYmIfJ9bnEwF1kKOgi3txfe/99rnOStcGqK2qdeH8RECZ4UIA+JYZtXgulG5kxVk1jhUxwQ1QIrhulyfk31Eeaeyl/zuecaVyp0aZuhjIGiOUSwxJU4CwjMNn5k0vOUIGqDEYADzqlSlg8idnFoojtERjQDVHaLAEvZ/3nS7o2dTAuu1PV36mFXqyCvgRAVIvFrdjFPuTz1lQ8nzdC6PUFPLRtC0tF9XJeTiM+FnPownzV8MC2SMIlnZJu9CkiCTZctp1feQ/2iTR1WhCltZJTM4g2qoD3KqfKR+NaP/tVeEaM3znyrQaHuumXXGVlCKrleg0wshyH1VOB+rmjB2yk8wzsY76BQV8OMLmIDwNcTtqtt99uNzCuZmrkXHgaQQYZ8XXDEBWyAOfYiBOnT8NGTtvQ8KDt2bnLpiihbaRcfoJ7Xzw2agmJ2TWy5Nhs4AF15QoCb4e7GFuzz9GT6b1d9ZUsr7Ad+Uw2IhF273aaMy1UC+imlHG3SDabaqQWeD9XBUWvLfYRyDN0eCxqUCJu/JdhzOnl7wSqPIVRu/eB91jX8X2MmnAIK+NPOAQ2y5tL2CKATGG73b09ZJvhZETTpsYJ5+IE6Gf4tRxgq8aIOGBfGWpFgAEBbZ17cRb/RYCcXyNURqAr1jESRdx+msnNlRs2o1E7RwZchcUALh7S9sXazpFzptFjb/8A4bNlvCcRH2xvUdEio3L2FUXukQjA5iw4KV7CaDNum7eut5NHaVpgHcouEiWBPipNPMjiPOwgWi25iTPEmGTQW9UCwMbQ36HBdyPcnIe8zUbaEwaIrmBfltdxzhEZUkqjwtnDZwFEHvR0NCHM4nwdnLZGwLaHxoFSRvC9uGVLGnUNEMAbbQcUjWNGACQirlecDA4izDu4lzm+Mo7Mq5MYR60bqTvXMM5RIk6qK6sILcYty2gxhTGnkhGnct08ZNVFGUkLNEs32g9rWVlZnu/n5bWkfSvyC8jBXo6Ou2szw2hblXD6uQAM+xTbow5bV1QvsM97F6aoneulR1ksqarkeLAqxiRSAoOo2jIB2IzyAAGeIcJ0q5vqGRuPOU3d+EDM1doFAIShSh4IavNmhWKME9UA7tpCjiPX5iRgaoSHGC/XXQ5jRwr94zys8oJiQ8QSc64IDbYyJud5BSMH1Vc8nPG8ChBkdKpKPO5ncmQP89kmcS83VFRzjURh74a4T9FOM+HH5NLgrs9ZNOMykJCGhPkB8MqDR5Drd4Zj7WNfHzl88CJeGZYYuJ/GxIDp36aywzaaGbaxzJhV+iqt2ldnFd4GTqC8xf/l+poc67N3fvOs/d3bbjGyAu2Z7z1jj0U220eu1cL1i/11aYT6i3t8H3jPHZgJJtHrVHFTJ6wSQKUKqhBAJxAMo92ZdCXRekLP8CS/wCgrzO+1UGsco1olhWa6AvK8cdGxUNIhuTwvRUPApoV5gk3z1CqgJLfWgh6rBfBcNhjjTdx4q1ascNopuUoFsFyBvaucyo/qltsU5D4V8NO/SxyvG67AnByYGmLk+z5Zcrih5vPGVJGVZ5YiOCAF4FyNlgZpsHgCQgGA5RQjVAE8MTIS2OtzKXojWoyDjZDRBZxot955j3lZfFLKsuPOr+/JgaiSLDAjLMhahDKwKwI7CwBePfGrgSFYUAag1fsTdcJCrs+QlkCNfbTIIp+mIaH/9DELaUTssubytXQCoH6AdIbFuWnlSmtd10HKPSMfiarljuC1soCtEkZUAQCVpoejE8ovKyDo9QLuyD5Y1HGCaNvtqce+Y5NdFxjxMAoDDIwxCn/Lm9/O6Po4D8nsP4BWvgECwC1+T85c9mkPNU3dR44pedkKWXDTswJ6gAGCdBWDEXGL4yz7g+1ye05NEAILjF0Je5aRwIsjGQ6VEVehvfXXP2AXju5m4c87mrGVWEzGElglMUcyRXSeO8/omuMLuBdIFhMoI4actFmOaxQtmldgn3H6JODWPVBw8oUwDuQE/lmQK2qCjORwK7LwjwByG4iEKIMFG4YNS0HxzcmpLNDCtgZgA5VtODuZQFNGkXxdFVqpGhtC2F/IqLKBKq19Pxy3sRFAaxkMIZ8x5APYEJqbWIhZcWm1C74ug4FLQ9eOD48RRMsxgXGMsX2K7fDDKAU4drOpEaq5yvkZMuIk3p8FSPDsMQcYyCV9ADJ6NmH+kvxaCHNYREBu/wAdqhTZ9w72WKQ2RK8rFV2jaARhzJsAg9J5qadjPj0Fa8dDBOds14UuKwF8+V0UDW0M7Dd1A+dgijavRxPYNco5jy4PI8IMTDenGSP1FYx/n7Xm1jbOPrSWnOfj5NrVEG8So+3CRx7aFAycDEwJ3OC6voo4PtIkNrY22WSc8SfHRZ2+CtlWW4g0e2HiUHrQwwbUtatrlocX/V5hyWWwakOKXnHXJ0AIhlDLfRhGV1FDQz3o9Goq0J1hMAK4Zqny89HXl8IIJdOdQOyrb7vdnt2zz4FkLhBCebnG+R6ZpZRR6Nd1LaYfSrMU9t8LwFT2XxG9uwkFOcvhzr2omPtCFRo6uXArGJefON5la9fARqKJTCdobOhTALjXPVxkue4X2b45QHEAEJpAh1nM/VBBvimA5PFjhy7qheOndqGmeJIZzvTarsRO++rEN+315XfbdeEbrM7fQj3PJZ/py3U2XAJwL9eef+nf920P3MLiX4q2hpsykQFayBaUl8RYqJR0+xTArIKFQ2xcEU+6xVTJuN5R/r2QxUBi+DjZbYox0JO2nHyO2QIIKJoiyY1ctVQacepGrjofja3UC+lu4Cwu0nr1M6Zra25Zyk3LgzWBuHyKP8nnLBb6Wo7NcC5Pjd6W8t7yQC3P2gnA6YVk5tRr6Pv0/gKeGpU5lpD3lSBfAbIa0WoBjPHkrO5URZPIVSkGTmO5WZ7sF0n/z/jDds+b32J+OhUXJNh3bk85OMVP5GzXMwds3erV1tRU6pymOT7v+NiwdZ49h5g9ZGV1pbZl8yppxZ0Tsh9tkNyCxbAJ3/naw5ai4Ht2gpogbb8+KwBVrrZ59Eketm/V5o228crLDcMiCzWLEftRnyfOmGtkaIKRMWMoOUsBYiEHSBhpkzAaJMJkgoW1WCJ4uUAFZhW8qxQ6kEOXkvRJ+vcIkAKUMi6kF62a8vJgv3KM3hIjI+xHDAW87wKuySyfOc4iqPgNH6PYJOO6NNSkTA9ZQI0E94sAWA8MFlQbrwfLxVg+Q+r9G9/9Xus+vtuyaCZdthvM37DiY5hssOGu+mqB8fdITx+hrjUurqGqptaxgyVo0jzkw4l5ExOpkW6MfaYAXC3+Cb0OLsYizgvp2CoAO341UBDi21RLtygl8+WAmjAu69MXjloiPWErV7c7JmxBjfkpAAAgAElEQVSazs0cJehZaq5qkMSEAMQBQmZLS2E6vcX22LfPA3hINasAZGfGrbGmieL7PmtZVU4MjkKUs7C49LXyGWsq2hjJzuKATKJv7CXgdiU6bBypPCwp+LZ+ZaWd7btgRdECq20utvOdpwFuuJcXm2GcZmzLhvV29vQe2Dteq6rBjh+9YK2tK3BYEmYLsyepwtjwrK1BZzfDiLeltdHO8hqr17XShgAYUsQH+6MYZkgjSWlQRziG0UjUei50c70W8LCAI5zjq/Nf13ENDtXE/AwAdzTvMCVGwx+FHeOBoJaxf3dnj21cu9mOHDyF5oyxtppIuD6jgJcI2tE57htlldXuOI3AYA0zhixHWqEHEI1rh/thfzkXC2DL9KBWTABvIZq9LLVjBTDJ6hmuqAE0o03T+FW1cNKz6j2qGqhSQzzAlexY81Y0jV5Aend3pzMFFaB5VVZ2EE1bkm0HC3MuEFWkcxRjUZCH0RxMo5/rpUz3HDGEMN+lgLTO3n6X+yf23MN7blyzinvZAg7cCRhyNJPoFlO8VkEG+UCCCd8I5xj3kgK1xJClpyxIZwpCUqGQ6AVAYgpz0fnTJ176G/hL+A4/dQ7cMoDbk9hl35z8Z3tt6R12Tfj6SwDuJTxI/5WXvgTg/it76eL8ntfeu8O1ClQiBC5iXFXKCHGSEUgIYKHxqXpSIUF4wgwzpirK1+tw859WOCpjQrkuXX4YN80oQFALq1g1sVsCT3HiAMrpZtRNWNVV0lW53k/p5fh3BYxqVDjGqKYWcbUSLQQCtRgvB/EK5GkMKt2KwJz+LAF7Um5DCYaVE6bOUNgOfTnNlKJB5KplW8TU5cemaP00anTsGqM7gIzK0cXeSWOl15eoXgycXjvgWD4ZPNKWRKFczEL6ynteb1mYJ+m5JOLXIiZmUlEVe3cess0b1xGGjOSDm3kKjV9OoAiW5egLnVZFFVLbCjRQisUA1EoYFmccnYUl2P/0kzbWdd78ACdnXpAYm8+sz+XwHJ/tmltuBsBdYZPqb+W9g4zIdBx8LIi7frjXRTy0MHrq7TnPmHsGQFZA7MQkOqgW++znPwWDMGMztAtUA2CmYFwWGJ/9+m+83y6cOoI+ju2Qc0/vrcWQhU5OXu3fcd5jEjAVwQyQ488lABS6g6wBsKpsMD8MoAcwrhF7Ft2UuLYCFkcZLHxi8WB+0hnGo8SSZACiwZpmO/nCE4jEM27fL+CA5cDAwg44p6ZC4BSTBkpljJh05pOaxnrHBrnxMf+vAKYkwEOAGNAC3JGLCNNrYbXU5Tkyjqt/WIG7Adu0dTUmhG5ra1rDmD9sO3c+bps2rXXGhJamVsaNU4y/AJa4Dyeoaypl3yzylCHmNQsQDhKGy4EEvJB7lixXxLRVNhXDTJ/ls+FMJa7k6qu3wgoNuXy2kvIgYKwT1raOkTUje4wSOrfOHTljs0MwYCT752CGghU+CuthtzEjVMEUJpHpJIisKC4O2GDXLKA8R6NEI2y2HowMQTygieO+YhUZZAB+sZQzk/MwcWVElACgODZD4/3WsaEdE0I/Px+Dsat0DRwpgFE5o0BFkvR0DgBGlXWothRYLjm59eDFMdKTRWV1uWtBiMcx7wC44zBPKdjV9rY2iwFoYpgGoox6RaAXsf8VWMzlYHWMibt7el3NXiHXuIJ65bBN8GsAoKP+2gAPNHLK6noJA7xDgL4MYL+knDBgVZZhIPHKCcp2aPQ8DxDy84BQQ71XeX2VDU8NwXtyzvB5AoCxKNeQomFm0NuFcczq/lPI2H6IIOZcJN+KoGtP2kC5VeHhcNIH0aUDtjhvCjFszPLvPh7MuulCbWtscW5wsXr1tGYMYeYqxWhVSjxJjPtTeQQtItl53Z3U/RHiG+Je4eWeuEj9mQuqVsCyzDiAtwLujUcP7bs4F4WlrXYA7thSDtzx/0IOXH6EOsL4dNhi2ZiVe8usihFqpbflot4RF/vGXwJwF/sR/PHbv+2aVdz4ymxV+yriBJQCj5gfJkhOt16iMZqaVyBMVnAoIwz0JmK59G+OyVrqC9UT/LTcfIA7ASantZH2DebDZbCpMUEsHDdegTixX9LILWvRBOJcHpoK4KVv082Q19fiktft6PaYD6DViNc1BmgOyZeYQMWFuBEqgEcF8gI92qZ8UC1xJ/xewEQNCy7Aduk1BZK8cjtq++RshOVzOjp+ZprRlBZHRRzMAmAQElmYQNeb77rLFhm3ZBi7KUMuwOJcwOguC+jb8+whu/yy9YieGcewqC3g7pM5chogfGz/eVu5aSXjqlJGaWpGYFTJPy4oGBiQ98Qj3yTpHVccINIF5soJqvEiv3oAnklAxKvuudtWrF/n4jiUMyb90CJgZ7B3xI4fPsXCkSLGooLoktMuJmHjxs1kd8H4cFy+ipFhiuOaph2gtrbW7f8x6IUPfPD3XGJ8iCBUtQz4VVUFgJOuT6BbLGM/+uILh464eicNl72wengB7Rr0eAJWOx97ElQF66eCJfZ/iHHblVdfZd9++GuWRNuknswcAElmGVZNu+ttv2Kn9v0QKITWj3NJAC+j4GhiIDIaIQPcZqhBqyuvZFQH4JNWEPC5CNgeYlxWV17jNHgewHUBx+/8Ody76Vk+70qwXxKQFLJDe49bFWPiOkBdAcdoAPOBzs+BwfOYBpoBObA8/no+De8LiPDiYEwvxtHHiRUq4HzgvCVUWZlgZWW1tue5HhboEgtGGb8Vp2CnAQGMSlMTBYwryQVcmACD0t5BhIcCnBXVEgbIzBODUlpaREtJqz31nYM2zRiOJwOLVLHwq6YqMQ4Dyz4gxy3ogTELpmDbcGtaBPPFFkBRJ6CslVBjmDe2R3pSOVunCZVdx7/39PS7cT1XFoYA9GezAFIYyBCvqQBpaQXVRCEGSsBpFueoFzZSbtBGQJHiQ+YAHGrXaAEwyvjQAxAD13BdMfXyYWgKKfC3AEBMI0PvMPo3hWvjDubhrRgHcAywKOONavg0OtWDg9pHNNqXFlXB2+OYoYIBPh/BwwnyFGWYUk6ejEhZzj2/cveIIvGha0ugC2WD0P8NgeHRxtYDzBifaqyqU0hnX5TzIsr+HR4fs2l0bn6YWUWs6ByMT045ljbLdV0D8yiSfBI3fJCsPk5h9rWmBzhKCXCWRMHHdZqNE9uCmWOAz14NYEz7MaUghUgRRN7a0pJvHoEgVnxKfJLjX4HcRBl1qh1EOuCq70DEug/oDiYBxK5nn7qoF46fGsDJhYrnCvqT0EFMDEHcmzIx8Bx8Ue+Ii33jLwG4i/0I/vjtv+eNr3GARbEbc7BOCvEsgrmITVBpxeisHGNDTV2TFcHMuR5K7qAadYjhcuNJN2pkBKM4AlgBabvEkIk90mtJv6Rxqtg6p2lzjQAKwZBJTBouVUqpBiufB6afk4ZO36Nx6LKZQaBN/+k1FFehGiW9r77UWap7h95HQE+p92JtVA/kCu7VgOCMAflmAX3p7/X9cj4KXIpVlAZOYng37nXVTWwbT/cBQEmOm3txbaNd95o7LMeYT5NBeeWVFadxlFyrYuC2bdtMhhmAEdDCsuQUYXEA3PH9F6xpTb21kTepgavCif18TkUcZBlrfh+wM0UMiZLpRLlpK8VQ6ktjSR+L1S23v8YaV7XDiCYRUE87AFwGyJnHQXfg+cMuyLiQsd90bIToEFz0jIV8LJLriR/5/r/8M0CjkM845kwOKRx3VbVN9orb77LzJwFnMFhFGl+K5QRM6Rjr2KUBV0OwDz3HjjlDhlgwH2GmKXbAta96FaOtevvag18k8BbXsEZQgKXSFavs9tfdY498+Ys2RzZYGrZ0nv2hke4i8QvveP/v2sl9z+YZONe3C5PFCN4LCEsB/H1834HnX2DEitZMYccAVg9jurXbLqNEHIPELJVQhA7mGM0l+Myq62qoriIMF80YDsy+wS5rhoksxoHa1lzvTAU7dx7GONAIWEsw1gs5fdXkOONn4iPEFiYZ5xaGcTCTARchi09uy2OHj5OLVoUJpNl2P0e1E2C5qBJIW8i5VQKfkyOjLF0Ke6ZOWDGJ+U5esWYCEHId19YCIvlPrNHuPWdoI9gICJX5QfqvvO5qZmLU7dPxPoAsQGIM3d3a9R0ApAiVTsStoMErq/Xjeh0DtJc78NLXPeFGhjKJqKEjTYwHcJIR6AK5dh3OsNPV3Q3AAlTB+KpRJMi1U8GD2CAMW2UF5w37Vw0DZ9FK6jrrYHR49sxpF6yrUaScoBEeRtQUIg1fObEkkzI1OcaJrD5YLlWSzfHZdd2LVRYw0vvpuopyjBTvUgKw6zyPPABzhSQBcpPrWpdhaJI4Gelj5R72AX6tEI2tmD+9D8hrDmRbBAAugOaraWAE3t9lIbBBI7IOGVoUMj0GSFa/vYxDRUwTfOgzw+pT5uejnP8hNIRxZqphGLQ0rlZFpyjlYiSDsURMNQ8+fkjgxrJGsilPWiXj2tkCQu2rIuZPoJPUaJ1zcop4k4pwKSxeFODLecD+LCYEWtefXOwye3l53/npGSQJOR6q9l/UC8f/LwD3kz7xnucP2N+cSFgVqL0fhu6ht221OcII3/V4pzVDYbeRCP/uK5vtyLeesj+bCFgbM/zYFOi/dY19+hV19szTh+wLQ+heOPHec9vltrEmYb/3qWM2Rcr1x+/ssG98e5c9NFZgDz5wlUU4ET/4zf1Q3kB/HGb/47UbbeL5g/b+kzPWBq3q5eT/w20l9gd7x11+0thMzv7yrVdZrbqAfoG+LgG4X6CD+e8+ygc//DtOIzbA2EXZWgqyVAq6nxtvR8dGNDhNoB0WPMT/KkdfBj8CU/kKpHypuxYDMWFivPLdndKv5ceoSZ7wXbuBAJlcDUtfrhVAj9TKeVtykWohUCm8i5ZY0r8tC/qlf3OgTRVEaI0EcKSr03uKWRPDtuxa1eup0skBQVcTpbiKfNenTw0MSzVULtzWjVzzI9TlhgBhS6HCpFgpafdY0Cpa2u2q216Zj0Bhgdb2QcTxPrB7jCT37TliV119OcJoFggBOATfqtmaZox5Yn+XtXU0Wx1VY8jDnLlDBduKMJmDcXjykW/YND2eYhe0zWIi9foC14pDKSaHSgxclDHzKA7Tozjc6uobuLdR00WsSxJjQYZFe9P61fatR75mu595hr+P2JZrr7U2zA+7nngKvVYXwCvpgGoRICDMyOm1973Fzp08zMMyjCrsgVzGPhZBaeCA5M5Z14dzdaILAMOoU9vsWQC0sj+uI5Q4Aqv1z/TkzhHhEGZb9VPVG7baTa++3b715S9Yeqibz8Nx4XxQx4sHVudt7/ugnTrwHDokxS5oZIxeCZY37EMr5xywANJ9+xHG55sxGojeiLFIr9yw1sV6zMdOwRIPwgaqJi1E5EUz7Mgiov0LzjDBQNA6NtUBvFUiT52VF/cmujIvn6u8RiYVwBpszdykgBfnKcfAy0HxBGlywEUpaD4zlWRx15jOZ9OE8E7T+FPE2Ky1gxyxAFpJzBAlhYzZYGR0DnYxpl0g4NWLVlKsYGFIMgBAQUM5GW9DVMoRqEvjQRb2MlomveUIrm9E/2NTtnHdelzKRMlMeO3ssQFGw3O2bmMb43VpNzkF0Aa2oJkbHuu3dWs6MH+kiJwZ4pyF3UrKzII+EwaugP1XQMZaZhGAj0C/urKGf8sHM48xDpQ+q5YRqbpgpZ9cAIgN9I/xQKFw4ADAtozjOOtGmLo2XcwJwKoNQ8MIjK6iZeIwWXJuSt+aZl97uF/Mcd5EYaulgdV5q0xJPXsscl2F2K9VOGoTxI70XBjEqRrFwKEmEz2QZWBPe2H+YVTR2nroRc3QQBEmdiitejBAWxb3bQYDjPIZ9fBXxLU3PTnItuLS5X1Srq2E65DvFeunyzbACVWNyaUJPd0sJo0kHbgprKJF0XqLTfOQA6CbRtOW9GEugfUNsC1eQFhZoAo9aK/rlp2B8Wxf3WohdJ2nzw9y3kaI8LkdkwkjV5yxP3hiD45btJYU3y8wFl6Qe5ubQSHbkYTxFEt69OAvQA7cTzNC/dGt/ccvmI89s9eezdbae7x99t7eYgBcq33s0wet5oab7N2r4/ahB/db1dbNtqPniP1ZrplMtlX2pa8+Zc9VAOBWTtrrHo/b37zragt2Hbb3PBWzv7x/g336K8fsFIf+XWtL7HOnpixH8vODD1xmj3x+l/V3bLbfv7rIPk+23Pcr2u3PS4kx6fHYo/dv/deN/PJju+3bA9iVeVJ+/St22P0r/2Md1cUMAS4BuIv56P3n2/5///Hv2fHjJ532TSLsvt5OIgWijgWLIPRWV2IJDju5DvOxHflA12V3pwCVnKBiHmQoEHASoApxg1/+0miulIgQPX0LLOkpXen2AioCXiG0dxJa9wNgausIyV3SqC2zfMsj0WUXqvipIK+h7VkW/Edxyk5OUjbtXKRpnHMxUvMV2ZAvV182OSzXcWnk4b548MobH6StUkm8jBBka8UmEHVXL+XBsVAx+qlfvd6uvOUWIjgYeSnvTmyRS9JX7+qkvbD3mF133TYWahg5pwTTwui1yeGYnTrU4wrKO1bX5JkoLTTsojHMI9Pkz+167Ps2h3hc3EaeSVQcirRAsI6yB8IC3vG6ey3L+E1p+HvJfisCVE/idlPdGas8cQftdvrEYdiOEzahQnaiXWpxrapku/fUGbv1+qsZFXps5+7nLE4F0KaNW+h6ZCzU3wO1Nuvcsi6nS5ZItlCNVtrXp3GuziDWj8UYwcopyDh5AVH6q17/JorOK+2hB7/Ago9+kJ+SW7bx8utt2/U327cf+oLhRHB6pgXVi8HKFOCOfMO7fwNG8mmmrgKfaBI1QuUhYXF+Ei0d+kYAyhCgUfErypCTY3kKINa2aqXL3istHLJNW9bbccwBGWqkkrOwK0Gcmoy/IiX5WJBketh2bN9oZ46dhAGqtdNnRxjRSdQvoTusK6/dd37Mgbs4Ds0obMuKjkaCqsfY/2SfNVMpRS9TP0aDIGAvSXxEHMAXKYfhjczzOlFAO25YxnALjDY7tS0LMvkw9nVMntojaKQQ+ztLz+rgGOxbnXsAKSzi4QcA1Uhk1K6dRwFX04zrazluA+TzVVprO2NfzBOuQ5Yp1NRkHGMMr1ucgKnC3RpZZbufPeseYBKzAGNGuDliT3Ie5AmsXTX1EUtS2RVnVFmH3jDG+FIMs+L6FNej3LwsRogOtIAjNBVMECQcCZe7uJYLXWcAeaVcQwk3oh/DdKFxcDEPVYrN8ALekhwfjT4LeIgJFHqsFPZzxPWysu8BOK3N0suNu1DkOcanIU4ktTFM0U4SppILzs7KMUwEyVG7cK6PBxwkD4yPQ4y+CwBxIcgS1ewpQDcbZCKArlDb7WPsW8F1PjMbszGFbgOg/FxLTej7kkQAZXgg8KvJROCRM7eE7cmgMfXIORsvsFfffj+uVD/5bIecOzwW74KRRXvIPq2I0tbEGTxOG9IYoFZxxIb+UQA0DRO65YZbOD9aGaECtNFXdp8aZr/jxg8i9eD6GuN+EYQl1j1hUX3HPAgdfH73Rb1wOAbu8JQChcxOjc7YK1oRQPP1k4N8f/zn/ruHf2CLqy6zu6eP5gHc/c32J589bO0332IPrEraH35hj0U2brJr+47+BwD38cZxe+MzSfvErwLg+o/Zr31n1P78/o32mYeO2dqrtth3nz9uH9xYav/jZNIefOdW+9Lndlt8wxb78A7e5ys77WuRlfbXFbF/A+AW7cnv7LV/mA3b37+p3T77qT1WdovaGy4BuIv6zP1vtPHv/K13Az5wEPI0u5JGgJGRfiILut1NSbEFZdEqnsS1NAPaFLQK8NForZCbr/RbCuyVpkxs0XLUh9NOuey1fGen/l7AyLFvioPQqE3sGwuQAjY12pnn/cXoVaCfUljvspvUBcXy5YwGYtzc6BOGajnPTaWcvKye/mVSUODcMssn/doy0HQ9r674Xe0AACPniiXShNfKgz4YADY5XyeWJosLgfaSG1WfNwuIqlu1zi6/8SZYAXFTeReqpHgB3lNRFvufP2rX3XAV2hhGTjD8LG9uX00MjpND1oMeS1rDBrReBPMyGhNz0dre7nQ3ux9/nIVhyNVdac9p5OucuPwhwy00yDj0qhtvYGwTQqPUQ9VRpwOxK1evQwBO6DAibRkuVGc0RYDtGKG0pXQ2Vq5ocy7gJx55xGoro9ZH5+cVBNmy9lpvd49dcc1V1nnyOPEJsB9ORwibAaMktkPNBBpp7z990o13kzhZBaAWcWlmCVC9/c1vg4EotYc//1lAKeXhik4BKLRuu8kuI9T42/8IsBvu5tzCPQj75QFoehgBvund77Pzx3cx4opjRkm7IOEQTF5uHukMzGAxn3UYMF/IKFxBziEE7xNjY7aF2rGGJiKlshfIicOoAeuW5L9s2mc7tm234aFBFwabAFAtMqGJIrKfhuEa7OXPpBhkOG7VVFiBS6z/wnmrqKsHHOqUYZFmVOcBABXTSBHDQbmiabWVFSKcn++zOS+mk1ylJSYZm+IeDpejF2S0niD/DFUZbEvCVjW0w4rCCsL0KEutZUUFDxSDjPsKbfDcjI31JXByYtKhq7SyahEwXwPoLbGzZ0dhbjQencQgkrP122ptFKOJDEWdZ3qstqwdxg21IO+3tiPKWC9n5zqn7dRxRPVkt2Wz6gIlFoYOz5jeD5YwXJKz1Zv1IGQAKcDzHNVYZ9k3xKTo+EbIX/MixPQV8ZjBw005zNTkBBV5PAwUFbIvUpPWTIRKAmDrQUahloZ5gJAquCoAS62trXaePD2NT6WLLGBsrwDpJOBtBsZrKobRAcZKD3HlnB/jY6NWRWWWrpp+8lUDBOM20mbhQz82B/hOTnO9gDFnFcHD97zujjfal774ENccPbCtOGPTRJPw+xCjzxAgLsc2x2UO0v1DcTbo7spxhiu2KA0jGJSBgQdED4x7HeascRou1q+/iiaTKzHdVNuzz+yzfc/vc+dsVUPYJhKDgNoFqylvseykx7roavVzbfoCMHOA7Rzgtnr1Wh4y0nYFTvCekz3WxwOBIlAWFhmnowOURKSMPmY9Cc6xD2TWeOHZnRf1SvKij1CHus/ahx8bsK1bsGQPXsCpGrS/esM2S507bX9wImlvXoV2Ytxv772VjJvvMUL99wzcKyrtwUcPWF+kxqqmoUUbV9qvbPPb7zNCvYy+xze0Ijg+fsLe/sKMG6H66YP7zeeG7JVro/bc6Vl77z3bLMDo4t8ycD1nTtof7Jm2ezZV2tP7em3bJQB3UZ+0/902/t533+uCLHMshLVEAHT3dcIgwKqxYBQD4iKMG9KipwBJSp8XUxYOlzGulEEAuS4LgsCZ6710ME8DDeU/5UemDrO5pUSmSwCJoj6kLxNQUQwBi5e6WEMwe2m0XeWwZnKK5t2X+XBeATcBOCfod2NVRphQa345YOVMZDSkUZHypzRWUjuC9DMa4WrblDunFHtnZgA4avQitl+Mg+Z3ApD6iHMUXhbz3tOMJcsQRcfjSoOXFs1DEG7SVsBYrSAMNkQUg3R3AkZ6/yBjkxmYisOHDtu1N1zjMto0ltOHl95tfHgCZuwsi1+FrVu7wrEvqtAaw9VXhevx/JlOu3DiGIG46H7QUSm01AMy1NhojoVTtVB+2ISrbr7VuhifKhB3YnwUMCqGoARmJAs4wKkXlXAdNqGULkhYo0N0zTY1tNnE5Kh972tfYBJOTRVmkygmhiDaplIiHrZsudp6zx6nXzSJfs7vxt36bDpkinFQrt8M+/4wxenzZAJGy2BlqFoyb4nd9Y73Aij99q3PfRygCQsGQFZOV/OmHXbtjbfao//4ORLuY+i6GF/rLOB4LxIA+6Z3/aadObKT/a8MNDResBwTsFnSNs3whsWwPCcP7MMJWEdOGxVXAL+x/gm7kayvDDlb8clTjIH7OdZZWgKacR0OWhUs0AKLuXRYOdBpbBq3JQt+Yozh4jQOWbRi8wD6MswDGbRPWdi+po56m0F/qGqnIpgbvwT7jPQHyUdDzWVN1JCNxAFY6OIKxOKM4qzlHIqU8RCD6WFmKgtoigN+PXZZxwY7cYzuTF63GFDgQYwfYH8vTA5bU1GdndwzyMMRTBZ6r9JKRbPEnR4rk8UBCwCNJyYZaQP8VjLGBCjxTq6gPk6DkWI3xOSq5q6aLLsj+7qdxq0Y0JJUwwnnqhgxGXLcDBGOq41g+J7+Xv6slgWcpRhd1K4wz3XQvKKVlooJHJNIEQD8pTCT04C0IC0XIrAWAdJqHpphDAs6dZqx6RgByS7XkDEmDKOCj7PsT0VtuEgg8u3UueraGxg5+5TJJxkA10FAx4QHvzKZe3ig6+3qs1fceiMsWrdrP5lP0V5SWYvBYwa2v8KSk3QDHwZg81mV9yaTiTslpXEL42hFBlCg5hD2ywJmCu3nKPuVS4drmU7VEcKOi8qsqY7KMP6Xy0gnWEhQcQI5AcCcvvLRQaJq+NmBobMEMu/B3bvCwvSfJmJpO/b0HgA79wiCnEvc+UT+4913EN+TIh9vJdKSy+2TH/80LClaP88o7lnuMRwsxakU4DwfhsUL+ctsJ1mxF/PXiw7gnn/8efu61dhf3NbqevZ+6x9+aK+75Wq7oRER8qWvl2wPXBqhvmS79mV/4V/6rXfCxhBqGp+zZhL7i3h6nY5PkOM0RJ4Rf1ffyNP2GW6gqkbC9cjNLEuobTanWisAE6tKjoDXDAyQmCInUmZR1/WZd6MC1AAjYsAUxgq0gX1DL+JAITED6Op049+6aR3jyiQ3YhZaWJll5kyGCGnT9OU6Ud2IVqPafIyBa4NQHygLhVg1OWSFOhzLJ3O/2ED+3bUmADCmYRsFNl39In8/xzhJ7JvGP8pRK5HWb2nkKpCpBooZdD+FjG7KGQ0Fo8rK4sm+tgEmoinfE8miFOep++jRI3Y5Qntp9FXZuRIAACAASURBVDROjkD1yIV6/hwtDDjqTh3ZZx3tzXxGRsa0G0gvFIWR6iWXK8lClk6gy0HH513K4mPvuUgNuetUCXTPm++3GfbNKO7RfjFijCCLQmVsN2NFFuFZ0uLHGFl6OJ61zQ12gXHPyua1jo16+tGvsODN2RS9mYUI2BdZqZXlds9r72OUeAJNnKq0FHAsUK7dqho0gBds5Cghy0ePH7QMZe3ST6GQY1EN251v/3XCiM2++/mPs3CSj6YEfEZKzbAdO669xb76xb8D/TEWRjOnVHwxJAXhCrv3Hb9upw/vBEAAZCWQJ1/Oz7jXx+hzns+biydtL7EqEZL9kwCOebRgpaFyu+7mV1oaUf6BA9/neKatgQDbHCxQGdqtcj7TKHlwSfR2egCJTQ3na8MOnyMeYjXnlNnJCxo7ApoYkYY4T1tgtKYBK5FwtStunwRsFQqY+5igABba2uggTcZteABmcJ4QV3R09c21VlmH+3FkAoam1M6ePwcIL7P+rhFAP+PxItyOVQAjRpBp2i0aK2gXoT9z7OyCnT42ClNVYh0byUYrjCMZiLHgNwCa1eZABVQHOjdeN8A4eQIWy0cgrSI+1EcbITNNekq5rofpJa6pqeNhq5vctTKrwHk8MYUOW+HV2n8yEAAg/Yq70fiXTuM0MT+K7lDGYwBdn7LTYuQQZmjoCABAs1zLlfVNMFeYWzAT6FpMKOOMabrK7ifGYBEZu4cAVF60duqrVXZiOQ99sRjj0jIcq85RbAA4XhMgLHNJitdTNIsypyNku8n0c/LwBcwhbTh2cbfDCh84ctxWb2qnY3kWZr8Suj1tcWq3hggvlqZSlXMezuHx0V5Xu+UjamUhy/cyOlbXcjjC/UBxQYBVPYQspHBaMzrGhoqpIcw1ohEvLmYu+nUYehpq19lw36w9xTlWj6byOKXzGzavs0Wuy1HY8s49jFh5oA3SmuEhosbHPahjy1qra69nH9U5lvUFtPhFMJiFEYKfiTeJwIYrPFg1vt409xDMD7ue+uHLfn//WTbgRQdwbkHgtqwneH1Jj6EU9aU//izbeuln/5M9cAnA/eKeHv/Xn/4+N3Y6/cjoUn6bfPbJ1LSLEtFYNcDTt8xy89yIKxiTxON0ABZXA+BwKup6ZLSxyBOyh2wpD0/ELl9Nr6MqLdVvCXiJGeBmngEoqflZmicJ1GUIneNm3bGW7DSyl+T9EfOna1xfAmHLejv9qj8vj2PVBKGZZ56h49/4kRSrtABfXisn55zYJGz+clO6zDoWELZJ0QFyqCb5d8V55IEfPYkCeIAVsXAyMeh+I5ctqbfkUxXBXDWgWUuiMWpyPYilLFrFgDQ5JQdHxp1ebZARZQUC6lXotUoRWs8zShmdmIExizGq3Gdr2xGus+CJ6RKTNoNOKQh7WAwAEoDTiDkFcFIEyzSmEgHdQiIgZAG98w332TSO3Shjbd33+tCuFRWR6UYW2Sj6uTQ9mPMAEl9Bka3duMoe/sY/2eq29XBfaXv4sx+HOWQ0ysfxYG5ow6nY2NQE+GiyqeFeHJ8wYTB+2i6ZUpYNFAIMB9BITuNenWdR1egtxKKWyobsnnf+JokBC/bdBz/u2Nkg4zZIWWvfeoNdtv0m+9oXPmG5GVohAJQCVmHG0t6iCrvn7e+lFnE3LEWGZoF+F7ZaSINBJcBrUaYXmhB2P/UkoKAEYEL6PyiiPFJpl19zHdEPYTt5cjcuWsrlldoPO9gMUFMP6+69zxFk2+40UkniUkphZdoam2C0Zl1DQDga4d+Ih8ANmcJwVtcUAZirHSGIPq0KVqrb1VEVcG7zVMJrkKWGNhRuiYeaOXROGBsANWGOu3RcaizxAyxPHu62GvqtfDBSDa0hi6V6bGqBCBIAVAnRGd7ZEMHFI0S8NNBDe8JuvHkjC38cdnXBzh2fhlVbYxcAl/4AYBVR4voNmwio7ba1a9cDjmgkqpb5IY0+7azLXKyhJUIPUeOcV2LewjBbAUafE2hAvYBPPwBQ8R6jsLQ1DY1oO3N85hnXi9vVfV7d84z9yFmk03OO/bvIMQwSJVTXsoI2kR5bAzDup8osAzM5QpxLR0eHA29TZK5lYZpKy4ji4Sqtq29h3y7AJA/gygW8cz3rnB+kOUFRHVXEEqnhQW7tEOC+An1iNYBt97OHqQdrtxK1ScA6p9C3hUphaGHxNBKOYiSRO3RhzmOdneO2ecsO3n+Q6JxBziHGqACtmYRiW8phnGFuYcoU+JskIkVO6gIeKGXmUDB1lOs0nQ7Yza+83f4FnWlpGcHQ/XN283V32qkTB+01r7rNPvnXH7NNxP/E0cMt8vB24Hs7rTxAowZgvgB2T+aEyuYKK6z02vbrd3Bf8Nv5C73E65yx+jqaJDC/LM7xKanaGunj/jUfYaJBNuMz37uoF44XHcBd1HvjIt74SwDuIj54P2HTf/ej/zMvkpcWCIA0T5TDME+6w9wwPYCwRkDLKDU3hYwuCnGZllfxBIog2UumUkZ5cE4uzM2XRZZHqyWGTO0Emk6qFkuEmNgwh+Hy41OZFNQfyu9U89SxZh0jOOcpZOEETC3HZ8A25c0R6NKWnJkuFsTp1wS4FGnC6wjo8TNiztRtmR+1alSr0Ua+XUDjznzsCUJvAJPGqwrrVRm6CCf1lroSd6elU0NBPnJELJxqgjxozyKMHgfFLvBUv8C2yZghBlLF6GHE63Lb9Vw47YJNU+hyWnDvdfWTmwXgqiaC5NDzT1sp7MGiG/sCdNl/AdhH6e58LMwpApSVhSe37CD7vKW1Gd0YCwi7ZYHP8Ad//Ie44zBoTGj8hhCdBWp8YhZwlQYUTrOAJhBo7wK4VDjw00+uXMfKjYznpu3rD36ChY99ieaolDy7cCXHj9e9+abXsOicx00LIJHjFgAs9Oo0jHI08MsPdz7rss3SsB1i4EI+QGY6aPe+6/3EeiTtuwC1EIyPglK9LKDrtr2SAN2r7eGvfNqyjDpl9MgiSHd6xmCp3f12ulCPooHDLanzR1rFOVg6MXuLjMXnWfTPnToNG4obGeCdENgFkK9B2zw4icB8foIxWJGrxMoSZ3L5FTvs1OmzjDbDgLBBStWpPmP/awyo6rIc73P63BGcnesAHLisJ3FTxnLO0KCRqs6ZsqowTO+4CyOOlsDY0FpQ3xBBXjADO50BPM0AkojUIK+sgMibKQAEzyswVfw5VWPxfkTzGES83kmLzXTRtkB2GSL3SYJvF2HvvCz6UVohSoihGKeWsbYqiPaxj9eP2MQw5zyaQkkCNOpXg4KuqZY2iujJ10txTcrZrCo2SRPOnu2y6qo2AL4AHw9Z5NaVVmIY4OFnAi1bA9KgmelxQC1ML//u2jzQt+UA4yFOTlWLFWIASAEy4qOjmpVbHaYNLwx7GrdvZnqYcwE9HGAnQHyNpAfDnI8yNmhEuRWT4K69z8OirWF/ShNr7B86ZtGv1vNwcwbAn1U+I3E0qjzTA0GK+hDF5axeS9wLztYAwPbs+S50jJxr3H+itUErA6heoJGlki7hoDIkqWEbHp7nNVej0ZsgfBc388IMOsZK7hGSIMyyv0PWTNTLFECTR01nvImrzousOi8NDwKRY1wjK9dusG5G7X7uW4W+Bli41XZwH3p6Hh7SRPKsWof+N8lDEAx43/6zVkjrwhxI110OPLSs3txGfBD7pgBZAU8p4+znCgKI05lJzm9y7egBnpkQiEP+kSALEWnDvuefuKgXjksA7qI+fD/a+EsA7hfkQP5vPsaH/+KjaG1YXPmfxmA5IgQSLJDD44P0LE5ZNXVaU2TCBUO66TNe5cm4pW01IzGASEEYlgH2zrlQ1cigNkat/3nHm76U9SYjg0apGmc6IAeA0XhOOjaJ/9cxIsmycARhisSaqR5pGYzpV4GuCGyKBGkCb/mWhby71L0Hr6v4EX0pW2q5vF41V3pfOWg1rs2X3QuUMTJSF6LYNan5pdxzdTj5LDvH4OU5QKfhc5o1/q6IDK3z3X2ANcrHeU3HEyqCgrFjVc0KgFOJHQJABdStCeuot/WyfyLljN0YeZ05/gJC6TxrNE1OnVijediRCMyUR/VljLM8AqSqymIxLisvZTwzhZ4HIMFicvs999qQQlMBEiVkzc0BnmaJDxmk8HyOGBd2G4tqA4v3nO0/cMQ5U2th2GYSMfvml/6Oseec1ZKiX6D3ZXFT5dOdt7/RTh/dByjLss2YMXi/MPtQxpQFtjMCuNmzey+Avp8lKmhx3KCF6KIWqJy67z0fJI5hxh7/8qfQvhHhpdEjI+WN219jG2BNvvYPn7Q0AC4HC1lI7llafbbhKnvDO99j5xmhzsQGYOaIClFuIOfSAiG0WUXZs9OHBwYxJ9Dw4fLyADewc0Uk5yvWxA+7NqdRuL8QY0ibAwNDo2NgPFJEUzGMHQ2MJ3sI7G3PV7Ux9uvqPoHDk5GbnMrkeB1DY7Vx6yoXvaERegHMcxEOyNg4+5sxr/5cXSst4yzNFtPW10XECICsphFGDbarr78TjRZgjD7S6fGwVWJwU1XZ2GAnxfZjsH0YD1RZBiDMwdoVlrId5TQdkGnm4cTwwgoFcF6eP9nLcYfpFRCCwVS/Z109wAlGcwZdXKSCBycAmgd9noBcVTVtAAmvHT5wDs2oz5paAPnEjIRLYUDJb5xBS7iAyQT+2THkAZjjOCNpBeimYL0Vd1NPYK8eOiLoERemJ8jEw8TDuVJR20I23pBFAdtq+YjxWtOM+lXPtoj5AvcKn0eNJ9K2oSvkoAtA+bnGB2FSfTC4NcTcTI7FiAHh/OIhSwG/I7DDizh6y4j0qq5X7mOcz4epBG3jNC7avqGY1bbQKEErhfpENb6V61UZgYFgFAAKW8jlPc/nCBAq7A1z/2A8LVxfzGeYpUu2EqAmoF0KIy59Hm/PMeTBi+s5jWO6B1d2iH+rrmkBvG0gu48QYn8WycI4cTY4ZWGnz2DeKgF49e0/Q1QNmZiqnlM7BWHAzavqYJvHiXhB9sHx8ixG0UDSfczP6lofw2ke9JWwL9HwEVuiaq4X9jx9US8cPzWAG2NWf+nr528PRLkpn0KkLfbk+j/9jPm4WAqgu49/4K35ZU5NQjwpV6OtuPR1ce2BD/3ZnwFQWDz0/MpCmWSRGIPFmIihB1J+GnqvkuIqGKFBbozoQnh611N5QSDKwiH9TSsaEUTULDyKFXDaN/VocuMUePKzEOQdm3JWku3EOSS7v7RdYsbERDUx5lmIU6WDTkotBfKtC6jly+oF0mRYUGuBogvyqfBi3vT7ZaAnlka/14K9bHxQQLC6F9MaSwIype8SOsrHkDJWYhELKJRX+VXEdIh5EnCRIFvjVoUFOycttyUf6EgRFz197AfYOviBfNCuRrf8fNuaLS5WoOssrQCKWODnlCIvEVFVfbPL0RvqOk7xN2NjGL0pYg8aGVmNMy4sjZaQBccoC4YhwwKrzzcLG1aCrk0MXJBFUk2b96KB8wMedz73HKMbxlwI0JMcn0BADRqEL6PFmUfUfupEJ6xSKdEVI3bbLbdzPIftm//wcTaFXC5AmAdGRZlbPl+hvfGet9mJw3sZowN+0RQmZR6RXlF4m8+gku9nf/gMgDNGBhZaR0Z5GTRrXn/U3vRrv+3K3p9+6LPmZzzmAwQolXfrtXeg87oCE8NnbW6i12kfC1h41X3rZeR7530P0MTwNCwYlU8Ad4XEVtatoL8U0CjtImB5CM2gWJx5GJEEFsUS2JmyGloseP0g+6TrfKetX7eVuJhZjpWYkCyBwwQhBzP2yldea8/v3Wkr29fYOHlu6tfs7z/NeTnJfit1Abp9fcOk6Ve48W0RDyceWJRKDBpzGEL8nhKnxSzwwmoG5gA7Hjt+iF5Poj7SaK/KygKM0NOYRkptpDdt/aOLVkRnawHHfYpYjgRawTkcnBoz+lxuIecyei9vFNaPoFoJ60cu4LiM0wSAJKGEkb1Gtgtk4iUZKdZiniiA5QwDePyweuPo+WobKhidVtjZc+fYRnRmFMrH+Ow1dMS6MELfvK3b/P+y9x5gkp13me+/ulJXVXdXdarOYXp68ow0o1EaCVlywgFkC2zLNjYyC2tsuKTFPEsyCyzhsqS7cNkFDMYYnAPXAeOErKxRGs2MJofOOXd1deWqrv293+k2NvvctQGNFZjWI1vT01116tSp873f+3/DHrswfMnF0DQDGFU3Voe7d2QUEK0qOMw3s4xCk2SeaqXV2H768jkbRI9WQm/X0t5v45cvEssBeAJIqT7OBUoDZn3oFdvaGjnf85zDHoraL7rzMT2NiB8jkhoY2nEIixHc4LNWD0s9PyVdYBOfSYwj3GM2COjfvrPFzp0749i7OWQFRlB/hefOV5cB2gXXejA9NQ84432BiVxFFydu9uDe6+0k7RrrjMPjXXLGrvDRxKABwEsSAZOmiixGbZkMSRmy3fBkIGUgkBhGe4n3Y5GsxRAX+SpRKG+9+9129IFT9v2v+x778pc/gXFh0rUvLDMGXUeOsHRhglBqdK0+JANc0lH6n685tJf3YYyxepoNTDPvW4RaMqYU8ppD+wkyA/dcNaDuO1EMDY8+eP8LazH4Z0f7LwZw304O3Av6jLxAD/4qA/cCfeO+jcP+hd/4VQem/Njzi4jYo4z4csQ7SMuVA+AoDmD3vuvt4UcesYHt3c7RWEHTtB3A0t23H/E58Q+4JP3oTvwAOBcX4vKmPMeeHJXSp6kayzk6BeAYEwkgCNDlGRcqQHhDqxLAoMLNTyMksW7SoDkNG0BJNVdixgTO9N+KM5HzVGxbFHZhmeorPbbqt3QMogCdjktdpbAgAov6s8ZJ/MkZLSSwdqGjbkwLwwbLVwF4rgMaarkBK+ZAujofYbEZGK6OPoI90dQI7Pl4TH3V4J6V67QIUFNdl6p0KgA3uVMVx6GYFAXISg8YAiT41fvJa88QuaDf83y7aMGGz8FUwT4oeJbHXCJXqplYgihgUfEPMk4oyuTA9TfALO21SxcZGRIiWoO7bnh41uuzRJelINHx0TnHSJZYNAe2oV9KzdlH/uIPnFsuoGpPnrWlu43X5bPvfe33ASwv0KSgRg2BZMC8QIdAtCJWGB1rXLZAW0AYJ2aOc1bDWC8Po/Jjv/ibdvz0cbv/4x/A3NFk9RoHhzcAcN9D/dN19okP/Rlj1xk2B2jrcLnG0K9FEfq/4q632hguVH+V8S+vNwh7u44TM8x4VhrFRUCsqq4qnKOy3ndQb3KgzWWk+QD2y4zEFJ4qR2B//247fvwsrAgBxRqv+okzoWlB16Kf/C5fEMAGcPHRwFAqTtLgIEaviosVjRVi9ASmlA1CW/VvG4xaR5N0YHky1NLWRcn8Emz0srteiTaZkDszRrk8IbHtdbgNZ2zkHACG126tfhimOhysK5ZeAj1wHQn8aOxaA6hswBi8gVa0iAavmsN0EiYCpEhrBhlwBYBDNILGiuOdnsJByeNUYX7aqLpayxKuDeOpkaraHdYxVdRyXSm3McB7v5Zad+HLK2k+Q7CJMYBba3sDAI7oFdjaIJ/fAKPMqUlAEcxQkPcozPfUd7s0R6QHm6lWdGsVxpULqwVrQYu6AYMYhglNdm9z94AUzmY/rFwiQUdoeycj0LKdfOY8USP9NsbIU/IGGYVyyAB6enthJZeRA/B+EzAcZ049z58FsnKFOfL7dtvw0Czj71UAdBxQD9AjQqW+0Q/DWoN7dhvgXSaqFMYK2DY+g/VyfW9EbAUziTLsGjp4DSHc3Qtezl0e56/q1w4ztp+cJFcOfWScuJMcjR07BgZgSxcIcp4EwDHkB6z39+xj3N1u1x08ZJ/73EdtDQ3fnv1kBk5hBCliVuG15VfnrGVHi6X9fKaoEBPr3dVJZiAMbsgSdsuhV9v7//QjvG9o7XhvdI/S5lF/zsB419eH7cF77/s27sDP3x9xAO7YUt5NIy4uZuwV27jQ+fq35MA9f1/ui/fIrgK4F+97++7/9OPsYtHDEF3QiKYrS3F1mhtiDBF0ipuVRiHKW5KeZpHIAKWwd/fuAjjEuem22iDdnI8SWKkIA7nkvPwwjUoBTgAZ9XAmGatcgjlwoIu/1w1fX9J1CRAlSXFnZXPVSlkWIo0zt0wLW87TrVotr6FBkSQeqAsxRnPRIoAABx5lPmD37LpQ5aQUOyxwyqhSvxhkTFiFRdKuWcyPtHgCgCuM5JoJpS2q41U/x8KhZHfX2sB4S5lttQi/VS/m2DfAj/RqstdpcOxS6zm2oOaYjn+TCcIbwYo9dK8dZq1GDCCHonGiNIA6viLWtYWpYUavMB3SFPIzOY5N7soA/5RhZgSSY4yzKzxnjY/XrCVd5hGEWL4q758zaQiY8vOM7FzPq5y56BUraKfI04B1E3IUgIMxQMukKJMaztXYhVOOgVM3k0KVXVcsxycgKhAaIDZGTJkA3DKBxRuAsSJi8z03vwIdJKYWxlC5MiBYY/Ea5lqxFrRwMfsHnK9VHM1lhPlF9HpKVgmjz7vz7nfYyMkHALMwXICSGaJRGprJd4P16QJYnkPAPwHTuTa7aK2A+TSmml037CJiotaaYQmLuPweeeQp9FWNGE4S1GZtR5g+bWMI9GMwfYbmTW7eEsd7022v5vX7Wdh5jZFlwovbAcPLMKA0M8BAxutpCUhTxQRQUS9Tdo3KppYdduLUkzgkidFoIIKGCUQySYr/ItVl/PwC7sgg2rX0Ag0jaLJ2Hei2VdilEKAii+N07NKidZExpwqvvNyMZLQlmnEls7mYvLRKu0OUkV8FZrvGhs7PMbZEwEBOnTYrBZy46g8OKlYHRq/M+1MHE6trYp1jjKLpu+H6QXv66aPWhwllaR69IIHE0mDGcU02JIMwrqMcC2AOkCd5gyQJizNLvG8YUMiJqwNwaryq/EcfujY/m63O7h1cqETnEMjbwHVUg7FgHmd1RGwtlo0G2MAWNJ6KAMkRIQSNy/uhKiwel/y8IBueVYB3hGDueto2lH1YBjBuMM6Vy1ymqL5tSVczVqD3KgwrV6yQF8c05wJhvk2YG4psHGsI2JVeNQzL30p/7DjnOtnCuURqkZqd81zQ6C0bkSKsLKp3FS3htF5v0G458jI2RhmiaRYYdRKxgg5wAOf41Pg84+8oUSmMcvnMtCY6ORfo1DiGOWriFrjWEjxHDYxqH6D1iS9+1eJygtejF91Df+4M4cm4xWsZY9947UFbncnaLde+yv7sv/81zF+KDQLBzdxDwiHFqGiqwEaYTccj974INHCnN8vsT30bZfZXGbjnJ1C4CuCen+/Ls3FU97z7HYzoGJ2yY5arr0EaLXQdo2OXnOBZDEyaXW+EMYLcjcuLJUTDmA5gNqKEc/Zs77Qzl572nKOMgUStuc+x3HyAiDpAj/LPRnG1aRyoIbsT8PNzRW526t7cxS65gN7HRyxGSKs8v6svGRC0qG1ohun0aAAeGQ34bz8ArMTiFGFUo4brItooZafFSH/3Bj+MPp22TZVepOhTR+WNVr0RbhVdnkq2a2HH9Hx5xnUhwIsQoGpxlCnnGklZyHwspHJjShAuhk7gTSBOf11QhY6Oh+evwoRUBT45n1ogpSGLMDaUy89ViaGtcu1ZLssOYbmekwUyQDhuEHF0hFGYFu8s389JhM84RgaGgNy9gNBgtAHtGkAZ84PqjkhxcBorH+yJMwj4OT4YTD9xCnoT5MTdAGj5lXFGdlYR3ZuP6qUq50xsSQ2AcXVpBrZkCUYC0OlYTSItnHnBixGBx2KG1AwIT8LSwTYy2lNKPYowW2XxVNJwPZqmKjolAUACIGh3QB8lVSWMow9mNQa7VOD5NFqGTuP5aU04+xgid36aBogpcuU6t+1y1VoBkv1n0AL2spAWqEAkE5mx4DkYuFbOB+cNRrQpvpdjRNdElMrMzLxrH1AEztClCzwFQBMgVUszw4o0UZhH6MhhdDZsN93QyTW8yCJOZhoM1OqymDIxvBqvM76EHauptjIS7LChkTFrAgxly/O4TmkPAchlEOIHrR1jAvVNeTpGATidrYDAZr9dHjvntHfzszlMP4AMGNlaBPP+GsaAYtFY/JOA1KXpdYAQ7QE9OZjUTjt2dM6GLxB0DPNZ18hngvdb4zdtQgSadbaVn6fxZwAdZA6Qe90N/YCvKa7jrE2OLsPaieXGWbwbEBYmhiZSApQSR0JmnqJqxDpro1Irxm6Fa95pLysYMWC5eTyZmOJNHVyzFNLrsoZBqnI915MTuIBRRPlzCjCWpjSbYYQOWyrTjzL4LhJB09ZNcwsbvjWu2UX0ss2JVjZjtdSMzTgHsdjqmdl5l1vX2NyA+QIndzvaNQCVct+eOTEB40eLRVPIkr00wui94Dref/AIppQS7wsbLq6sDVzBq87BTeUdn/8Q96AMf6ctiQvRVXC2mmLIIkzByNYTtNsIe5YiS6+Z0OPU+jTnk+YTnOZyGg/u3sWYN0Xm3EXGzwetiq60hPZ08RKjUvISQ0S+BLrQA5KFubaUwkUct73btlsKAJcIdtq9X3gIYxfsMpl++tw3xrscE6iMoxjff+TeF4EL9SqAezaW2ef2Ma4CuOf2/F/JZ//Pv/5emBYWayXaA0ZaWxOAgzy7+tMshNTaoAcrgxTU46jct5HxGZyo3YC9XhaVDnQzCRsaO+bCPhXiqalgmZs/wzrnSm1llKFxqBtXMiIUCyWnn4CQWhHGhofs9u+6xVYZY5TROqnIOosOyQ9DpDFSwBkCwFUwEC5gliVUie1BRr0IZxizAdoUJ8GizLIFC+WJ6MII6ityrwJCBIrSaW7IgLIIIE3HE+F1qXQ7B8gSe6dS7SYxcOiHxOg57Ry/K2fuBmDPtUs4ECl46pkp3GyYL9caAch07lanz5OTVhScek0BBYBG/X0YgbSgpZjJHIJygTcXjSLmS6NYxq5iFSOwTAKMYtD0mqX3E6u3js5PpfCpBwAAIABJREFUzJoaInRMmlVrDC1GT196HP2O9EACoGIrBQD1eGpZ8Kmf1ptjg7XFlvpggWJO+6gAYTGFen06BgHvIou+QpaL6inlHOu4BagVl1ILi8Rl40ZLMnkop05uUr0Ghelq9KzsL8XJ+AEe7vxxDpTTl+O1pcktU5xMlYPX2KsVlrYFJjbLiLk5SYMCY9JaxngBhOg52LT56Vm6KdsBBQtW17yT34PVQZe7jCNXQnpFurQT3Hru/ElMAK0wKj1OS5lGK+Vjbjw0esL27+/kMcntIpw3AhNUreFag3nO0zwQI7oiu15mhMgIdbJIWTzMT2s717jG5ADfKO0NC6NOW7iegpEG9ARoQA8TYTELgxMluuO6Qwc4znW7fIayeoCD2B4/14QiP/w1tQ4ECIwEAOuHDvbhHgZ8kUe2URGrCPCiPzWoRgGyXqqMlwuMtcuM62vJRguSu7c4CTuG8SSb5vqNLhMz0sEGBkPG6WE0mP22WiZ2BoCczQP2YSHF5gkM+p3phABu2O46Yk/qqRbz83gnzh93mYol3nvlKpZwhEZhwCC4cGPSSQqLtLKq60I5q7CLAL4Co+t1hS7DkO3aPWiLjOdbGR+vA+IXifFoSSCzmCDIVvcMMiXHRs/BZmHuoEargVaEENV8klcY58BP/AZYzFbmALCA42iiai09UdhAXNJo5/Zcc4M9/MTT/EyGCBLCxWGRizD0ad7zaKQDVrDPCzwu0cOLjLAImyjQ24LmcZx+9HZiU2QMiWJ0UAXYBOPpKkxwkLwifYy3ocNbGZu3S8+csL699LNGyGbk52cur+Jq5VrmvZNhIorjWZEwff1dNtg7AIs6S8tDrR1/4pwbX6tDbgPJRi1xPzH+zTKeb2Zze/+9f38lb91X/LG/roHTbe4qA/cvP99iGzRUUTnvc/l1FcA9l2f/yj73T//CexgPtLKTBRRxw8pkVgnBpOLn0ilXpSTGKguz1pLscaLvZ4gI6IMtqfE3cdPstgS9qePTp9xNvsLNTPEcZZgWsQUiztqp41oHPCm/SouUZ2LgugZYaER39OGH7E3f/3o37lDwZg1ON4mm6xoaAVYs5BrzaPF3wnqNSoltUAgtPYUlBMkJgmwrjAxXATcNxEgIQCgNPciCmSHQU6OntbVVx1C5gnseS2MOARQBuSIHKZZiBZFzGzEhAnWOLZMTVeBHGiYAj4sf2WyF0H/re9K86L/1mPpXgCkEENPiIEOFfl6PpaYIN9KFXtn6XTl29Xr0ff391/Pt+GWBQz22Mtm2Rsne62eR4PtFFlyBUv2O/hUs0/MUOBbv8RgL4x51LRTqngWMepl2vAbAlQ5QVV0KIK7A/GhxrkO0L1DoHg/ltvptdT2UVScGkHNRLjyW/tW59F4bJ0gwnXOV4rwJsGqE7cW4eG0Y+rtSYRP4KcBZI2TWvFq0SAL1alvVwtrWRuo+SF0sTYFohtGhSfRTUdvWm7RnjuOopS6qn3YBFcDf98gJwnobneg/ittvFfDd1tlp07PkkQHslc134NqdtpRibMx5mqOaqoD4/JprdwPk53B9ErEB0C8i0o+o4xMXY71yzMrEaqCNn2QBj6JR41UiAeC6CaZgoQlNbgY8wTIpLLcVxqcMqyk3ZJXfGz5NCb2MMDCeUT+jb8Bwlmy9OhjhMqPZMMBqHb2azAdhgLSOox5XN8nHgAs6PWGUchXGsI2MF5EjtHU00TFab0MzI7BqsMrk7qXmqe+aB/SmGFkGxGJFGMU2OnfsIp+fNFbNBG0L3X0AK4wPa2qrqK6QPdjHscGY4hm4eHnZegYOOPf4ZQw3HW09bIiWGCunANJzgNZGctgwQJSjjoFXptwSxgddewrqDgLA5nHqyvV87cH9Nkw7ko82Agg3AA8MfjhpUxeneG9gSrvitnNHJ+7lgj1x7LTlBWS5juoBkmMTtESwydm9u5f2lXY7RXRHmSihDsKTOzD9dPT02yhjWHWmZGEJy+Qbos61ToKLF2dXuGIZF9OooHaJNCDSGGFXYHyL2gyhZS2x6VA3ch1AushOYzsNDI8dfZzg43raM2aQQ0Tstjvusqe++gg6yxTNJMgFCARuwqU9dm6KEOE5WMk4nzM+T5JkgGpVG6a2GgSvnNOD9umPfQEWkHsO4D4I0y5WPQjbX0a7GWXj9aJwoV4ZBq5gn/rMKRvv6LOfvan1yq5wz+Gjf/nT99qf5pL2ibcf4OJ97r6uArjn7txf6Wf+1d/8LwAP9ZFKvyFmh2DOpWn+H5cbovA4O8lwQ5zFiABRnHaLBIvqRpVs2834Yxs7VHQky0POBVmCxfPBmjntmEJduYl2d/WR18SOlVVbuWXiscRsaZQoA8E0N/Jr9+1h4WScghArj/tS+jTHEvHia7kxKq9N1F4NDKA0YxI2a1fu53gb0J6kAHISZytqQ+aIECBRbj61R4gxSqdTDnAIwAh8uLGsk8RJTOeNa3MwRgI3+rssY13X1gCrqL/1u58XEPOcr/oSWNP35Dpz4EuOQ+nlJOjm7/U4GqEqQiUM26fNmNxpev4tMOTiVjaBkb7vgTqxdmLfPMCpPwuU6Xv6WX1f4+Oy2Cy5c/mzXK1bPbEKKdZ/61iVhaY6ND2G4hykbVMVmmPxOEblc9UDgEowYV6PrbolvQ5Wx9S5kbViGOQgVGi6xr5erph7fgeGyfhibBSFedDI22vY8EKQt8CcmEmxPO5c62HdQwtM49TFvSwn8NzcjBuDRRn7FWBUZADWY6cZ72boelVcSoTxaltLN+BEwn3VKhF/wbX2XbffZkcff4xg4k4bh81r76QHdGOaHLcW9FGLHG+MEFgiVKjb8hOXskAOWxtAJSO2Uw7UEONEGMGmJtyqw8s4XLnuI+0ujqWXgN9YI+CYzlMpNxV2bLBjMmwsL8vFzHtA4fyTD484LV5F0Rdc+3qvK4BVbVw6AJdZrutlHKrrq+jh6ppg32ZcbEkExnmFgGA5pOsIFW5DJn7d4V1ovzCWEB9S4ftnL49xnSFXIIpmYngC9gfANrcGOKklIw2tWDt1bKOYPnjeMHlxfhoCGpqiPC7xGo2YGDjuBhh0hd7mclyPjOLHxiYtARO3b/8NxIXM2PjMGBEkxNJgklAUB0QXPaa0e2DmkNlFnbR93f1ssILW1TXgNjvD9PEqLzIcWKO1AfDE32E5sPmRWdu/b58dffpR9LJxu/36azE9DNkEr7+WGa0A/DCvqZu+1e20GywQMzIzDthNoANET3aAurogn+tFRq0z6G5baJoI876lAV5pKsAUXxIKN2F42IdRAZMLESfVjTVkEsvu+qwjFNpH1ZuuMzHZOrft5NNNT8Pyw2quAdjXGO03du20BmQA933piwT0HmYTkrXO5n578r7Heewk1wX3wlk+R+hfO3oY4QPiFMMS5T3rwTV99OGn3cbCB9Dt7u8nFDtpp06eQlcIvIQSfOj+qyPU/239evjRE/a3M1ivqcZYQETdSXry4f2D9oY9IGNbs889Pm9ce9bd0W0va123Tzyzal5CFF9cxPfsq7eHj43bsPNR68/qXiPo8uLC5g/57RUDTfaPw1t/Dtn338S4CC7sscdH7eLmT8UYIbzhmk7GOMv2qZMkf/P9vRRTX4/b6JFnhm0ep16anSvWF3vrIahcdCOnj4/Y0+4uUGf3XNPOgrJof3dy1Vm69XVw56Bdo1H+5tfF05ftsZomu2evZ/54rr6uArjn6sxf+ef9pV/5BedS02jEZaAxNp1bmAQw6c8VFxC79/BhFiQaAWBIFuemnNasrr4T7cs1LGywXwU+K6rw4cblgBqLew2aEI81GSBVfsiZHPR74pK1+G6wKAjAabSXQJhdhiEJwvhV0OaoOqoAQFN9kICRHo9BpTd6ce5IMUJiA1RCT/I5Wiq56gpFsWXaCStwFjdnAA2ZZGxi5TYBkkCTQIqOT0BHU1D9nQBcjTMbeOyXQFEd3ZAljSE3GbYt9mmLDfPYKgEvBQuLcXK9E84dKwDjZdZp+WRk7H7WY9L1OBpXbgE2r23CA4gut4zHFBMoIKV/BRb1pe9rFByDNdIqqJGmGiX0XGLrtly6AiZ6fHVRZnkcBzx5DQJwitCQtk/gwh07bKjAcJiRq9ixGCL0rUoyAXWd8JxrtAAAy1EsBK1jAezpv7fOhTKY9aXfdTVm3qTZAVlXSA/wERuq74mdKsIWCejLcekVydM3i4BePaCtbcprS7vfE5sr4O6iXBipVmGDowBandYiGrD2nhZYlQYA3CPOLKMFW4HT7WpkQlO5xLhtcBDX7qURS5CrFyHJP4smLUocThk3ZUmgmhFjFgd0EYapRPp/fbSNES7XFIAkB6jp39Fm6xUE9FxHqo3avb0Lx2jUHj96wnbu7nNu0PQygG5e51EjemnXeO3oApUxV4Ut5vQSCF3BuYpeq57ez+UZzrU+D9ok4GSEuSnAGMcC0mtBZxEL0jXQZSGY4tNnYac4rwepm1PdmdoJ5qeo1GKsfNvt16LtmuPaD6DZ67XlzDhu6YADNpIbxGCy86DhUjnjarB6O9pxPE9ZcxyXJozw2ho6UiJgJgFRcoZqpN3WIXBbssEdXYw3AXWEAMsck2cjpVqzXTv3cn1qnC8VgXSofJZhqZis0juL5AHjzMzMjNW1qtEEVhhWvQRLLiWb2HcxlYopUQxLaoVaOFyiHbhbm3DPGuPqDhpfFHyd4Z6TIVpsiPtHG+9xBmdoO8efJz+uoQGAhZFCWZW1xLSsLky7z1cDpqkyusaB7YdcbdgELlmNjrUBnCLYuq6BBhk0vjOLbCrR9e6BrTx78ikq3qr0oe7ENe2zS8cvc12sAg+CZNpJA6c4F0AZDH8TtWAKK07j2H3i0eMAWjZGnIjBnbuce30N3WaBaybBxujow1dNDN+8go2fs7u+OG//9QdvtIf+9lG7gEX+p5Mpe8+JlH38HTfa+z/+iKV6d9hPbffb2z53xn7rjbfavsay/dFfH7UsOTK/eGPcvnbfk/apVNT+5NUD9n995Ki95NZD9t2hjP3IfaP24R+8hUJmb4e9AvIfQl/z4Yfpadu7237sYML+4H2P2M47b7S2qUv25yM++8s37rX3fORRu/WmQ3Yksmg//eU5ex+P8TefecCm4532Wy9N2rv+5pi97qWHrRcR7R8SEfWXb7nO/uDj91n3NddZ34Wn7P/JttrH3t5hv/7nz9jBV73c3tz/Ty/ZMXCBbfaZ1w9c+ZX8//AMVwHcc3r6r+iT//J/+aXNiA2VyhNVIScoYCrDoq5VOEnzQjPRAGkE3nnAA8NERioaVbWSXn7E0rg7s7B1qoDy8a9GYt44kBEkAG4bNUeXLqkmSA/nacjE/OhHXZ0WC6i0Tj4YmipmCYEMaabkgouxUGdZMPwAuipuSAEkOUijqsRCSyVLhByKDS2MFVVgz9hHv1ssLfM86H9CrSymQEznrSBuZJONWiectJHoBC2KzskK85ZlJBRj9CJzxRYLlVfBt1i1zWopj1VSD6s3ihUr5gAL/wQBp1vf1xum8aieUy5ONwIGuwTlEFVZPczYFmDyfkdMnBhGsW4eC+c0dnwJUG0xh1uAT0BLoFHPL3Zu63gF4LZGr/r7MH92LOBm+PFWmLJSkJ1BQxhLLBvPKcbIc8t6+Xsu9gV4IQCqOBHP4Su9FKB0E9i5kF3Ojx5JrIoXx4LRlYVMmW9Cz0Wy/WpBL8rc01hdoE0VVGLecrQ7JEjqj5O/poDdEiB6HUCxwoZaIDXBCEtjXgFHiQpl+nAduYC8Jn5nA6De0SPnNF2lgAS1c0j0X8/CvAijdA11YWmYL42cJ6mIUjdoBy7XFI0XDbBL7L0BXphF0GopbV+uZTF9AnFVgopTpO0rMqOV/LOWXkbBGyuuraKIOaIBXZXiI9TkoPe/UohQ90R0BuBxjs9HiTF+BkdrDbPFZEccEf9la6xrA8AVYW92YHZAj7WBgxFNppofXAwMJo4yQKvEOZNZJIwGLY+OrRXQoKgVGQp2QBKscv02N/birpzlPJcIMZ5EN9YPK95h0wuXXD+nomdaKYNfoMFAOrii+l95X8WiTU0A+GCjOwnPnZzE7ADorOX1nDk95mq2dii0lh7kFN26Nb4EG6lGmPJh6+nGwLG4wNgTxpzonyXA7Gpq2WW3zQPE2miAOA/Tlowk+TzlbV4OZMbMrUSTpGHEmxnXTk8vO1bdz/vVTD3a+OgSDtVV6+rrJCuPz2icgF3coWswf3Lwqsu1HmauRiww50L3pQLXQhJJhyb4kg8UCcWu5zGTrUnnOJfGcpFokjgu2XryF7UZaKd9ZGRklO/VwfTW0RN8idgUzj//rCKxqKUmq723w8pUrM1D3qgnOcUFUg9Qj+MCDgAS+6nBk2lphpFyvL7N5omVWZlfQ9YR5ZoGnvJe6h4V4iTWQ/A8+uCXr+i9+0o/uNPAPasj1NSovfPjo/Yjb7rRjn3iqANw725etveeydon33rYfvxvHqDj7KC9mR3If/rrY3bzq44AiKrfBOB+52P3WZn07vfe3mUf+NtHbGzbXvvJruI3Abjhs+ftPY/O2//4D7fZFz73sGW6B+xnDjbaz/3VUbsDAJfcBHDve0Oj/chfDlmGD5c217qx/f6bbrFP4E5Zg2L9lVs6AYkP2eHD+yx86hTAEc2LU/aa3XJgp717b6P9MACwoB04O5M3XwVwV/qavPr4/+wM/PwvA+BYrANoNiDRGLGRATc76XRhu/ccYOfMkshOOcduOMhivzw/xk33AgnwgxS3v8yGJmYY2QCu1MYAaNHISFM0PyJvAbiBgW1U/5xngRA4EdhxWM8BhbxYAgBZHegOGwBp7QWvzB3QE2fR0TiwQDisn+iJHPU1KUTUIQEGQGMU8bafzLESuhnneIWNaiXqoFwkcBYzRAvl5mskt4t9amAkJLZJLNVWzVaUhXaNG78bafL51RiwnkBdab7EcsnsoNGRfkfVXlshwgJTansQQ+YBIOnf5CwV8PJaKDzQKPZKBgcFBdNyIAOGRoawWREAY4jx7vQ04ndApWJMVJ/VwLhapocUIb9yBAucSccjEKfH1fc9wCYtmkaKVDu53lePCdMxbY1o3ahHGVUS8vN64nGy0HiMLCNUlcrroNf5eTkQXcqYG4kyMNgMT3agkn8ExAUCxc4mKHzXOdNziUWTxk1MnMwhZfSLZWngNPp1AN1z1KqXVFonMThVtENqoBCoUj+rqp80kuxh9LkwNwvDQzF9Q48Gw/xdGrMMYz8xiGwQ1MUbRG+0wli/irC+FiF6uL6CWYEFvokMP0wIaR47xnhQIv9aznczeqmWtridu/AMC/8a7DKPrPPH9ZlowrCyErLRC5P0hbYDBgGKjJKlp4tzvc1N0FAQhr3K+myVEXx7HwL1BECAuqjxC7ymgh/WhSw3cudkZJ7n+OXMnaJBor9/GwxWjZ05SVhwvN1FSszMXMZswhyGnsxkcx/sXNVGqF1rwTgjPaYaQWqx3C4xIqwjLiXexPWpZgpAcg8RJiUAUZwu18efOkaZO6HG6FEFuhcBUU1NTS6ORTV4beTTtZNXJkPJKPVW1+7dg8uYDVa5FjZqyY0m05yLwT39sIkzMHVIHgCOYsSJ/XVVWagdbQZWbHBHD3KFJmI+OHbGlKqO2tbf6ZoXFKhbVlwGEgpt+EZmZq1vcB86PdjaXMAW0MmV1OeLo3gHpoQCG6QaRZLATjfA+M1z7SfJ4JufXiWgucWGpoasqbPJfS5USJ+lIziKfo0DIDx4mYy+Rq55NKFcupPKlUNbK+ZTN5Mi+l0fTOdOgptn6SQWCM2jo5SpJ4nsQ4HWG2T+KTJGkoYlRssFzkGQOq5SFrcsWXz5WjmWo9ZO20oOUN/R02sTAOMIH6A2AOTU+DDawi60tgQcu5DgHhs+N4F+TpMFNpBcU00ASN1vQhxkFPf+fV/97At6vflXATgFFpZw0LAndN16Qew/crRtfS0wd//JB6YsyA2vwCdHnW6//eq91sV8+v2feNimOgftZ3cE7O2fP2u/f/etNhgvfROAe+TBY/bBxZD96WsH7d0wcK9+yXV2B3Up38jAPX38uP3+6aL9zdtust8A8DVCrb57sM7e8omn7L/dfZulcOiJgXv/G/fbz330Yevbtcd+8vp2m336pPnpXPvI5z0A959v9Nk7P3jRfvi1R6x59aL95rGcve+tN1m8vGhfGDK7MTBr73owY//zhwfsj/7q9FUG7gV9ub8wD/43/9vvufHYCnlG6mGM4fbSyDPgPltxbtrtVgbsFBBiS+FSZjRZoDNwmkymwcFrXKZUHv2L60FltCEgoMVe4ucKu2ExcOcvnGaspfwymAo3UvIE8drNx9E81bIgiDsRgNNY1MfvrVKzFOVYyiza5xljLFdacLrFWZQQoFO7pNFWyUdmHKAjxqiqE+3Mrq6c7RmABQJw5DPEWzR77IhYLz2fc4tuatkUDiogIgZOAGmBnKkIYEo7MaeRA9Rq/KXSeFF4Ap4CcR4A3GLXvOw5PXYdOi7pbzRW3BrT6ue2jAwZGA3HSvFIBYBLrM5z9mk86kJ+2ek71hLgo381wt1i1ASa9Dh6PAHKBMxCjv/Xa4luMnQCxI4hBFB5x0F9FcAqz8IvVk5jZ7VViGV0zluOOwi7IZDqzs83uFB1JWvUpQ2pzoHT8G2OSwUQBSSl/dOXgKRryYBpcWNzgJ+eR6AuDzCog93K4T4Wul0iT0vXmkThDWizZmcZszEm58pw7JBMEzmxX4ylilxnQSqRooyxBQJLLgAZU8vqgpUBcDGCUsuwrD2I3mtwgzbCyMVheiaoOssw8pPLOQ4grwcsnDt/lqDWPW7EJSdvFQbHB8ALV8i1m1uG/ekmI4xxrSTzjBAXZhesu7WXQN8ULldpG2HbaLHIFccYY+6xlWlYYd6j9i7GpQoApt2hupG2NI9dizZubk5mBUPXBdincD1CnIVChnOwe7Wk+NdyTQuMXSb2JI7bUuei4kvZwUOD/M4UkoAcrPYKQLCLsnneN9oBVnDcdtAWMMtkaCXLtYA+q4kRpQ+AM0tv647dSBUmLqDDwxkOuAsylhaLNU2OWia/wfdxqeKOdKwom4jWVsT6kxIb4eBNICvApNHclHTgo46g35ELiy6CR2G6C9RrxdDjbevjXqAOXsUAca1pJNnW3mq9A0lbg1ENEN0yeh5ADNOouJEZarqKaGrreF+D1TpGn7DG/jU2EWgP/VHbR9XZxQsnLdzE82D+idPsoEqxGACuncxDP6PzNZh/yRvchgTnsESwy5hBEmzQQIMwXYQBE7OTxYSk+q0aJCCjY8Mu0FqazmaA+upKBj0u8JTMQDGk+vzVYIgI0bSRWQvbV+8/Yc2A1Xr6aStsLtIL5MgxaleGTYycyQTAsx02WOBygc/isBomGrosy5h9dVZyBe4lnKsA94+8c1/DAvO5fOKhr7wwF4XNo3YA7sSKhDFGFVPaXtHvCbz+/4J8udVaprpkqQpiRNK+w8y44wGKmX1t/+xEkAR9asZWmO/f0efdSLyvdbv/FEnY/FcSQeFNHbphluz42Vkrc3HeQGHu1p8nNSFgt3bn9rjlsd1/dWLNXo0tO6iSRW4W95/D1cOPNHJDj+E+CpMLM0Rtx50DDXxg5u1UyuyVO9HdMcL56sU1p7PTDfalu7rsL/+/B+wSIstXDTSi8Wiy23vRrABJL5+ftnMyffHV2YgraYXdfaLFXtKDbu4UoZV9PbYTGcDW19jlCXuGWhcd43P5dXWE+lye/Sv73D/987/kwIF2phrx5YgDKMOUpRnTqCh8584D5Bxxg+dGH4AFqzDiSa9POUYlSj5SCR1NK245NOIsjIA29Y8qwJZoB+aeLEJ9dv7iWcARTBovxY1BN0eEczNT1kE+kzigqno3YWPWSOZXEbtfJd6qUqJq5/hIxmYLjeSgddvp00M40lT4TabVGnEKDVQYwUQUl8/bG17Zb+3xHDtyWCviHmRiUCCumD+Bsi3Nmo4v5NoRtHDhqpRjUBo4xWzwGd4ak3otCcIkAFOO2UVoAJT0OFv/LfDmnJ8AJQ/YeXVhYuoEDB1A4x7ixo786wE2MVVoyxgHeXo5RYBoXKnybK9pYquBYhWNj/5768+ekYHlR8YOvhz7xv+795D/+kZXrKJQypuhyQKDDoByfIHN91vHVIOmTC5YPaZj1vg5vUY1MnjjX9gWXHqeWUNjPr1edESbhg4BaJlM5CrVeNUH/bFGMK7eQyXxXaLloQJLmgCw1LPAupEtQN7TJEpnBsMr5lIAkcfPu+sH5pEGBzVSBFno/Yw3C4BAjchragA0vO/rGbK8wmQSbm8DzNXAoOKebm2iZmqNjcESDQYk9pMxJh1mmhywAtdpVfdygF8sDjNJhEUHQCfNuFa8cC1Ac53HCGNKSFFvVhfE5comYAatWZHQXgXPKhOgQGhxJyPR1MqU7dy1zW1kFHdz4EA/if9kJ8JwjVxWnRZjefBSjM+ItIpFrgcZHCIE6cro0YQeL0PQLUgMw0GtdW3nuOoKNkOuW7SpgTaKJafXEwhfxyyxTGhwkfy1Mo7XAgC1uRV9G+HABYBaL5+xcWrV6shiy2Do6VDMD++rXvMCLJ4fdrKsYncYySi60MlLCwT2Aj6I4eFqBaCmOf7tkOGwUyqNR7/dEAXwEf2hcXOQXDW/n88cJqN1zm9rcwcgXSywNHS6Nhj3xgXM/dbZ1GUbayXG4s12eoi2hsF+F8B75mltCsmB62acmoUdA1S2sX4P7ui285NnLAwYLSl7h/WxieukCVYyxCYwm0FyALsf4DOo8XUG8KbsvrgkELBvYcwzcfRmioVJk1+3xtizkfd9fizjWOc0nyX1PIt9y6Gna6NLNkOfcw0B1CtkII6NrbBJxPDBZmBwz4ClcOJmF3CvNjMBgF1ta+kiPJoGEd7jLKxdirHkx4+VAAAgAElEQVR/Gld1PN5hheWyTdMqUcM9ygfQC7BRUv6jRhkCcI898GIwMax7d5hvJ0akiLtnoTJplwsX7Fj2mB2KHLKdtbtpKekBzH0jULuyi9q/9dH/6BP3eyPU23r/rQ/1vPj9qwDuefE2XJGD+PH3/IIn2mdXLgKlxs+Nih1qK6OHXFZghIWF3XqJHWypoIYCqadUPcQoTn2mgKd1qnYa2rYRwtrsQIALgmXzVcNi3k1a/DCLeFjuM75fo9wpFm4xVbMUYHfiDPTB4kQBTxXGZGUYkDxj1ZgaBkhLL5CR9QysyvHRZ6xrsB4HHAse49W5mapdGgoyumIz1Is4fWPertvVY40S4yNub6BMPIOq2rlS2dFvjRq9TDe1FHjmAJkACtKyqU6Sn3MjEACO61llrKrviVWqAjrExgnceCYIrwdVzRNyX4Z5rQJBnpnAE/9vOTE1ZswDJBXwq+PJkVUViSqGwwNKMm3UoFnS7l2gRQBxy1kqRtOLD/EaJzZRm3t8/VHH6wCmXKS8dvdnGRb4s3oh9VpygHF9yb2r16zxuOI1csQd1Iop5f3wDBRe7In0ex7gI7RVMSsA4a1YFD328rKqgmCN+DuNHFX5VWZEJsYmh25QzQE+wNIqmRxrAC2VzOt0baBjKqouC8Ac0jUHyFL+XAMLpBo6xOzk5ShkozBNKXwD7ufDh26FdR1xTuJquc6N4rNo4nSNRhoAODG1YHD94Oj0w/bIpRjl9SWRvZw7OwoyhlWlhmkdR2MTXap921tsYvYsmWQ1OD6ZmqDJ8mksj+YsWItoHsAjvjVGMXmEtpFzZ2XaaeAaIUMw3MYxrAGYVGu1DGhIABq885UmW64DcLJEkC2tY/Rr8phUZakhsz7SgPGCujdMGin0VjAE7n0J0nxQosGitaueXMMFnLEAVvTZYTo8p9PjmAIYiRKwm0/ziUvDyqKrW4VVW0czdtORfbBBQ4TfBtG8ETECA6VRvKJVNgBu3UkaKmDwND5Xk8A6o9IYgcxjjEZjNCXMMPLU9VyPI7aGnDxpVMVqazOSkjsX/aiPgOMQ173OifRvEnIuoP9qp/+Yy5lrnRo8xpfNjegDYS8Hdu2200+dsmZYMV2fFyfHeB+abJ4Q72Yih0ZH5y0umy0l8s1oEIOYHYaGaGHA6RtKArIwbxRlJgEkNvC5lLM5Qs/y3Pyic1H3dnfaEuxodhmUp00X16des8K4C2w8g7VsUPwZ60bnNzvEJhSdnjSXUekM0fFJhxpm45nhmlSOXYlx9lMnTlrn7m5bKOn8Jy01vmqzl6fp5k1YiW7WGKzdYGc3kUWwiYz10zCQISQUSt9pZMR+5nGE7T4yMmF01TGsUbQCxuMA0Kce/XdmYsiTWTNTHrcvrf2DvWf81+13e95rr234XusM9jOLTlyRBezqg37rM3AVwH3rc/RC/Ymf+eVfdYu2elDryN3SOE0xFfMs0qrBGiHt/sDBGwEsLITyhGpEKJAFI6Jx0wqrVTQWsnACVxhsg8fASQ+qOqwg3YhddHVeBhB4Y1K/ukYBVmJ3JoZHbKCnnc0Z+iOcgRJqh7lRKx9MN94wYaMgOKttglWPPGHNnSw0LIqFNYACu/9ypclOHl+yG2++xkaHL1iy4bCV1pucW7E+HgRckLnFzVuMmIT1EsY7gwVgwQEbxpRRohgETjynpmckcN9nHOJCZ2FOgirjVpsCAMRj19CEKb+zXknwXnepuhnEIMkwIPAjIKeduATbZZhEuTDLOs+bcSACNAIlci1qRLEOmImjMdsQ+7VpvFBCr8TfApNxdIhb0SXSF8qQIADnRYywfKrHdtOksWV6EH/o8up4rQrRFRDUe+PAmBoieIA82rUYyfw6dmno9BgC83JcajwrsKscOIFTDSc0MtXrcywhgFDnKwULE9e5laFF41P1QQIG9PcKEV7jNYTkYgRYr2WmAAzS23E9wK6JWasSHC3zSWpVAcv0wC4QDktPZhuu0gji+nnG2/PooBKwKO00QowQgaHrUBuPEOxcFAdhoiHIQl1j42MTMF95u+nW2+zxR04CosgxQ9AusBdrYVwL89baxGLLiNLnp9cWjdf04jRsFuNsNGRxHKJrqwQHTy1xLSHuhzVaBhQevvY2GKk81/scr5lYGjRT3d0k7wOYVGM2uThJ5hkLPaNEuTazKcxAjD9DxFkkeMzVJbpXQT1y/OY4z+rerSivEI1kDPaqrSOGXrTdpkameVN9HNMkRiE2T0gMlhZXMFpQWwXw10bD6KFtaeU9o2y9mSaIEHpANS1UYaSSGBdULn/pwgU7eN0+x8KJtMqi2bvI562ZNoGZiQmOK+LGyxVYxgjVUnmAUwznq3p/jTy3mZEpS/RyTdFqceuNN9uxp56BVWrmPBNlgpauRB2W4lnSvNamVp9NYhqp0gAS4NqsZXPUjWHhHFryAgaTMut6fYSR7RBtDOhRt+8aZHy+AFOqa5trhA7UnoEWVzemSdUcFWrdfc2ATLSgTMnqGN/6uA90k40X4Vp9/InLjIXRPwLAKziFxfQH0DD2dDYQl0Jzx6Uhm17ClMD744CyZAKYaBJs/NbZVIgly/L7VQLcjp05Y717tiMhIR+vhaBoqsLKbEJCdMmWiZepcD/sbOgly05SCqRdaASLbE5y5OZR8GupaTY/bBJqtAnjX33GxapLn3rs4XtfqMuCO25PA/cvYOBK1Yxj4EaLQ3Y6d8r21u63gfB26wzscDuZq1/PzRm4CuCem/P+nXjWn/vV33Dgyr/ZUaqFuRHXW1NrG/luWjjqScdn1VDGGp9CAQABHYEZjWQWl3DCcVOT206jF5lxPJDHDZ6FXhlYk5PjbjwrwCcQogBV/ew0O/MdvXQQMpYtokFSHpnGenLDhqKwFyxwdaq+qrlM+/p5du/U6hBkmgj1Un7O+GIaPU0azQGF001oVHylHVYX3uPiBNIFmJgIY9fNwnsBNI009fq29HACc3lGIh4boiYE4iQAUhKVi7kQmJG5QIudwFSWWAoFrmr8J3OHzB9qMiih9ZKGsBYmSUGlMmLoBi7jgsCLA1YApDSLSD2BuQ4UsZgr80wAMQ97pUDZLIyYIhZKPKdYqgrgyrUpuHgPXJecfJ1bZZ84J++m8UDHLmApdkwOW/03EXyMdDbz49CcqdNS+kO9ZteisDkCdRo9aZqI0NBxqsJpeWXZPX9YoNO9n4rkUHisrhOFAGvsrHGzxnTKRVIvrAgahow8lq4PuYnFNort82JSqM0qIB4vz/L7ANcg+i2G5zLNhKNauHEPAwrkOpbLWO0bOpYojtL55TV0dCVXyaaDmZqcdblo7cRNpMgPbG6KAIwE8IjDmJhlMYd9pTBe49N6dJxqsyjT6IEChlEp41xGkzNDI/yZ3lcFRFUorU/xmMRGyLlIZxNNC4CgM3LG6pqGMQIs+FxVXJFoHSqiwA0ydSj7UH7hAgB/B4G5yyvT7jwpCuPcM5dwpxK3QghvUPE2vOLllUUHdKH8nF5uHr1VCxEZ8Gu2Yyfl8QDgyblprgcCgQFwVZ5POrMKJoU1gLUftmlF0htGonX16Lr4nChu5zJdwxpR99A+kGbsqX7TDKX0dbgus4xKi4wd6/mMlMhBi6LBU4VULed9fY7QbJzmC2j0GviMqy6sCuN4DQG7T5x7kKJ7xoFcywobFusmgJtlRFpLq4h6SNWqklqjngyAv6q4Ec5tkrBcsb6nKYWnccuO3LbPHvrHkzBnNYyw0aXx92nG8p1dXVxHnJUAzBktKslkk9sIZdiMtHdjnCKfUu6AEjKlBJvDJnSjqoCbZzKAwsJyuIHz63Kfe1rUHXsIBW6L2BOPP8nV1IwRpIV7AGB0esYZNfLcY7Rh8SEB6OvdjuxCjFrJxtgwiOHz5WlIITZpYXHetu3ZaRPkYQ4wog8UeC84NwGYQz8bvkXp8dRwkacibAgdHWkVNVCYChnX8EHtG7rXPPngi0AD9y9xoQp9Z6rMsdHAFbAZSwOX8BOg59vKQcvbFx4dtfHNzCHluP3YoTZKjxfsns+dsl+7+xY7iIPn+f41efys/cTxVXv/D9/CZfb8/7oK4J7/79G/9ghvf833OWZA4zbdBF2IKzej19z5OhudJLFcuWAsVipEVAaXNxaUQLiGcSbgjHgGl8mmnDYBOBf14eLa3E0xQeH4LAn5LjeMpa6kyApXbRqwU8eO2a2Hr+VmTJegc8LxwVY+GY9dAjDVAPRigLFUFmF3gtGKL2txBOUlbty6kSuqoVolYgHRdxv1SxsFKoI22gAFAK2IeitZ2AFkAlMCN3J0irUREyWmSBoZP3o0xVQIOAosSd+l9gdpvjQqDeMmKwIGlEcWRlTvgmsBE/q+AIwrqYcFSnMOxVrVq4KKsbLA3ZYGbit+ROycRpI6Hi/bDvZDESabjQsCZwWYATlXxa45xyoMljLcVGSuYxRjJ7ZNGVxbztooPyOGbJWRUQwQpnO9xgIaVosEjyP9VQyzl5hA9bzqNUrk7+q8eK81SvPJgqwqLP5RxInGwwKcAmIC4wJu+jk9nvLZ9N46MwqvUyaGKlosF+IrD6NYSMW+aJzO37vHA6JkiuS85QD8kiKr4xOApayuIqtxLehKaSE6riIidwE4jbmXGNF29Pa5Xtt6RrPS9C0vKOMPgKy6NQBOdQPXYDvZcWjXRodmOHcwc7Ut7pqucFwBXmNYQLsGxodWhRq1J+AurYZhAhGgz04zooQVq6cFobuHjYAtA+B8Ns7iXC4w/ozA0k1O2UB/D9fQPIt/p8sPnJ1Bq80inlpFbwU4quX6qBIBUmEjovdhGbekwRCp7mkZXVUtYdkCztootHf0OLCqSBk1lMRZt/q3dfFYazYHyxelGSIME6di9H0HdtuU8hcZZStsVoJ5Ti+bDDZYjL1lGNH7o1iTSETMHmCb1oPujno2WbChXF+LxHzIYS1AHapB953WuV21AGPprsEu14wwfnGac8V5ZSMSDqQg4hpYg4t2/aFDtsjYNoMJYwU9nowZJYCVNGp6f3NkxqkqzMdzr/Mei53M8doWMXOonm6BRoh4tJVoFy/e5/ChHZwfQBH3ljVGv5OMc3O8zr17t9PscIH3uRFwCrtNePgGYNfHNRLBRFIXQaPJpqLE+ysmbvjiGBIAXMcZbUrQWJIpKDONRvMxXmNLvA2tnZjVsl2eHbcaRs1pGLUQuXDqSC1i/shwPa3IWYqItxU8MQ2Dq+u7js1pnPiYbTubbWFyGnaujXiV7bRDjDMs5jhg7xbGUjZKa0OADZHczc7+Kg0t162y55749xojUoSJkxs1xAiFW8c3rE1p+68feMKqOD3fe0PJ/uP7L9jbiAq5vc1vj7GjONwL4qZ/7qkxdmybv7Wjo9naEVAvIE48rzxMTvLN27jp8wwjo4s2Ce0sQfNN5AnBidqTQyRR82Hc0RiyIfJgpnHCHOlvwN2kn/UetJ+dQjOBi8emt56F3Rjurv1Q9MeY82vz18TNZh/09vg4WTl8tFKbjrYb+lqtzALxFBT7bf2Jrx+DHjeJMHMXmga8zfbkOLuFzdeg+pDt0OzP1ddVAPdcnfkr/7w3vOR7HKDRguyE7CxMtYCQl373q8g7WmAhUbSGQm4VoirHohymHmPV1NyEPmXaCf21mKt0W8hNo0fPIRl1cRxLS2pv8BYYsUkSQAuInDr2tN18zT6AGsYDdseuSJ0brH7Ox9+XVefE538V8TGaa1eCLqDoYvpDaMrkFi2hn/KT6xVFw5dn0aPGiAEvsQqMOfkAyfXoNQZ4wbr62so6k7mgBEhyerHNtgNPM+fVUQloLbMj31BPEAyIWLgKI0QxkWJ1BISUb6bxqOI6MizGAojKkJKw34v5IBJBY0XGiTqOjAT//J7AcgZRthcRwjEBHjXiVWavxNkOFLsMOhhAvU7Om7oo9fhiAbPEOOiY9SUQICZNz7XuRrphpwtaYfSoftEC4FJ9omIWBVJd9InrbeXnXSYdTIoDFl6UiECpy+MDCCpTqx4wqxF7QVEW3Nf0eO5cuvd805HLuVHfq5cFx3XiApnRRvG4LiAakJsHWEsrphgJsY16b3QO5P7NwX7U0F8LxOf6Us4MukQeT2zM4O69LLICdZhsGEGmFhQTUgvrWs9jqzWD3E7iNFIwKhvktyXI6IrUwWrxvK7CDdYl0UruWwVAVqFjVHVpiOiLjO5THEeFHcouGJcKAa+NAKkKDGGV/64wtpsYU3zGdm+8j8MxEZeUgDEfY825uRSvlR5TQHcLbJyYZl0I6pZ14BuGTYyk8soUWFspqTpNkSuM+3q2AfRxVGIaKDFabmW02Yh5QZ+ty8OXiCyJcG3oMwlzCFDN4vTWpkUAJovEoMDvKNutpTHhNk3OVc3Zq4Ol0mcMBT5ALUvoML2wMHRyqmYYV7e1d1GhNUf+nTZUsHNcL5FEGCZwkWuGPzMCVhZbJMxGS5rVYtD6ewZwcnL8XJfzaOC60YSJ6dW16OrcYO3CmDOYndpymtoyHMRi51K4x4tssiyoujqNuSOE9yoyaJ3RrMfg6jJKIalogC0zPrOtyZiNq1s20sPGig0RwGwJlrK3h1y7Fhh5HLJTk8g76L5dBWitA/KiaPtqeL6VxZSLXZlfWrSO/kHiTELWQverAF0aPV8GKDHNVCHEqDOhY6duYn6ZZgc2pJcvjthg9zZbgQzS57t3x4DNLs9Z7+5Wgpd91gQgK3M8Oc67NrX1sR77+489yKaRzwnvSchtEsXOe8HdUTR2T70YgnzPpHVL9EwML/8WLtRNie7/YdXyAFyRvJefujZn7/nYrP3WPbdZAmv5PZ8/bX/8llutNztjd31h0t73thvsFz/0kL3llTfazsKM/eLRJXvfDxyxP/30/Va7c5+9tWvJfvwzM/Z7b3upfe0LX7OTLTvsv7+sau/880tWbGyxP7y929712RPE5zTah++5DpE0qfQsJOOINP94MWofeMNet+P8qb++z15++/V210DEPsrzzR64yX40Pm/3PDBvH/+hG+yThAv/HQziJ1/baW/+8Al73SsBnKkR+4nTGfvMD97gbgYruJEmhoftd0+m7C/ferPVro/Zj3x62n7vnoP2hx88an03H7J37vuGioYrv65/0zNcBXDf4RP+HXy6V971zs3oD3bUWO8FFDR+e83rv9dG6KhsYFNRYXesOiTnluSmLoYoyg5YVUaKuNDnNg/zoHu1RiBiTvRzddzonF4K15fYG79y0AAMrIuMlIJ25vjTdsP+vWzU0HCxkLuMM0BCAmYsy8Kwho1PbMV82m8PnV61ZQqko9wso+iYakjP35AGb5Gfj6zbS28iCJRFOcSoyIfGimA4FnOBTm3QZB74p6BdacS0+ChOwK8meF6ARr861q2/081YWrE8QCQHUxRAm8XDuHOlsaLGXy7oVyGpgKJaNE167WKUtowSYjsEIMRqbRkOxNzpjijXr9yfWsS0QPODbuevDWaIn9HzOD0h//xTj6sX+OuiIAA2XiWYt6v0tIdiWDwXqWJDomj3FnB5KGusJJaR90W/kwG0yIlaUN0Txxbk+zITSNsoA4bOlzo/HYCUqU6mBsC9wKFckQLlGgELrG2ZQ3QMBafd0/svHSELnVvUGLMKNLqQPOnwOGcCYrBs0hGJRVOgbwhwXmIUpjFhiLw2H+dNo9x4SzNVUby3gJnV1RVGrzU2PUIvJgC6pzvJJkJVVPPkieGspCqqPbmN1x3HuYj2ioOvYg7xASDi6KsqsKinGWvW41BuYDyZZvHPonvbtqMZ0A2owGiwtoTGT/E3fTQ8NFXtq//4OEC8l+clb47rWeNthQ4rdqaHlpFVRu1lwGecEV8Kg4EXNcPYj7G4AHArzM0i5oUiP1PLZ0aAVYhdaf55RoRRxtxr6K+kIw0BEMXczLApUhyGgF2Uz6Telxjs0jrXa4VNxzChul1UO/X3tbnWh9nZWWJUWmDD6VdFK9mK/KEIMxhAI9eI6SPKZ7edkF81V4jJi8AopperBNjy2QgDUNHNielcA2A3d7RwCSItgFVrwYl56TQNB8S3aCyoLZg2I8qYUwODrpUEGWk5cubU91rlelkhvLeB+J84z5FZlq6SXEN6X2Nk9YXQKDYD3svcDwYIzZ3n2lRx/amz5+zgDdfz2cFAxQZHIcvLS+hl1baBsadCfiAJeWhOCfnlPWoheqXIKDis1wb4n1PESls/WttJZ6ogYMd8jNsbK81Wh/lEOknRIatoRaeJjenFoMWdxo3vZzFIBJnzHkfjJ0NPA+9jHvOS9HNz9MvWAm5p8rLtZMCtQ7ys4w6OsomZGS/CvqXcZ0c3BrHdCpvWZ0z3gSis3JMvCgD3DRq4ZwvAFQZ22k9c22S/+dmn7Jab9tqdkGdbAK6ZnrsffWzVPviGA/auTQCXO/W0/TU0eRJdwTo3r92DA/aSFZoR1lvs42+/xp48+oR9YDxgf3Z3i/34+y7Z7t5Ge3qOdoYusz+eidmH7+633/3UaVtrJw+uYcZ+HknOZ37g0DcBuNc2VezuTxxHzMsioywhnEO/8a5b7QQA7lRyu/32S1vsY3/zsD3etd/e07TkAbi3XGs//7nHLZDot7e3l+zXnpy1v3rbEYvND9ldX16wv7oK4L6DUObf51O99PU/5hZcPwyTdvDzi3M49Brt5a95JaMcctpg2VRvFJApQe7GzRFqPQyHuj8z7MRddIYmcLQniMKTsF1Ao0FORTUV8HkQ4FBoQRbwtCF9HMz2yacet+tJy8+yAYsCkGQeqGXBTaB7WqFqpwZX4GpmxVYr9fYVzAprNbgdyYisspCFgm08DqYCHIZRbu6vPdJlCdyrAW7S+j6rsCsjF5gRE6aFVUBCo1ExRHquMEyJj99R1IhGfltBv1oUxDY4dosFe518u07GxYqhcoG+/FPhdW4wUi7zml33qwKHec0S+bvzwTmVPkyLncuScwCSY9I5lDyL8+UxELAUABiJ1UXVFABeik8Rmemda29bK+mbgKNAld4L11XKY0o36LUpAF6dztBjxDTM5I31nk+gk+Ny7lq+l4fZ1P+r0zSvMSnPKSCrp5JOcYuxFBMhzVVRQcliVnkHVT0l0KaX5PSQ0rcJA7vzIX0ekNMZLMTCcc6VEycmTgDRmRdgsqDMMpl5xk5QpIC6tGqZeN+DjO9WcEsqFD0A2NfxFRjR+QGMYoZBddbVkSRqA1W+A7GYI4j90Cg4gNymFlentJh5KqvyjGr5dTo6YVd543YQXDty+TIATcwYyf4ct8J7G1t8NAQo4Ldqo5fmGRlSpt5CmDDs1XruIhrQON2pLOgtnQA1KqKmKFgHjOU5D/EWenjXFzE9oCdD46aRaCNhzFWuhbDq4NyoXdpGgogF6AS+N1swpO0TWNdrFOus8Xw7SEGml0uXL8IYJjBNAPwwLjSQb6ewaT/X68XhIcBclAiTbhg6NILo2KTXLLNZmYIkiTHerPLZquVnSsSiyCITJJZljXgR6Uoz1N6JUV1PlQjqvha2Cgadj+0yXbA1ZKnWwBzF65o59g1r5NyuLACIyHRTvIi0pa7vF0ZTLLCc1PVMnsK8b6P0nzJM57oG3PF6utEMrsxK67hh+w/02MzauIUYYU5cHidwuwU9W9y99lqu+yKbjxU2gusYKkKAqUJliQ1TLfqzpGP6VmaVO1ex7f07bejiEOwloB6GciO3Qrm9Mvgw6jB2naHGagImcZHPkw+Q7sfR24ZJBSxl40sTNjpHOB8O5+vpXi5kF2EL17kOyJqjW3ca7WQW01OI16K8PH1+WjuJFQO0R2ozdmDvgMXYPC4vTbnP51OPDwOCeZ/Z0NSTSae2GOXSFflsaZOmzduxh18EGjiXA8fXuYVvnQP37TJwGqH+KiX27/3Ig5bcvct+qCvwdQA3dPykfTETt99+Wf/XAVxXasx+7VgaBu5GBNBZO3ahYG3+KfuZB9btT952q33tS/fbo7U99sevDtq7YODuYSzLXty2T56zHx2O2Adf1Wbv+MxF+9kfeKklTx6zXxiv+d8A3F19IfuDDz1qCzt22e/c2g0lzQVN/ML9mwDu1w9H7Cc/esJu++4b7PbVCQfgPvWG/a6J4XUvu84OFefslx5bdgBumkDg35kO2vvvHLD3XmXg/n0iq+/Qq37N3T/hWJsU7IbGU5IuRBHaH7ntNhoWWBQl5NfCDCjzIkI0BvViJmQs8poIFOMr44LnclQBuhsjoM3yap68gF+BAI3WBIo0rh06fwa3GloXAJwaSsRSbbA4ough2JPHZuzCrdvygaR98qEhAFwCYT43TdepiuCebKoyoaYUMdmrr09aOxEnZbk2lScLS+g1IniM0FYGnBg2ARl9OSMB+WUCZQJ2cmFqzOh0fLxWAT7dmIOMljYAafd97auOidRrEPFV5YYdAngi/QPICVB5WZCObdzMVZOuTMBX5VUqnldrhGIrRC/oNLW1tTGWrGNxQK8HwyVg5JygAASBt6LGmZxzac3k+FNbg5gAHZ/+Xq/NizXReyK5iQfYxAKI9VKgr35W40cXZKwXzs9Kxxjm/VGNUIjf2wAIVnmNHjAT6+d1xQqoIiCTB4/3TyYFYkqUHqbxKa9Fr1Xkmjf2FeO52ewsAOdy4QSwvNEyuAbAL8MEeWMrIzgvgwCHGacTywBw5HIusRjXseKqXk2ARxvuiEa/cgPCDjnAmScUFvYzk6WWKQLwJiQ5j7A9CcgS8K5yvtSDmimQ60ZeoOqYAsTSFGF3ILRcyPSGokXyU0RtAHR47XkS9avkzEmGmSQrbHziMrq2PFlzjPBTRbpDqWVD9lJANC/3aC3nbr1IXhjMkp7v4jkiPTCa+HkesYMNMk9gfplCulOF0g5wrWjTIHSqLL4I+jLFykjLpTiZANd0PZv/+rqIjaErjcnswgU1T9SONKrbCL1d4r1KkJsIPLVeGMLs+sOKRTsAACAASURBVCzAH1aV8fwwmaE6hQ0cZ06hzpES7CSMIdqu9Io+g2xKfMgOAmnbt2/Q1jBCrK0wXqahoRZtaQjNaIZNT0HXJ2PoADq2DC0JQZ8aQeh6BSRKSycAlyT6Rw5quZVjONdj3CfSPM9SihE77FgFgFPG6FDkeRdmJimjD1tjDxlx/W0wcO02xwg0z6awrS3pwPoSeXMRRqULK4iNYF8bm4GdnI9Voju6O6jpgkxhn4WZiJEy10gLDF8B00qInlU+vk7LmqEeIceuiKk0UUS8x1xDG+voKqlm62GMPMmaOwt4X1srOvavpSlEzEgONrbRFmAuawB2ly/SYU6TgzL/tJEK8f9VtH21xJPs29fNtcPn3hmtaunBPcf7wr2AqzZGc4dYPKcA1eaKz00Dx3T0K5/7Dt3Fr8zTOBeqG6FyQk9NPxsj1Lx99qFhG9syMXBjffctvVaBuv6LE5P2tpti9usfvGxN2LElJVuDVs917rDfuqPTLh47a19SMi9f/eziXrer0R559JIdQ4wZZa7+H28kTZed/Afun7PbDu81IqcsffGSfWAhZO+6tc8mTl2wf1iq2DZcNiMkeP/UzX1uPPPhR87ZXgIdr5OImg/y3z56gSBit/21N90x6ADclzeidl0HeiBuhD98pNfWxqftbycL9lO3bLOZ0xftk4tla+ZDSA+w/ciRJvvoQ3NUoAzaIajbv3tkyJq399rtXQoDfm6+ro5Qn5vz/p141je+491uxFOCuZJjU5EUDYRw3nrbHbQskJ2k0nd2nlrHBbC0cIthc/2PjKi+rnmCidKir7/TY5TQ/niGAW8s55goFrKqXHs8jm7+ORL2F6dHuAmzwPBitbAVWYWqLPBRkvXVgyktzWq53h44PY+GhaoplWGzy6+gZSqHYPdKDdbNmOO79tVZQ4mxGYuMXzojGJ3AJojw9GFe9MVWG8NWGK8iRzyNmsfWeQ5aD6wK7AlUNDcnkWTl7eijD7Ogzjjw5lWFotBjBFjCkStQJrDo5skCTdLcAcLc6FDAlvPhd8wYP6CRpUbSLJZ79++za685YIvzxLFw3AK7cnm6jlRNVh2YCto0Qu/JqRl3TDIlOKWNey9Uw8dxi/lSjAnP7aJSeB1hQMMyeiAZIZqpW5IZQec4A5AQeLzjla9EEA7bpYQEadjQVOm9qgiEcWxikJZhNS5cHmbRArYpxFgMHKuunldAXsYK3eCVK+eYRgchNf7yIllUlZVmNKy/r/Cat2876LRESytDbBRU6wXYQjTsmDO6cME0MJ01NA8sIFwXq4H+i5GWhPq7cWkOD110+V1iOuDgnIEiD+gvAuAU6yKdog9WT6E1OZiiMKPHiNguytTVpQnCd+dN+W1RekTb29Dd8XdzMwWAF5VmJTRSMF1iU2qI1chv4Bym0aGjpdXW0FiJwcsDQnUd1sJYkWvj2i3GRtUbas4JKsAuBo55JyCJKjDYrPU1tIZo/ipcC/ChjtkLA97E0OUApdpINDdrjIzGj/OlUGl1BRdgoBQ7ImTt4xr1q8+VDtNUap7LCgcwb6Sfka92LUuMdgd2EomBuaFMnmN7O1VgfJ4ygM40AEdu30A4a700OpR5/YV1he9WbR+B87PURi3xWDnGzK3o6vLoAOOEZ6eJZJG2s45zqPq5eUKSpdvUuLiR/L/5hXlYR8wBgOgMr1NhyXI8BwDD42fnrUKXLFslXLT0D+M+rYO5V8BzgBq8Diq/ujqTaPQSaMynMbMQy1FKuzBkuaDzOWUx8nhsaLI0MvhJfM6jW+trbaeVopFToraJRcfSbR/YhSYRYMh1UchKjsHTVlV9xXPV4/GFuS8AuAS6BGyjUTZGPHY77Q+z45QCzK1yvVfIrBzjdTVTUYbhgvOqnthEYwSNZAdAnMB+WNah81SQ5RiTI63gbuQ0cUHFAcnAINc7n7NmZAsPfP6T34lb+BV7jn8CcDzFs6OB+1bHOme/9pERe/Prb7Y94J2RR562T/u77Odu/udNDt/qcZ6tv6/YR78+QmUe+wL9ugrgXqBv3Ldx2Le8/HZufFQcseA1Nba6BoMCq3qWRbGOnWUtKecS1LtFnf+Xs8+N8ZTrxs1KujWxVgq81c5TYCPE97Y6OV2LAOBJIxelpqvGiF9koZZaPmNnTjzBwo+eS9jHzWG9gw6S+l6joFtuslliGP7x2DlbA8ypsZGNsIsxyfsFJpIWwbF+1+2DVqOxnB4CBqTAzTfGgikgthUhIgZE/+1GxmLDHNrwzA0CJMrvkjHBmQ1YNMU8CLWGOAcVYiKGhy7RpnKe0R2LAmzAhkCMG3UqPNcrq99ivXQcWfV4KsBXIEtp8tLbiWUShwVDWIOT8sabb8TNi74GRqMOoCWgV4IRdLlxCvRl9Bzj/K4wphslk28J7VVIdV96XvXJwnZotCWgvOV+1csSgAyChpQjJ8AlNlTAoij0KXACuHrFq14rhZ3rtBQDFGSMLmG8mFIglct/W8LZqUVNoExAQyyh60h1o1qPcfTApphYjxUUCNZYWSX2ynJTLEOAc+OHOdm/+wjPJ/ZzhgVwju/Lk8L1QUNAjrG5AIyqlNSOo3L7FcZbCfRdAqXJ5gZLr7JIF+rQfc3xvnkRK8qT8xMdogiOcMSHwF1l6IzsGan27sAkA4sWDsAIAWw2pPvj2kmR2t9Yl7R6tIzPPHMSBrQVTRTj+QDF6LTnVNg0qCKiCVF9DSBtHffpG19/p9375XvJeCPepch7IEMB5oKColZoKlGdVwSdVwkmW9q2KOCsiAtyCQdnDSxjmUw2H58DAf6gwBt6tzpyzsSScoGg6WuzKTY0a+jkNKJlVunCrxVLI4ZSTGSFsW/3zgSF9BNsXriaKiFGnjITzREZgkkAImHbzl4YOXRxdJfKAzg1Q7sCJ7qeuJX2Nq4lNgvLM+gZiQapiS3YEXq5FxZoOyHGpRLwWU87Y98cm5NFs67eZgD8BQfWDx48bF+77wGu114MG9OwTBgo9NoB4H5Gj8vZlJVoL3ARJ7jFKa2wmTEAFudd4+EE2rEseXM9RHP4anP2XS85DCBbxwhA7iRNSCUAc7qKLlK1cozbS0UYsA25tHGpQ5qk1dKCCaLKC0cNZXvoZS3y+3t377P7H3ycgF0cxZgUtqENjFbp2w302cgcbHUt544qv3KGa2QFQpnQ5yo1WtyIGJtmyY/EaTqzyH1wETYQ4AqASwGGdW0r3Fqg/ND1AwDTol08PW6nT4zDHuNI5njKFAz4eE9UZO9XGrLuK9zj4oDbx7/8IuhCPfOsauC+jRXpefYjWajiEjvuODeRF+rXVQD3Qn3nvvVx3/2mu1g0Zlx/ZIYxiB8tjxZ1ife1E9boNMHCUcfoTrtM3aRcnZJcqUr/B6BpbCJAVoEZW+Nx9D21A2i04+IjXLG6dGUaPcLdufEbYyTGj2GQTjOOMj8Lh9gl1T8pbb6JGyA5mlamR7LMYlhhx6t4E6WOlflMRflM5YhLUJiotEKNCJz9AD49bi2jLF2zLsJiszbKjfk4bmdoAGCoL7SBBUXM4AIuN7E9umF7jQNy/6lQXSGdFFd39JM5NWfzs/N24swwfIKnAwopVoPjKAHgpOsqOVMEYyiVyrMLl8tTo6cALF2F59mQllD6Of0rxxpA9uUvvwPnXSNsJq0E0hZp/utiWACequziHGqUM0eQ7RQVfgt0YVZxE4Ywjajn1I+eK8fzbwB8fCzyYcDMBudUo6kyoaxLLLBJFlVFdjiJCsA7g3lCero3v+WtgC2ADcddhv2qdUypNIEASBakCozpMgL7c0NnFSpnmZW05QhuDsBwucgEnKBBtU8w2vOz6FZUdyXWU6NVwFV/D2M+8r3qKKWfYsFvgjXpaj1Ayr5K4qd5fxhXcW6kOZIrtZ7x37qYIbRbFZgY8By6syjvh5Lv6eDFmNDXT2o+mqg1zkWUmI2inKa8Zjlaa2QgkR6RDUQN19Yq7tDDL3mtGynn5y8K7QCIGE1zLWYAcLT9AoajNjI0DPAkdAYWLBjlQuE1QTs7dln1TWHiP5YoPG8CGBbLS2xQxDkS8IuBpgYgL7bMz4ajDsNFkey1BNeyNGTKBVTA8TJu1Wm0c3IfS5OIkZuMN0aTjB8FysTM5XHZSpt98cJZ3JX0EvM6/Iw0a7huJG9Qj6sY3z6ME4Uc8R9cezne75mpWT4/9BEDPptoDwjWA5TRukVxheozNzk6BUiMwRIq4w83MpsYjSuXqbZMww62dSYYa9bCtK5atL0X7VybBTGXFGC2IoxG59c4z6r/wo26wYhylRosaVOLfLYyq1yDjJtC1D1m0JS19CADUDAzY/A2GKimWKs9et8T3D9oS8CkoXvC4UPX8boKdvbsCfueO1/BuUdnm+i2E8+cwnmrOhSqutT8Ulzns0M8TFePTUwQoYJkorOHiRZ69XpMGkBna2Lsm0R+sGdwn50/MwpoSrpNRx6mtQ3X8QViYM4SKxNgatZD3djwJUKSAYLS+xpjY4UOVxkHRACfeRjSKh/2DPceEckKNvarLpBrSczokSPXuvier/zD/dwn2chyDoNcY3nOg3IVxaSqCUWVe2XnCq63J+5/EVRpPbsu1G+9IF39iWf/DFwFcM/+OX2+POKRm25wN3WNPJU+oIVd7EthswvTBcYq60uJnDBbShsPs8DF0B4lEFerD1GLn+ppwmxSku0dLHC1rlFBMR0S44tZyqv6SPU1ADi1PWgMI2ZOmiqNwcTWuJYC/pHOSyyUjx7EPGOqvErNYTw0VmGJhkVhdMYiKKC41WzgiDs3nfTcoxISr7HoaWSqL41zt352K5dNzJh6SVVxpLodz9wgjZwqcdBrMS6pcpNPdu2wbV0NTrdTCrbYmvLwcLnGAG9lJL4Voh4k4ue7gC+9Bp1BjUIFBgABclkCDvycZ+WtKRdZ2jKxVar2GSP7agOHoOIzpJUSs1bDOZYBQA0NrYTCNtPtvIbDTro719vKcStmpYCWq+DQGoJ+Fq+g/syxyZxRYrFaARy0FBVuC1MgZy+j4ABjuALv247tAyzkQ7zvMoMI3Mj5yn/DrMqYII2WUuunEYaXAIPObcjoboOoCSW05hH/SbAuJVBFY2EW75KKTQF2PliTAAXt9Z0I6HEMAtUBd3k7uOc2umpztr5Kd6cE7DBUzviBkl4ZdXmJmGBwSmK2FCpbJsamhLlhidEazlE1YgSpVyrI+ML5ynE9lWDvijCRIZhYn6JQODbl0pU5/pte8QbGgLigV0dcHE6AY1iDYS4wihPAEaOrYGAl/ucxDNRxTYvlykg/ybVeC2NWJn2gXGHUKudjjMYCyDnFlaynVJukjQpaSEBQY2+vpaYu2TacmQKAG3IkkmUD1gaYjXO9Itr3e2NhbYwa21p4LYwfYUkLYg9hb1wkCkynRpEKjm5A+J+D2RIzHCW8WILLSUbaukZiAKMw17tG9WWAd31rA40S5KIRrZLkv+tosTh78rKrr4u4OjQq5ti0RKmHyjHaTK0o1Bp9pL9kyc5mm0znbcfumy2MVrDet2ZLaPwKmDkUldGaoKUASdI8IcEhNa9wEpZg8drqO23s8gz6tlrO94wNDO5gw0acCBl4C5PIHtDa7Rro4X3Kcz2yNeT6b8egsc6GqLe/Hwdx2foG99rpi+esFZlReh3HKveJtmQLrOKUa94YA8DpPR8e5n1qJLyZjV6V6KFEHdEinPdWNnsaWa8uYXwi1kX6szJRZDOzJTY9RI3AMEtLW4HBr1JdpiozP9eYGPYyEioBU59c6Pz34vSUy6jLcf2JfesATMYTUbvh+mvpYT6HjOIYgJsQY8wPEUC7nPDSyIZgcmUMUhOD2EoZRY7e94Xny23+X3Ucz8EI9V91nFd/6VucgasA7sV7idzx8pejZyE/Se5HtEYCUF5TAIuCxPy89JDYNhYdMSsbTphFRhpMjowHbuQIgCvDIEkELxG5BoUqiBf4k6ZKhMaG5mYqR2dR9ZyVnsvQ5aaJNXPNBV5UgcTrTYxDwhqDEm4aYDQVZ0HMyIBAtpx0WIo2EcjR8wuYFdWnCijUyFSA1DUw8DhyjOk5tjpCnaB/U+/mgnrliHQMIYs+N1/p91S71UQuVQo2UePGjr7djE6fJBNulXR2JOSMPoOwP0FQng9l/uve+Ho0VFPo2HD0wZj4pKOTmBnGpBWhdj3F7h/71EeBMPp5jR1V/6O/N1z0N/J6YC3JrxT4UN6Ymiikg9PrisImBgDO67B6EopLe1cCBFQ5l0W0ZK2Ay/YBuilZ+ML8Oci4uUjmVRhQyf+aP9lho0c/j+5MqjBAgXL2NH/lPdu1Y5Bw1QtufOoCucT6qPlCLKkcsvx/FH2Sn9T9PPVNAVWDsRBLyB1rAagDBNRfG1bDhjsXjBZ53hzncej0cYDerK1X5xhlcdAE5yZJ/I9HOwA+CzBluDlh3Xzog/U+ZvIUiKLbUudsS7NiMADLMGphFsdIsAOA3QMIRsfHqVuA7TFy2hTyXEFQXg0nbA4WNVqjkF8yxDAIJNhgDI3MWLx7r+tYDWYIcuXYJH7nKoLFhRkErEk7NtA3CIhfc8XszbBoIY2yuXbyAJd0CpMFoDEWbQNMo7ukFqqMLi4E89va0sfij0YPDdYEI90811JsI23tLPwBGMki50VmjCw9rGnE9LOMOSMwmX7GmfpsRbkuYuQsaudUBKjr8xOgFium2jTAdJoOUpHYYdht5f7lXIUb/82x6poWu9uYSLiRujpWY4xM453EgOAeDUfKMJ0UvhO9w/YIBnCKzyaif8a+bW0EBpPrJh6xOdHCa5zlWinY+ErOrjn0CksNj1lY4A2NqY+YkQws7LaefjR2a8SnUDdGwXsO4N2AAaCANq2oZIf9tEUEl/ncdNhjj523wf7tduH0eRs9P4K5pAFguMPOXbjoNgoxWHXh/JXUiu3cuxunOzEufPYVY1Lk2qpHb5fnfMgI1NGBAWFm2k0D0myoApw/3T7OnDnvYor8bFYgMW1wgHYWWLQFQKU0dVFYyERiAOAYtnGCxOtcXp7YdzHc6NcAaJJ9aPOpVpgyryHL+PWZpx7jPVNTDJAPIB/n86dsvde97rX2oQ99CDZUjnWYUwCsgsfF0vn4szZ9Yt8kHxDTKN3esRdDkO+/hIH7/LCKfq9+Pd/OwCt7oaPRcQT45Lzk//4LC6ARqGHhPP2zb3eHqvGUuhaTJHFf/XphnYHXfN8bbRJtlcahYkIUg7DVWCAtm25ETuDuRj+egWFybBQUAeOx5ViE5VFOWr3clNxNEyo3d5lxCsMFPLHI62ar9PYabpYS2ysbzuuyFPjzCuIViptilCPxfYFRhiIF9r/su6wR0xFeUEALiyo/J/wRgIITa6ibpcT5EubX8lxylio2xKt/8kaBAnSNNELIrKDnkf5N41q5PeWsVI6bmgq00GtRFAOY0YKqaAyOpZVi9DMnH3KZVpenGAqit1Kwb1XNDYC5H3rnf7CzZ54mS+qoW4xLgMYAIGuVEsq7vu8uxO4R+/RnP81iyphG1BYj6g2iSaocy52vfjW53es468heQyskxlC1WquAajGFYllkDpkcn4SpG3fl8TUAOo1YW2DlInRT3vG9r7EPfeBPbAPDgQ+gVlFGHoPaO17z/Zbcs88+/f/+CgwDDCdAI8jYTv6LHGDv7je/FWPEJVyoACFAsZ9jl45No78iei0B4LGpSSrVYOAqjI15/UUqlxSw+4o732gNrZ12/1e/RICyADPBuYxx84CN1939JmqE7oW5mUaHhhgcYFbEoZVlHHrjoVei38Kx2aDzqxBdmET+vwzw0TEHGUlOji1humjl53F5wkBtAEpPHZ+1u77/h+z8xQs2szLFNQIYYfHNFgFNrX1cB0RkLI6z8C8S2Mt7zOsJUja++/qXuXYH/9qIOw6lC2R5LTkATxgHp0ZgE2M8Hu9jDIG92LoE47+9Bw7xmun4nDgFyBczKXaI64gO0gy9vctoEbm8XaCzHJIbvqg10dQQx+kZXCevDsbIB4iUUaeQhsmFGRol5V8ATmN3ndsAI8oEMT0aoa4S01FRny1sTzjSYDv37bUvf+VLvDdVRqQKOlYPaolGBIJnyQ1tAvSI5V5Bo6gxdoScPLFccYwLAvBNzUFrZCRdIsy2s02hwUWq5ya9kOcw0gGuvwWSEjJc7y2N0nNSKQWDdeDgd9v68ITVo0uFZMTIFLLz50+QzUhX67ZBdJizXB/NRKwggeCzdeTG6+lWpSovwuevDnMIRsG6ug70oudpsqASE+3qBp+Htg7c1pgHJBNIMurMpVVjl7dOOk9b2okUQROY4vOvm4qY+s5kj8eeEwm0pL5lPhN6vRlYwsvIGDI8ZmdfDwCYdejMcUCfy/hBP4kDWKPrWAMbMABaKAEjiRmEz9Lg4DU2uG2/izRSfI3aZQTSh4k2CXP9pKnUuveLn7FiRr3MMKuw5mLMG/j87tw5aA899KA7b9qwNrHJSItl5v4VjhJLIwZa66Az7LPx5HP7+L1//8JaDP7Z0V5l4P4Xe+8BZ9dVnut/03vVFM2oy7Ily1XuDRcMxjYx4IILbpRQAlxiCEkIhJuQchO4hITcJIQWSgKYbmzj3pts2ZYsyepdGk3vvc99nnU0JCT//734En4gosPP2NKcOWfvtdfe613v937ve1hfvn89+CMM3K/Jhfz/OI2Vp5+d2A7LScU8IHWRb0UTJwSQtRLEqa+RkbE1f/HiJdGE6XSOXac8rQoBbhV0rQrgsnjgllG+8N8yatY0jcWyhGoHaKllSlg8tXCWUHONBAI89Kq/4f3+TjfdX8OdvbFj7Ya46PWXxRDljBI74NAhtWHsqrHwmEwIoNDQdBk1F6VZOxM7V12Eq9lk2BWpyanflbEz0WDYuCH1XYdyQZOX3UCy+LBxYbaTVrbDxVmma07jwli75iEe6kWxfldXDOE5lsV5ZQNyStHC3PT2m2P1mqcI796Yop6kLbWOmKTU+tpLL8Flviy+84Nvw2BRjtIXT/BmRy4gSmH8KEzEFKaitVWIvBHAj8KSqb8SZAo+F86bjw7oQGzdvC15jk177lAYgpZjjj+Lcbo8vvqVv43hZqyLqG7mFFPaY0G57Pp3RiX2E//8lx+iDMhB6f/GWJVovkpZ783XXR+79+F1ZnlX9gDGSy+5xMBRAp5kRRpCC3Swu4m5ADMIIB3DL0zd2XmveyMMUl3ce8d3owwmogAmbZIy+Rhi8eve+vZ44oEfR0/LZrzLMIdFQ9Syq41jqoxXX3BjtFCyzC3oZYahKEc3OcJ3yLyZiOD86GjtSSHxRWiXStF02Z3aD/t4wQWXxa5d+5kjPcwRHPNpJhkaK4iTz7mE95XFMw8jGp/iWjJnCgH/A3QxnvrqN/K7oAq6XhPoBxTm43M2zZyW7bFUqmarraU9zRlLtDIzx606FdA0wbFuBWhr0Mu4YDWx8rjjAZYDCN5buRbEY8G6jVOSzS6oiRPPOTtad6yLIuQElimHACu5WN1McS7FJXXxIvZQFTr6s7tJSRiUsmso0clOm73azzzQngTpXixYtDSeeuopzIPRtKH8nIHdzIe5EjC0o3tzY6U3XBFsXifso1KFShKCSuoALhxfWbnygFyAF/FybEI6aSQReE8gRRgbyo6zz7woXljzJAQkmxSyRnPR9fVwHsefeHEUAVRL6docx8bHzNu2tpbk97Zk6dJ4nvi75pYWgFMFMVm1cdGFr44DO5pi67ZnogSv+R40cRec9yb0ZjthWulgfnlzHEdTxb6mvVFGysU8rGCaAejj2P+MwnafesZy5gj5tni0TQM8c4qn2cSNxXHLT2TOY0FCubUdb1dzl1etOjHu+zEatB54ehoRQPGpm7seZrdt/35ylWuiYQ7lXUBvN0z5wdaxaO2EuaRBZJgxPvnkc5nrNbGfjVBzC405XOe3vu298Z3v3hldMKjGhnUd3JmMxWUKk3+kLDfZ0GYm2yRjE5L/uFEd4fidK7k0Z9lR7jMoY6ZI7BsAbs0jR0qov74r52F0ZkcA3GF0sV7hoV77jt9KFhbGINlBabdoS1NTsn1IDaOyBfpqGWuFmHnFimNjy8sIjmFaFL2XsOAUs9vVYkBRfhklIfVdgj//Tt1P8mCVM4K10sYi5W1SxrSD0vdkQtozBrI2F/QieG/Gtuesyy6JKUCNwn/IMUpxsBawFRPo1Aottx7qgPSU/W4bGGaBmvq2CXOpDr1kIHwge1x2xurxZinVpgM9rTwemTi1VEnLks6Z9/JwXnT0ynjh2QdTeXgjMX09ALACF1ME0GU4t7/1HbfEE4/djY/UywnA5VAi5ddTM8jlV1xBeWgm7vjxDxMjKWtoNmY2oGGKxeHma69hQcISghJ0Djomy4lqwcyM9TgFcXNr62IHzNMLz65Jn5/sO5LPXHacDqg569UXxRc/9yl8u9rQgdH0QMj5DDq0V1/19qhYsii+/7d/yIKJxgxReDYgvZDFeBTt1ltuvClaWnAl53vlzmXgTKcQvGl3ohVyP4DyIKyb2qthWKJhgEAW+sJzX3cVbF5l3PfD7wZuWyx6dqby+3z+1be8Ix6/5744uGstDNMMZbA55FUDTijxza0/CaE430EXYDbaK0PsKyh57dnbBEAu4XwFb1puwKLq7s/16R1sjrqGEvzBqqOrc4iMTVIQME/tQJPV1R9x3OkXJz3TC4/fbxR6svUQII8SxXgSUXF2A493bEuNNnmwfaMma6RrQQkXAKSJq6xwKUL/UcTzOQDaFStXUlbMRt+F3xcaNOfBGGXk4088jU5F9F0d+2FnAOvM2yn0gbkV8+PYU1dFx871JABQplY/SAmOIj7zEGBC5urmLbCdsDdJLWl3MxrAqlrAASX7IuZvPz5oZVj3DLMxWA5z+sQTj6NdoxzK54ygz1M03w5wra6uTKXQPjp1UzcwLGIVf2d1cJT3M+AvTAAAIABJREFUymJpGZJYdSsjNMnkUVYVdI7T8Ts1VhbnnXlJrH3+aZjwgZhXR7g8zQkFWGrMX3xyFPC5uZS0p9iD7WveSVmZEnZ+FckY/SnXeGScDlY2RcXldXHpZW+O7331TrRq07HytEp0Z21x/LGXxF3ffzz6Oge4VnvixOOrMQw+SENCPSXfqti5pQnQqBF4ISXUhUR35ZOBSpkTO6DB8S5YRcD6+TK1B/lOsnMxAzYy7Vg8X7WMWfP8pijFbLwAEDXI2C5oxNKLebocg9/hngOxaEFD7G8iUxZ7ro1b96amnmKsYFauPIPnRk3cf+9DbEy9BhG/+a7b4oc/uj9asejJmxmM/g6Y2jGYNa6SmwCfgUU0EWkRlkmh8f40XYW5xH1gTd85pP9bxgcu05Xthnjtr0MJdUNvxsh3E10vr/m5o7Re4ep05O3/KSNwBMD9pwzjr+SHvP2232FHuu+QySwAjq5AS6p6Yalfy0IfZSakrIydV8efdHJsWPtCkGKDlgWmLZVBWWxhg/J5aAl+8sz6BPipT8vERbFYqc6mRKb9Rx6CY0HdKGDEgHJrD2qCLIcOsKB07N4fE3vb4sRLXx0jMDp8WqYZQKG9UV3qyGwk43Mzfm5oWzIuuhkTW41zTSfgQZsc95OwOJMOkPEvU6NmF59ghQez6Q2z+jMBmOJzfi6AmwCsLT9+Vax5+r5UbttIjBPtAoABFkmAVHV5Tdz81pvizru+R7ltT2LfsmE8LJGO8+i76rprYIL64w5+Lkgr0ZoEbZ//G2GhvOWG6yixdcMm0f1mLY5xpNCcFl7d3D32Khaf7Vs2seA+l/JItT+QXcmmTHvGhZfHKpifz/3DJ2MaZiobbdKUUWKAv2vedlvk1c6Jh77+KcqfJEpgkZAFA1cAyJ6Yzo+33HQrFhOZJgbtNWxOEXYOw0qlWCDZHUq5B9GG0cUACMOHjuzIGRa28y67BpPcqnjyvjtha2iCSakRlGa5tle95Z3x/ONPxME9LzG6RBUxWfJgfux4PfO0i2HEYIzy0DuZVJAHbYMecBBT3sRwwOyWlMDCEXE0OWYQPOJ4mMvs/EFE7/NhSbUAQb/GdOpsxVk/vybmHX0aILA6XnjiwQR2xhm7XADnOADu5AuuSAzcdM/OFE1VhO/cdDaNCrC4ss1ZXKstm9BmMV9KtK5hTZ6g2eF0xtS4rA5ABAcKaOVeAGDWzV2WdJLt7XuZzkMcI2kT6KzyqhfHytNXRdfOjVEFs2faCDZwsMCY2nL/ZOWUxhbMfp33BXqnJF+3XD6vLrGy5bLPNIsk7R3zrL6xMdZvWJdysefT7KCthaHs3YC8cuxC6urnkrN9EJDBfco9Zy5x1VwaETqxZzF+VFNnNVqAl7IqjHTJ5e7t64bdcvMzN44GqO3a+jLaSRoz2GDYPTpJ2feUM18b2ZTMZwb3xzDebQWlRraZ11sdu3bYDYp2lbHvRW/W3DEWf/Qnfxef/8zneE9rNC7NiwNo7U4/5bWUVbEq4Rr2MmfmzytGg8a9DRCuBSS2t5AcgU1JJ40pJ51yAs8NgCml4V5iqopIkOjA+uOopcemJqcDlNtH6brVxNn7ABIfgDsQu/YyhyiPZgOiyivQpMJQllAWVReZawpMZT2dtREbtuyM6aQrrOIzjqGcvDzu/OGPuT9p5sEU/Ja3vT8ef+ol2POX2UrAfvc2Ia9kznJ/mrdLr0LKTtXpxXuxEHCvpZLNWHlUBfh/9RzpeZLsgngeZexHCuPFJ38Nkhj+X21EUn5gpvH9yOuXPAJHANwv+QL8Ar/+vb/7+2ir9qYIH4GNGq3WdkxJeRjZOSmQkfHKASyUEldzLNmla1avZkfOzylVCDKq0ONMAkpGWWD0Q7KtXiDiw0xxrx2TiZFjoVH3lTG8FWTBqPGQ1ii0At2ZGrUBvCOaeOiW9YzFURedEaM83JHxJ/sQYEZaaPP5R51ZJrLLYHYAk1FSJhzwyLChIXW88h6PYdbnLRMBlQF0/rfNG2prZOBMkZiwlIwWTtbLbrJCPkPR+MKlK2P1kz9m5z0TL+/riyEAq5YppYCoeiKDbrjx2rjrR99Krvk2QkzzvhnKbeMYHV9/EyXD7mb0THfjYkGZMkPasEMnP4KosrfeeAPaNzRm6KYq6O6bBsyM0PWYDeD1Hzt263G+3/zyenRga1P5WCdk2ZUiPuPcS66K5atWxd/9rz+NLDRwMzBtSaLH4nPjuz4cUwDk733297HjoMzJ8c4I4GC8xolXuv7Gm2PH7s2p87HQsWGV6jeZgWvosZv+MMzf7e3plDOMfvRwY5SxbaK48A03sLiVxLPofIppKBgngSCbsRrBhubK699OjNDTGKRupEMUkIWGrASN2Mx4Tpx43Fl8Nhqy/u1JHD5CfJILbk4+AJLr191t7BTeYDAuqQxKOc3Ej3GAzIpjlwLwCSCnE7Ia/Vg/jNBENg0LDccyF8tS40QOGwZZkTEbUAor44zXXsV3cX37sApRUkU5FN09DQ96/VHWx1B3L2XZGegYzjjp4sop1y1feTxME75fG7aQ6dlBaY8mEBoqli47GeZrKNpad7DpgWkzN16xGFpEgXTXjo1Ril4tB63bGCXBaWva4OkcNII7cPpPHd2yNS5t3A/HEuvUATOm4Y7dpBOA6FHYwRXHLY+169YARAGIGiFzf2mqOw2zaOzWJJ+TNjPcAyZANDTORT9XRpNNK2fBLiKlUdAQgHh/4dIGNhEdjKH6TrI+0a/l0K1cBEu4Z3sT849UBe/PusX4nb2Gju+hGGzdGIUkKJSXUFJGSrCf9ARL3G3YoczFSHc7yQ9DnPeHP/o/4p++8AWOB2YWv7w8mjdqAJNml2ZRzu5qYtNA52deEfN4fnUcd+wp8fhjz6Q0DK1jjj5mZWokmcASaIKB2odVTylxYEcRl+kGa6C/E8B3IEW9HXvMcubIMI1BsF+FdfHc2h2MI5m+dKRm0QRUjWnzNM+qKphhu8NzcufEPvzdOkh0UDN3xhmX0FyxKv7la99mrrpJGYpbf/O2eHHdrniBeytnGnkCEWyDnU1sG8wkLkqecbmp0cF70W58mTfkFhgj56MlxNAu2chk0k0y0XhufNX8rv51KKFuPuQDt+FnDLO3d2qcFmD2USnLMJ9dlP1TR16/vBE4AuB+eWP/i/7md/72bSnnUA2aAna1aj1o0uwiVQfnv6eNlOIhVoloftHSJTBBmO9yf1YSTK0epLQSny6BA+AjF8CmGNxCqSkClmBTGgGvIj3dLEumKKtkupFAm4JfH352jBrWvf7J1dGAfmnZ685D2IOHFRqiPnRQ2ZSN7PAUaOnMn8qklkTdAWsxwnEKQtXrmCJg3JLsXCrNAsosSc4a+86ycIa522Qh+eSCYX7rEB2Ksiwu7oOIxZavOCWefuJOmJ2s2ITh6DiC63H0TZVYBzTUzI0rr35j/MvXP59MZg23nmLxoNc1NXLccMtNsefgnnjk8Qfx1+LYAF2GdicLEMTU73r7LXTO7cFvirHoIwNSU1oWNy0XXODz0ElpNbJ104Z46cXnkxlwIUxQL+yQZb2Lr7guFiN4/+xf/wksE5FElFBzivRYKY4b3/fHMczv3v3FP2JxSrEOpFfAFmGZMcJifONbbqAMuZW1BxZS2wxzpLgqdt8KgG1m2E8iQhtl1Wx9v7BYGIGBG+E6v/aaW1Lm5vMsUqXTpAVoUitAZVG76rq3xeP33kN35v4YnD4YZaQdZHHuhXSLrjj6XEqQGEcXYYI6ifs918hylR59hZq/DmVR1m1i8bQTWF1YN3NN37IRypdHk5l5AOaHiCVAVgkLbHs/nYINK9mAVMa6J56EFWXhZgz7WLSp8cVZl745ugHq+aNNlDptfDA+inIw+rVKAM8I7FhXRzd2Fv1sUDDVZXzzWXxPPOW01PW46cX1AJ0JrD3QgWF0vXjpyamM19K6LdlvaOo2RFlyGs+zU845JzFwZTYcwMBOa1bNd6pBy84ri+2bKVdrz8Io69rvvbUE7zfTMirRtAligMIxABuWhyHwCM0SBcgOpp0rMI9VFY2AwL0AIkreSgb4JBsgyumINHorG0ZxnE3VOCymPx0hEzYfVm0VzOCGzWtSpy8SvJjfWJ86PTevocFggvkAgDrY2h1FtUfFKae/Lsax7yi2exjQZWxVPdq6nWzy8gHs6154OebVLI6Xt+zBILcwPvjRj8U3/+X7PEMoQRo+wdU6ntzQwaFNjE1v7F7fRGZowAAWcBwnxsYNu2goqoRBrErm1PV1S4jamhvNrbujjftnknlbwvnYKdtJykN3J40WbG6MV1uGB97cKhI5lpTGQebAMy9uRCpQhv/bvMTg59DtPIy/n36QRWz7yilrb6CEalfuEHrGk06+AAB5dnz58//CdYDVnemOt/3mh2Lrzo549KkngGyYXk93R1fzbuLFtEvieZPv84XOYcrkSR9LJ3MB92QHbHdVld/rM0/5hh2o/5ojbM7yumce/kU/vn+hn5+aGDYbpcXrZwFwhowMTkO70mI+4s0Guq3MmRMV2Q2HDnQg/uQra6Jv3qK4YXllbHlxa3wfV+47bjj5F3oi/9U//AiA+/WdAe/58PtZvNAcsfBa5uzoPEiUT3+Kl1OTO0V5zBZ7Q6DrGhZGw/wG/JBeBHAgMKekaodfOQvhKB2K7lRz2NXnHWoq8ANS4gHMjOJ4dWjWGIsABrPMmHmc6uIy5VDKd3RKbnzyuTgWU9GyE5cmbVsJmrJp6qZT6sNMKTAJQrd+gRyrhou/pVtd4VNXqsDOUmjKa80kA6SILwCTfnPqWUwKMNM0iz+PWT7k84YBrzIaKduVhXFwkFguyifLlq+Mxx+6HUuMvNjShEeZzQ15gL38slg0Z3FceuVr45+//EW8rQYTW0SNLmVqZiNMf8vNN9C5ujseoStz+cK5sWfHXo6XsjDWHCOU9m664U0xSKD4GJmgc/Hw0pdqcBiPOViyPpgRNTglsAAt+/fES8+/lABgvsayMGU2EZxy4W8geF8SX//cX4IAB4jGoouPrsKCgtq47JrfimFMU5/85udjDJA2SR71OKB0hki/aY7h5rdci43IJjr76LyEiZwE5A4DXvNTk4d6HuYDwvoBxspkgG7KYRM9WM4AWi698lrKplmx+uGH0AIOw4TBegKMpkAIb3rr2+LRO38czXtfJqgSVrO2MOqoTXa3j+O+fwWas32A3C4YPMPqYakA5xpDW9Y13qgLBqSc+KNpOjqphkbBRAlNBnQdHndUVFcOotns41gnUrNKAfrLhsXLOdj8WP3EM1HOPHYzMQXzNQ4rd9br3kzpDsuI0dbo6dyLqJ8mAq5jKfO0n8VetrazvYsypx2/esBJIczEORdcyLzMiZ0vb6KMulsfYwBtWQqAd4Ozbz9gDLhSyDwZQk+YUz4/TjvzvOjYsT4KAS52L8uR5eJvN2UXN2B3y7qXuX4Vafyy+T3ndD26MPWnRUarGWXFWErHTSGob2nbm2LOCgHdk/jjTVGGnt9A/OLuZt6LR+AIJsPY6xRSRqysLue6F0U/jK1NELlIFcboSM6jzPiq888jbeIpNgUdlMfbU0qArBfyOgyXYT8BcRs3742cygVx0tkXxxRGwtqh0BedTG8nUgqLncoz8ezT+KAxrkPM0wnuww9+7A/iju/eFb2mbQDgxtAVngzQLi1mXNv2RR9jO4DtSSn6RztBh4YB8mjK6klm6MJ/cREd3jk8L0ZsVGGjMIjMQE3m2WefEV1sHrq7eqMZTaxl4mXLFsUCwGQnY18zvzJ2s6EYpIllYqo0deUO4C2Xkz0IK06TTo9+k9WxHXnIVK79zTnkyZ5IE83V8bd//QXud2PuhuLSy38jOmF5n3zyGa4Vc5/mjRZ+pwjPOBtUcigvC2D0RtRUO4umD016O2m0KuD+18jZBJpUMTz07NEc3K725x69/7BeOP4VwDFRNvwMWajjxF90TDbFlrFN8dzQc3F6yemxsuD4qMtdwGSDrowMgEth9mfVxep7n41P9hYlAPfCHQ/Hnw2WxvXLiuPhzX3x9stOj7OL++P37tkWC5ZUx94t3XHN5Wfxd63x7m9ujwXLF8R8bsoLF2TH/7h7XxxzVGMU97XF/tJ58fHXLQYc7omX2WD1NbfHcN2i+IPzauJznyfXlPLJp685I/q2rYs/XTsQH7n6rJhB6PpPTbnxj29aGH/4zZfY4hwdf/Hq+Yf1xfu3B38EwP3aXMr/cCLv+PC7KEVRjsNjq4Qg7bb2PQAXSi3EaM2wk5/igTaNHccUNhR1jUtiDq76u3dTJqLkqj7JkklpBQ9RdWQuHDzUMy7+PDJ5sLlQyYz5knlQQ6M+xFKDQv3kYp/sAjLh5zMwZ+sefjqOWrAoKk5mIdAtnQe/bFU+IvNxDYf1LAMUzjYsuDO2vGG0lzthWTc1bQryZZFk/SzX2iBWgBB8mNKZ3bPumFm3U/epZsIu5urxBHETMEpF7PotrS086qhY/fi3YaIidrQYNwT7V4CGKqcsltUeExdc8aq4/atfA1AQtM7781isNU/VUuQm9HGbdm2Jp55/JqopffWiup9hN69/2CBmsu9716105W2NXEqESHVYu2RX2O2zKMvCjaKfK6BDsAufud2WlrlOloq7WWQ7YGUuv+m3oh5Lg2///acAP30xznkR08C5VsT17/ggucydcf8XPh/DlLeK+2Bn6BieLsS2gc3x9aRwbN+8OgF3LWH8bq1kHLNhM2m5WoOAugG0a8OMZyvdh5OYv2bBMF5x5ZVov6YBTU9hgGrRbjDKKZUNo/F7w9tuicd+9GMW7oMxWQbDVgqbiQlyP2zZUcet4jzHWdgpG8KaTQLshimJUimHYYUBA4wPoZWaHuuKcoTqHR34sx0AyGZVxbJzz0X3tppnMuU5QLIgvQx7mAUYwk4DSF5Y8xIRTmwqRvAjVJcH43fOa69JQHiiD52nDAuLsMxUBUBYbzXn0AGyqQXc5rZq4mvc1SlnUeqVcV27htI3zBhgvpzvWnb00WxyOrFfOZAafmRcx7nWeQC400+7INp3vkRHrmVmNhtMrnzA2yjlulHmeq9lSCO4AF2ys+yJMK+tTZubQuaUTFs5AHMfgL+A7tPO3namubFtNhKxNYD5bG2i+5Yu0kIiwyznjVMOLafjtYwGgKoGMlIB2iPJooYqFmXyyfGiuJJO5wfu/w6bslHYyGZKldmxcMly5uh41LFR2LBmU1TXLsaqrywaV5zAZw5HIZ2sVZSIxwCUKb+Vc1Gi+RKM5MQYSSaafrP5+eBHPxr33nk/PzcztYM5OwiAo1O3D9DGeT352P1x6knLAavcfGw8tu/cw/mWkXxCnZ+NwXHHHsv4AU6555qpBDADYWUHY9XJlLDpPO6CaetDGpDPhvH0M0+NTjpwO5r2YzDcQYWc5oLsSq5bQ2LRJynNZ4Eh3IxYIh4ZqYwd+3bBaMIg04C1CD/H173m+vjM//wcTKTlbWK4jlvGXEG7twetI7+bx5js3QLbiK6xFI1cEnHZyICdTTbX2xSZUiO7iCcrZrNg96lyEZuP7Lj35XOliGfcC088dFgvHK+YgRvFJLFlcn882H9/fLzpk/HH838nLi27PBryFkdRFi7U/zcAN70g7rjqmPjO9x6Ju7Pnxo3Z3fGD7Pr4/BuOjmfvfCT+sm9O3P6mOfHb39wRN117UbyKjUgM7I93fXN33HrdhXFu1ra4+fameO+bLoiyvr3xF89S788dj10zsHw3rkwA7mla1I/mSbtlANdwFo1ZAPelfRFvyOmNu3Dnrl1yzBEAd1hP3f86B/+O33k3OiRYG4BBKX5HrXSNaRtSCEvjThJbVrRLsFXj+WyEVtB9RtdeK632Psjw2ZqGpdCCYMKQecGWHBsPZD3W0q79UF6mgE6El39oJyvgktVJ5rssEMZbpS4ugNNjiIzPxMah6LjFGNMeaty3MxQtnZ2rRQmgcWzGKKUmhry0wGonkmlWMEg96cTTfycTX0X//HlMnzi6/ywXCyxl4ZI3HA9fUyFSELziDVgPY/DU8y3ElHTt6jujBWZnbwcAUBiaQ94lpbrjF50UJ73qpLgDmxBDte3AzQfAyUZOAUZupUT67Esv0A23ke429FLGlanj03sN7dh1V8IAtB6gdMNIo60qMTbMjjeKYHb6DQ6RI1k/Jzase4FGhDHKrYSJU8Lt6YHZYOH5jZvfT2mtOr73D3+F/q0/ZaymsFiAzFs/9JFo6TsQ9/zjP8QYf1c2CgtJ7NkkpcUCgtuvu/KK2Lvj+cRoTuLSrxdW8uMDtKUmCSiVHljCHrt7AdltdLlO0UGqnu5N11xNM0E/zR1PAz5hQhH0lwHyh9HeXf0OSqh33xPNe7ZF4VwWQTzCygBb3QjmF7P5zgJcFKQgT0rBxBKp/xqF/ZxAP1daYePLZOzcsSkaSTYYZLz6cfSfmCiNV115HSXfF+Lgpo0xB1H6ANfcyLdTzz4npVOsefYFsCtgSoEZz+0xHPNPg6E0Q3O6H68yugy1xVAjN2PpFhChMfL2rbuSG38RY69aRw3axa+7FN3YGJ2/TwBoyMVk3kIVxfkXXYifWisRVk1oBjEuht2bgG0rmLMozj7r4mjDRiQXPZgh8dnMg3yjySjXDcO6jXRjW0KOqgBOhi7LGDmurWICmTxbNnLpuBxhfEZIfehDvN+Hma8MWzGNBNOUoZt2H6ScDdPN+emRR9WVTtUSrGqKY+6C2uhlTg8AsKYEcLxvHHZt1UknxZ7d69EcYq1B1molGraKKoyJaUSoZo617CPIvgd2umohnaQXJIueXMBYEYH2EJuZBAXnBqXj1cgbNDYZM1EF4P/ffv934977noEtPMhzgOdG4WScc9ar0CPui06u266ta4nVyoszzjkt9rfAqJFtyx3C8wWGCynFYiKuNPEd4L7uopN0ALaf0YwTAPpacTz6KD6DgGDNrS+88GLKsX2xixiu8RwiyxoA4ZSv5887lsarfXgHFiW17BxA8DBzY3CoOHbD9k7DhI/S2dE476i49up3x6f+8u+ZB2y2pnri9W+4GPlIFY0Nd3M8lEsBkAe2cz8SHVYEQNaqJ4E2no3ZJm7w7DAzeteufWx8kAZwjZWK2NGuS7ed8L4EcM8jmzicX68YwE1AaXZOHYymiX2xbWxrHJ2/PBbmL4rGXCjy9Pq/MHCHANy3vvNw3JvbEG/N6Y5vZ2UA3FM/fDg+PVjzfwZw01vipu82x9vOWBF/t2ZH/OHbz4+j6P5668aJnwC47pNXRc2BTbHy1OPjrx5Y9xMA98n16E+I+XhPaV/cV7jwCIA7nGfuf6Fjf/fvv58dNeUB2CQfUnYl2jlawiLvrnKAjsEZNTgs/seecBqaoSGsDFgE1K2xw7fUms2iowZFZbbly9mgeNk3wVWmdAr7ZbcoK6bAKSU1mIRgCTU1Oyj6Z/89NBJP/ujeuOhV58cUvk6FPEBnd7XTh1r03RebL2pyhJ8vQJttTEjdpwC7DJDz35ljMtfUyCOZOanAMh7y7VgeIBlKVgwek6VTvePsfhsBvMnkucAfDSux7rkHoh3gsrOVMi9sSFYBZVd0MqcefXo0rpwf9zyARo6FL7MjZyEG2MqU3XTzjfE4HnHbdiO4ljjE9mCaRb8EU9lyQNVJRy0CcHD8lE2zYE6y+ftBQabZszBCuv+bF9oOA+fB7KNDV/sQWYVJGIDLAXDlpVXxrf/1Kco+AD9YmjzPG+3TLb/7Mcq32+Lxr32VJgPKshPoBGEPxrhmhbBd1/zGawEcL8LyDRMlpSGtTKVji8WLrCsgo4Pux3E77wCGLQfbaWLgHFnIr7r+zdFC6sGa1TBwzJfsbNhOANwUQv/rfvOdce/3vx99XTQ90D2aWzIa8wCd7S0Tcdp55yPa3x5VBN0qLLc7cxId5DTWIVmUF/sBoVN4rqnLnAZolQCgB7Gu6O3PwhblbTQU7IzWnWtThFQJIeT72zriqJUnMnfL42k6X82DLWHeDjLG06W1cd4lVyZwOtGzL0ryYMJgGEdg6LzuevmNsPHYi5GrzQH5sHOOOf+JFux0osvGAYw7YAgFZDBqLO8nreIeAODuxdZlTG0W12YGKcFk+bw45ZRXRdeu9XRD4mXI98gSjpIpOgXjmA3j190B2uLctEfRjLmQMc+Flc3nOObYWMIx1+CZtxsN1rLjl8XDTz+afOFybXoYBkTRBNKyvyVZkRSX6fZvFBnlV5it0jIaDupKAIvY4lCFLKajtm/AMvN0XItVzdNYWmRxjfoH6CJm3p5w8hkpKq6vqy3amvYkFqqobCFjeWaax3mUnMty0ClqyC3Y1Bibe+LldejOAKOWvse5H9/3oQ/Fw89spPkIAD7VxjNgkOislZFH2fvZx55ljNrj1ReuSiXnOfX1sR0JQSnXTdueXObpsuVHp2zYQe7PAxzLhDnJE8Vx0nFn0llMnugLT6RGhkHkAZe85vUpv3Xzuudpjukge5a8WnJyj1p6HOzkFOVWmg8A4FNc7ynMe8cniN8CwBFUC5tKcwrGxte++Z3xhX/4JmMA25Y/gMFwRTTUL4yN6zdxXn1EnU1Hx77OyB7T/ohOcHSuWioZm1WAWXJlNcbL/N2B/W0wrGz2APU+X9QkJlujpCOdSU0Mzz5y32G9kmQA3CtoYkgt7LBwAyDjMTRwPiArcmoPsW8/A4DrKYxVNdDMw3nxh1ecEvO4SJ+4+6UYKymCsp+I377yzDgmu5kS6r9n4HZGydzqyENEuWLVyrj12Kr49o+fDRQVARkc9w1Rpj3EwHWffEp87EzcrtFBXPvttT8BcP+4ZyY+c82psfXB1XH3EQB3WE/c/0oH/56PfIAFDh+r7GIy/0oAcDsw1u0G1AjOEFZTZjAncGggC43P+dELIzQ42EIXqo32tO+zEKnXUYumWFsglQCmvKapAAAgAElEQVQVQMrfF5zJzgnW8nzQsTgKsPIov7hI60Q/G2+Vfhevsge/80NKHZdE9rK5lCkzXmiJEQIQJUsQPn8crY+l2NlEhfQ9/L0PUx+kmVKqXnEZAKgwX++sCbRDyZWEkswQrA9beCskP7E78XfsdM3m94ZJYzCQvnbBvNi2YXX0AMC2NWMRgYzCrMU8vuecE86N6iWN8ciDDyV2UPNbf5clmod4MQvGNfHo6idjy85tqTynoV0+x1kL21MBqFqINmi4BxPRlJ5qx+8A1wEtnGo6Y8oACP2UWscAtlMA4Wl+XwuHQkTouxDfv+Htt3E+hfHtL3yWZk9+DqguAdxk4w5/IxYx+9p3x71f/FLKpS3AqHUc76wxw8VpNLnq0tfEzvWr6QAWjNPOgRbLMR2mk2+Ec8mjFN4LA4fBBDmXdCDSiDbeTbcgHXhvpvP2QHtTrAOc5gBAx50D1ASzYG6vvvlW/OHuIIKpndyDXvRPjDDjP8UG+tWXXU4ZcD0MWCsdfgUAAQA3ncdEdbJ447Q/0hcDaOV6+7mWaKXsdu5r3gt4KonLrno3kWbPxXDH9mQ5MsrvZlEaW7byBFiSbED2cwAHgDVIeRQgO1lcF2dcdCnlPdiWXjResISCU5tIZP2mAdDm5Zrxaflfdm4M8OI8O/GU0xN437V5LZsIEjoouxYTO7Xq1LOYN0Po+/ZEdzMsDAxbv7YwDSsSA9cJgMuftvQpmQcf1I/ubAIzWf48PEgzzQB+c7DdvZTby9FqLVo8j3kKQGB8h/rRtCG4b2U+zPDvJrzTcjheYCXWFjQJoWlrwwS5iDHJLtCCp4gIqZWxY+tOWKQcuovhxgAOI5guu58aMEsYIHL9DdfHXRguV+AP2MO9XUTJ9czzLsbTrS327dnMxoHGJUx3C0vm0f16DpsYNj8jzQDGZsAlDUowegV2JrP5eOapZ1PKCHs65kR2vPe22+KJ5zfGrn17mPfcE4DVZUuWcrx0L2/eHj00RNTX6MtnXiutPQBZu7triCwborS9aCkbGP7cw/W0u3gktWkXxUoah+qwHLnvfiw/YDqz0bHNm9dI9mlNbN6I/QnSgMVHL8GKZIzS9bk0u7SgrdzM73KNAWELFtVTftfIl0aIXrOF6WWnvH/Vm26N795+P+MCWCscioWL6uK8cy5I1iJZHH8OFjBNu1vAoXb42kgE60ZDgs1EmpXb6DKcOlBNK4FFP2RnJPOmMbkYRu1wJYbmT2Cxczi/EoDb2Cu+jni5vf9n9oEzWkXZoToNyxk/yytp4A4xcD/L+3/ynn9bQrVKe+T1H0bgiAbu13dS/NZHPpiCufMouZUSFr7vwBYWMdgLTKwUG0+jJRqj9FVbs5Td8kl0bPHAR++Ub6A9JrYGngvgChT2s+CNGULvQ4+FJ3VmsZK5O01lTDsEebilYHkYCg1rffneWU+3GQDVvd/8Xlz5hjfG6DzyUI2okTTj+yxLTbH4JhDIwzWT2Up0EQvubIfprE2In5uSFyjJZvyZKPMCNGaFyIOAhtQBawwox+zn+OB152zDwwilnAm+qwrD2KL6iti2/tnoZtXatA+vNTRkBSyYNZgMn8ACWoyb/gN3PJoSFjJmnjy1ODYZhGvffG3c//ADdKLuB+QIwmB/qB4WYNMxTQnydVildLbthhXqpTTD4nCgOSbR6BWzAJh4MMHCoKeeJaxhGheMTZqGicmlfHOweyhee+N7KJtNxnf+6e+Tjm0CHZqsZSHg+R2/+8HYvGtjPPSNbyQD0lwAHGKpGIb5KeQ8r3/Db8SW9WsowVFSpNxbjnZIJlL7EEGM7Es3AK5P1hAweRALiWkyPccHx+LaW66PvWi1nn/Ozk+uBceVTZmqsKQi3njNtfHoA/dzXgcAcOiXimAGAUozExVxBYB238412HjI2BgSz/Vl7CsQwfW5dgOqeg6OUroFkMM0VcBQNe3egMt/I+Wud9LF+HR0H9gKWwWrxu9OUOM7+Yyzk1Hr8089Sckdls1uYABuP+vHOa+9jHitnsgZQuAOkJL5SkUugEIWA9YPMD6wjwxbNh/mWo4gHyhgw7+QxpAymKLN619k3jI/GLscwOJ5F7wGcX1nbHppHeV+gDTUFDMnsumEvBBPvv0vr4kCwIWarxKYmn5A7iQ60jHGp48THBuc4e+rkyVNKSxww/y5jHtR1JB/2k2iwigAsov4rTy6P1/aiikwQEdmNovmjnEYtXYAXAHJBeUkDhRxv4I3YJ3MB52MOXPLo5dNxwT3M4SWke2pO/gyQPNWU0IAskNskMoqa2PeArpfsWFpaoJhHKKhxJxiLFlOXnUuvwggH8JjLgtz32kahvh85+IIOrinn0YTyJhP0Vhk6fjWd70z9pCC0NbWlrJ8BeIFMPJDGPC20njTw1iVwhSXcY5ToGQ3JTUkOEyjr3XDsGz5svR3fW4abOJwE8ZY1dU0xmmnnov3HOCdzcSOXRsogVZRLRiJXdt3wFyipQWIDvbnxFlnnM/908o/mCsz37o6mwGFyhQq0j2/e29XrFh+MtKPlrj66pti/57+ZIzc27M/5qIb7OE+0sy5npi0PmK79m1vjr42ulS5tnr5FcK8lZGba8d6Y+M8ZCZ0i5PKMu7mg+ebnnuZZwzz2YhBqgsCuMfvJRnkMH694hLqz+P6tvXJF+Nr03XxFxcseGVDNtwWn3qwOS67eFWcQIv1kdd/HIEjAO7Xd1a8/2O/zwLFw5WyTgUGoQcObmV3CufCLr6EjkIZuHZKZ0uXnBiLjzo+tpNxWD0HdoMHaQGlCbs0ZxA756Rw9UwpVDZM9s30BsupAjn/zrLJACzDLNiyjOr7BXemJCT/NTo57/2X2+NtN781WikTlbI7Nyt11r1eIGMA/Qjfrx3JODo6P3/W680rJRhUkK5jumXdXE1VWRxMLxjngZ4N4zHAA7yvjwBwSmNIvllUqrGvaEnl3nzTHlj41MHNwPzNWbosdm94KdppdtjbTncjHWrg1mSxsJAYn1oyItev25JsP9TLpEgdFjx9zd74hjfE3fegByNncQi/qjF272ZZTtO1mwXb9t/efXPsY3EqLaXsR2h4Pj/vpfuumMV9EDBVTCl1CvCwfx8AkOtSBCOnTUYni45ap1t/5xOIz7NjLZYF2Xw3o5wkcH732a+9ODbseCmevOOHyfx4Rv84AMw4AKWcBebKV58frXtfSsyoi5U+ZF4ndX/dXCcDxLsA753EcE2jw2rDOHfashw6pFvf/XYYk47YtO5FeyZSt+8kQM9S5mWXXxa3f/Ob6XgHAabZ5sYyrhTp4o3kpK577l583NAbqrBkjlSTZzlJ/FQ/tcsJLFLGOnP4ThZ7M1mxVhkfYHHmvK668j3YWbwI4CMaiyaQGVk2/qme25iu6ZrVdBJ6fWHh8jifGQDXaRe+mkW5ObIBcNk0imSx8ArgZrgW5jmDDZItiJYcAgyU/YmlPZFKyxjn04XvXX1jAyX36qT3zGH82ond2rdnF8wjv6VOFIYIVBVHH70qmrbSoU3pMW026NQsI45qAk87bifuqylKsv38DmU59H42SwjgFi9sRAdJoDxd1VmycUgZOjGTpQMCQEl4Ojqr5r2tNFPkci+20QVJObAaHaj9sviTmehRlMxq82PRsqO5GHgM9pH7C7iYYR4sp0zZikfhovmNKVN35QmnEG6vdRBlW7o/ZzjfEUrmAhLj37IAImODssKw1rDERkPZtCCDdebZFwF88OnTTBoWKh/LnhzAo0Zffd1ErTGnh/ndHmQWe2je2YDtSCERahV0qktQFXBNC4jAK+b+dLuzdNlijjM7lhyzgsYK0i+4HpOUP93pjSBZwFEteplvL720mrQJI/qm+dxtccyKZYBd2Ok+CR7tZgB6E1QG+PkgmcI2f8wjoSF5/0Ul98sA/pb7o7ZuHoB5AbrHHUShtVFCpTFl8YrU5Xv88UdxHVpi28Z98cLql7nPKIlyn1uq9viTNIR7pR8jwbKymsRCjjL2amuVXajLnTFBJSXUFMczD91zWC8c/1pC5TR+li7UnwfAHdYj9St+8EcA3K/4Bfo5Du8DH/8IC0Q5ejJ29WQVHmzezoNwJCUJqG8bw/W8ZX97nHSCLEdtNOsRVeLjmy5NWLs8ROvT2ZQhAXAmDMzq0XTx96W3WqmB7IIiAJUas2lF8YAy/+3O1axSTXX92RR5m49894eIjd8cQ40V+pik7/DhKbM1pRGwUVJq69jtCtyKWBD8t4ya3aTmQvrf6txsJhhnd6+5rt1+E+z8h2BZJnnAJ+DIZxXzgDaDVc+KPkpJfXTQLYaBsftPBmPJyrOJbuLcYcAOdgyxoC9NIDdrEk84FpcZdGXzly1JRsOZqDCzFFJeQgKEMo36402i+dFzywxVGuBhmvZiGroPG5FWfMm6o79TfRJrBCCtF0Cz4oQTKTFGLFpI52Mrom26cNevezYKYGtKK+vimGNXYbZ6NMwVZVlYUQHIJKVwcy6M1OqDhimpxw4GRm8KRlFN35gedXbzwjwRVhote9Ym0bppDMUIy5NekGPO5vqNM/ZaY4ySc6reSZuLAgCT1Jy2JEMo6EsohU8C8lj7Uxnacx+m5NtLk8ViukNN9y6CibIrV5PhId7z8kuPRnURZU4AVS7XbhgLlZkpzHbR8g2OlseJi06HKcSqgrF85O4744YrL48+wGdM0PWXRxarDQKU+FOeLHNuMun2KH3bCQioEUyUMTeGYFA7YKSa9m+HgWtHG0fKhV4XzkFAgr5mMpmnUC7txLa/h5xXbSL27NvNIpwfZ511brzw0sY4GrPd7Vu2ExdFSR+9mUbMKeaMMUwle3jGPvRwg8NZ0XNgJwzoIHYY+ARWkhHMvTRCs0oXXcMN9fOxYsFImMaNfErNY4C/Kqxj6mlkyAcsDOCLJoAe4LPsQq0lWUHJwDDj2wtgzwHIrX1hPVYk2LLMQ6OKkK8fc1+7buHnsMmYn7q+q+YsYDNgJBg+fetpIphbw8+ZczRiTDBX6ufOT/mvuZgrZwMkNRr2GZ+YXo6jjPthFM0ZVnTcv52UXLlGNregL7TZo5AuUu/1MY51xk0L1iEyY7nKHWhEmKGMOTFK5BwSiV5AnQy/92ghDVDFAHwbhpYsXoAW8mBqYjBveCeNFAM0eEzRVcss5v42sgomGDmC97zsdC+Rc4bWD490o38soLRZxvnwuWzySsu8j6cBZd009VQiA+lKHefLjl4UGzcegJXDdocKW/KNxJqsiHOoqSrlmgOMYWrncU+PjOAdyDjs3Mp9sV/9n9pF82ezMUAuTfYh+vf1w0AXM1eHAZjGzVk+VW9rE1QuczAfYF7CGD71wBEA93MsTUd+9T9rBI4AuP+skfzV+5z3f+wjMGPYOaDnKMJtvql5G2UtNCeUSXQiH4ZBGeqhc5Jd9DnkE26gA2xODSybQmeggowE1EZ60Ar4BFKJgeLPMmOWMXt6+9nBVma8kma7P3mfLJ0L1GwnqaPTtmtPvHj/I1hcXBe9dXSyArxMHDCbdNrGBBdvLUTU0xyKmhI4pAgGXqk7lQdqMQvGBA9gdTsuXJOWUrXXZVEbQ7fUrUGs9iWmL/Cwzbi+44fGw7+luYX8yPrUoTpGqbMBy4U+shKbASVL6Y6bYltuM0RhFqUxRP5ddAfOrZmXOnAn+e7ka2eSA6zVGABCSJecgjmGPBbIbMZLsXc/sT0tBygHCfpYDLKn8qKccmw3Bq5V2LXkwYQNw7JNon3SX66xDiYBj7QhyrCDCNCPWnJc9GITkUuDQAH6HZklilh0u05QTqXjFMJgEA1vnrFcgl7ASw4Lb4++a3xiEWM1hb1IGVq9MUrKauy8Xo6tbMsQwHcURjAXXd0wY2YYeiELuCkQGitzAZIJL1ZZNHZQkuQ/tKYYQihvF542JDOwh/kwhuoDTVeoIFVCLVppai/OT0a6ZSCFyTFiq4x1ouyV1YltCjIakF90wTwumFsFF0SZdzQ/ympHKXuyxMMKZts0YyoHC72NBzmAyUJKsZBo2IZQLmU+jgLIqljs63StEMQyl8ZgznTud+HVUX+EjtQxFl9NfEHliYFzg5HPxkGvD61ksu0ulJ2UYQbADsDCmIWpRlKGbYayYX4h5VCaM0oLOVeA1BSg08zgTkCCwfae0gzdjXZ0TwCgCihZz18CIwTjVk6zwr7du2Cc6fwl+aK/DxaWEqm2O95LU2yoBmh0OWgTA+A1rxh2CgCnJUotJdE5laXotKbRLRajZxtLMWEjSCH6iWiDKuQacz+YIcw9ne4JtWhuUGiOyAb0u92YgJXMIYattqYymdjOUD9UuN8nmIO1ndLS1QYGOjwdKhlwO8lT4xDzY5TvmgTMFXPthwa4ToDLNrqmbSQqB4BRcU1xezZvlPF52WymFi+cH11smnJpBGklg7mIeTvGfWJ53WSMCeZKDtpRG40muRdk+SvQ/k1lYeNDksc4ZXu9KGvJex1GkjBDk0h9LZFrw3Rr8/OBgXbGmw0IbGhuocwhUoHyhdwH+Yw1bGcpCReMV3lpDfKRnWySSLPY20/ptjU9UqZh0zxeY7xsSlIXOsicEbzZlTxDKVl5gixcAnCpiYsmEn7nqft/HQDcKzDy3dCJieGR16/cCCyHmdna0cPkzIrz/+KLkVtN6zslg5c/dFM6Vu9r9Qx1ZGMeeR1eI/Dej/wBCwiaHB5wei0dRDCuMa67fbVgo3QHTsLO5dC1eNJpp8XubZtgd0YR8/rQt2uTzkZ3qjydzQ60pd5/nBP6sxlObyu+YM1yZ2og4IEve1aGkN7dtfqpAYTh+riNoJl54g5Yl5tviVF8nhQRm2VZBEgRcKkzseQn2PCzXLwVGAsc9V3zISvcETzwXM+AJ3kh3pfPw1izYJ3q2wlot1Q4QalQ7ZcmvwITEx76YQMFMlJ5HtMeLArYuqe8zxke2iYlJPNgyku5HI9ardwpFnMhIg/95GfHl2s+qpWIx2H5OEeLEXbnkpNTLPr5lNcoGqbIo6ry6qhgVy/APUCmajFlRU2MswDS/QNjLE6+X5sPoqYEqu78AQhTWHHInJRy7wlCtR9Rey2blgMr5QKeBVArAGjIC+YZM8X5C2prqqqjkIVpEOCaWExBjHFqjp6duCz4vear2jRi/iPnUiTTxQmN+mc+t5gFbZJrPEWN1gV6nG5ENXWepzpCvgrQjQBcGw4OzC7PSsT0M1hr2HVM1wN6NhoPuDZ9iO6LYSrxR4leAGU/DQ1D5HLWYtJqadj+k3w6Wk1tNypJtkThuH1/uVw3WbjB5PGXIgFSuTgXcF7OXM2FLcxxU8EYaFQ8DdDU/Nk4J/N3PbYhPPeoHyYNU8q+5Dum0X1ZfrZD1e+zNzEXICzwy+FYZaQErqMgmuKias5NOQLg0fPgvbJGIwjmlXLnA56H8MIbGWWRx8alDEuXasDSJEK2+Q11KSatBMbnANqxYY7F+CjzYy1PZ5GPNsE47tyFfQkgqhCGTjDiTdBQ30jJ3DxUWEsYMEu/6SXAg0E3D1VmyM7qYtgqGbBsgK2NNllsGsb0pqO0nO57mgU0Oxak5vOMl3XLGDsz1maupTg43uceja8YhXlrh70ewyuvDPCstMK0FOUV7a0wsV0AMOZePkAwHwuuLJtpADdGeslSV9IUUMbmTjPtLOxbtGXxWeRmZGR8EEkC142L6UbCKsEEPyspoYGKeDavoV6NXocqGn8sqxdRFi5Ec2cwmjq7ITZD+w+0sSHDbw+LEwGm+rXkWcl3DKGP9D4dZR4UMIfctHa0jRJdtz9l9GY7rxjb8grZWhlKnlFs2EzayOa7jQ+0u14QZ5C9m8QcxlZz84d/8P3DazH4d0f7io18j5RQfzWv9xEG7lfzuvxnHNVvf/yPEzjSl60Ko1ID3E1TyABzAIt6siwyKdkF58NkbFuzJmo0tDTMndZ6tR8uoEZtaXegxYULqQ8zxcejyb5Dl/lDpUW3qjzkhhG1q7FL+jibHSxEAQQEcOseeSyuvPEtMcNDf4qF37/Ph+2QXZOJ05CXb0iAQsCUyo6HyquTfJ8siTt2j2FGHQvfp1WGhsBq6BQmd6p/Q5g8iilrhdFbLBwCuR4YNf3kekggEIT5HbmH/OUsIbqw2ZFnCa0Xf7ERgF8RDFYp5TgBgizhrCWJ7zHxwe9NHbEsRZ6DIFPjY4+vkvKrINYSsWXfXIDROEyCOh5tT2YAkZPQS7I9FmyM7ZmwyzaVqDNj6dgWwpj9xArFJhI7djn2VHZOsQqOR2aDJXDScNnzzGLRE6xaeh7imrhICRgEyv6etggzgO3Z7mJ1dv7jeSXmgc+dQLg0xfvMgPR3PI6SUnRejJ/pFi5w41i+aCpWDPDAKAVpok0Iuu6z8MGGkLfBNUJ7BbOL07BYnPnTBwBqA8DV8z7GXBCF3lLmLQF3tZDoJk1QsHnGueE42uWc7xhwfm4aqrB+kD1MIIRj9H2FRsexQI8Ceic5jgm92pJpMiV3APUoJsl5gPVKgIF6ql5cB+y+tAwtIyciS8wcwMjraARdJYDY0qsbmBzAtvm6rTQxeKlKAS9jbFIG6CYdotSqmXP1nIZoaKhnPDlu/plPKsMUY7d1B00aZoOi08wFPZaY64tGdQZ94KatRFgxdwqLub4AGMdA/ej8+fNTN+sEJdt8OgmGYWj7ybCi2E15sTjJEMYAP4LzbEWSqfGoPAG3YYBzFqDYRg4ZzWIaDsYBOpmNEdc1zRugSeqw5tj1bJSlZRjU6Anux+ym4J8pQGjaCDFWA30YB3fQ6U13cT6sXAEArxiAm8vxORc9proayrtuMGBhhzlfO4TVxg5xL5jMNOMmyaYiNKN9aO8ER4K3UhjLRAN6bzkvuB4lNK7kw0BaWs9FQmA3t/Oym7JqFgB9ih2Aer8K7vsO7GdKqKmOsMGpRvsrY2l8XFlJDd8V8fWv/TBlnbpBzSMfVyNf86JNWRlEB5pjJ7pxZlz/GcfViDt+ngX9a1aqJdeHf/CD/4xH9C/tM45o4H5pQ///9sWyJla//v3rCID7fxvPw+G33vN7f4C+pCYtfPv27Uv/mI7gom5psROAQ/NeNCwnJ/HsU2P/hg04tPNAxV0+n510noH0sCqiqKRXsa/+kJBfTYwasNSF6kOfB70smlq3EXb25YRwD7Dw5QM+yisrohPBeCcl1G1r1sY1t7yFBABgHWApE2YjUrPsZgnP5SQDhlxLx0wP0FKEcqVgqRDmpbUVGwQsDebNm6fCmJKOvYKyY4AN/teOy/0k5bIsGMY5ANcZdtIyd2pkTGaQZekmW7SSnymmVyNXCmM4QJOFXXQuMm3t7YlZqaAhoFABOIBVBs+jFXQmGxX9svh7WSGZOf9RE2jDRtLsma/IeKgB7AMkLCQmcAQWaYzjKoRVs5RtCTmPMRpgZVEvaMk4s9eH6RCkAFo9N8fZDNgCGIksFv5JQEkGGGKNYV3H37EMrV7x0Gv60PEIgARpKQuW85/NilUzZX3ShduXjGxKrfD9MBweuwBinGNLoN3GEZdTgIC6K8PbU3atjBTgx2B71HOpNGbBd5zPn4ABKs6nwxCGbdAge/zkKtBKdaPRG4Yhqa+lPE3jiGBJ5tLztcQnDaTuz79PaQWC2UzsLuCMOCPZQc5PIGepzzniKzMGevUlChc7Ejs3Ya4oOVoCE4T1dPUxjrA7AK9J80gP6d7GEPu7mXAs/TvBrryeDQhuhGQaPSY3P3lGa2hCy+ePUIaUuRwaBlD0aRhNw8HCZal5phgwVgiA6e1G4wWr0w+A7+jqYHjw1gOcWM4tAmzM4LFXWEwzBZ+jrs2mo7aW5jjpxBMAoqPxxKOPMh8MWu+npIqeUACnowMA1DxPGeQhUlYQYTImlvpgxe1iTZsPm4/cCMGkA0QEJJ5HkilwT+dxP1gqzdxDMnywgBybAHkYENfViQecdCvX1GgwNX5tbT1oC7nv+O5ywJVGybmwgfkAuULGykaheXOJyaT8WgHgHwRAGzs2wlgKyrwHLOtqkOvGzAaHTnJ0Gxtr0rPEqo8/U/NaTpPJBPNUhrGSMPtyEmK0GrJxaffe3TGPCMCOzpY0J21wyuVZVUln8yiduZNc9/n8fBpw1tE1QHRXXzz3LE0M5LJ6/5RWUPZl4+FY5AAM1SNm8/naqOTikegmyHshjZuhXWxsTNR48LvfPRyWgP/fYzwC4A6zy/fyjqZoau+JS8894aeO/AiAO8wu5Cs43Pf93h8CQIi2AWy0tDUnbzZJMkGOi5ALcAzlRs2SJbHk2KXRtHkT0eKAJnb/7rzL+b0cFvBUfhO7GStjV+Oh7tNJGKvUiZoe+ezak88agm1E1sX8XoJmLBq9/fgy8ed9G7dE08bNccmVb8RJn526naYGnfNwNEQ62ZFoKWKnIWBJJsvymZ5ufpZASbZtmp93YQBbAsNVTafoCCxDH4CsRENOgFGXXX6AnBwWKdYAyn6Y5nJMsip62w2z4x+hFFUMeCqToQOQ5cJMDqSYMZo+QBt2UY7BlFRQhsymvFNKV55AyDNNxsSprGuZVMZFlszcVbJUNXll1ZGVSwwV75UVstkil8YQG0D6CWPvgznQtmDKzkBK2pafRljU1Ne4ks5GlMl++j1+p+OdLFkAp/xKAnReQxkQtU8u/sUA59lF2Gtt8oGxVGqavI7OBZm0lDurxYuaskOMoePuz2TYZK/8nVSPSiVlQA1vlin0fGXqFPoL+PxbWRvjn0YnyGwlq1TBvIABsgcgix5SuwwW+F40l1k2PWC/UYhOScE8/chpYyEg8TrI6NnNKFBODIybzzTyGR2kSRcaEyeH/IQoMxm5CcCldwn8LRkD4ik1TiED6MeHLDHFMK3DaNzqKU3KuA0xn2SaU3nZcrh5uim4XJ0nc57fKZCZ4ihzZeAYn4R3mV9qw4YAZImZ4bj7MAc29UC/PkFVY+PcWDC/jj1Ogs8AACAASURBVBJfJSVHfNfskMYzTwPnMYCYd45zRcH+FEyWLJw6txUrlyXvN0HfEmLnZFyfeORRrjGSBwbUkrR5qVN0yPYxlzymajwXu5EOGMhuAwQzMjWX8OmJXcwHlAhH1ZS50bKQmYy5HTfOU2Ar4JZ5dYw9Y8uuxtwNwUZbfpaNnYCJm4TNy8NMehyWs6K6ntIySS+CNgCZ97EayWL+3ETzwgTl8mk0gvmMUTpf5wQMr1227juG6Ww15cVrknKOKdembk9TNXiXGwj1nSVssMbRrDr4FQDGKZ5Pg5THLUMPMZ7FlnCZn4sW6lQhC1gMqGuFLStJQFvWUjulrOyyuOuuh1OZ1I2QGsKaWjpp8VAshLE8uLctSRgEcPo0ytQ6p2TeJhnzXOaez9QjDNwrWIiOvPXnHwEB3KPPb4mTli+M80+dTb/IdChtBtgd0cD9/GP8q/YJ7/nQR3mwV7JAYNRKPmV6wNsWz0PWh6Wlo5kB2ILjjo/qxupox4G+0gcsrITat1K1bcwPS3WmLMgCJd2ZJbtDMVaWlAQVlmcFdok1gsmwqytT3tOvCiqA9+x/eWt0bt8TZ7/mgsiCbWIlRitsedYSjkkDvt/Ps+uUUh3lSxd2F3J3/oIC2QvtHTSYzeLBX8SOvL0Fiw4WYxcPGZFRmggK0BsZhuqineOKq6cT7JQB1YMstAOwdqUlZanEopZNTVcBuiCBQ3/STbGA8T2WUIGFaYFWhyaSSAkUlvnUflkeFuxY4koMlWJsARNaML5bgJVAHEDKBV4QNkweqJFmdbWGnWeSJGT9xjSqhT1R0yQYtpzl348zti6waSzsuuVbLDNqRpzHMWdYI0T1nI9MqWBkiLLxFAunrGJDw9w0NZsQkqdrmBhTj59SORqvdJ0EyLNRXy7gKeki0303Q+lLsfeEGbcsvqVlsFEJYAP4BFKMg7Yb+QC0PFLUZYX6B/oTUJ5TVUfuZea8BVNF+OylkhnmrEWAlEKA8cgIgBcW0kYImwsEeIasJxNo5pMA1JcgURZ2nLET1Ah+UryRTazqlTh+NxSOVzYyADseJwA56tAssxYDjjTqNbi9grguPHxpGjBazc/KsJDpO21SSEybXdKUYmFU1WOZSCKwTlY5fLZNM/0Y1o7z+XZij41lwVjxIWjaigEc1WilFi2ojxoMnXfv2JYsKKSUWrAVkeEaYcOQLFqENjBCVXSylpBnW0336opjYGvpWFX1WUPH64/u+BGAmTKjxB/HpdeZc24MlmmM0mo5pdRekiEEGjZqZDHPZZ1MjChA+2Vnao7JAgjz1V+Oujni9zMlet5rR7gNQQJU2c50/nZzU5rkWgiCh2FiJ71PtfkuR9MJi1nfuJiYK7znmGODjIUgNZ/PL4Wle+LRJ5gflHM5pnEYOM2xBXAyZ5Y8LWsnD0ORHAzbIKz1OPeAmyG7ygVxdqTL4ic63Pt3FnDy8yztcZiPvs/5OsT4zEFTmcsmbYySveydb68md3eAJppC0kC6e8Ziy1ZMmjn2bHSqbj6OW3lM6irv6+glPu4FnkPMK45Zv79sNlDODT8nG8DnBksAd8+3vvWr9rh/RcdzyMhXtalGvgM/k5FvosERZzItuBxOTbUjR9RxrZ3d0TSUyVk7fj4RQz+bv/ErumACuKfWbY+3X3l+EvLOvo4AuFc0jIfVm9/3kU+kUmklprT79u/OWCnwIHKhHmXhtaw33Zcbp15wAX+ZFQe3bIm57J4neFDNsNMcpSNNwfZ0yjp1F6pVBYupHVyIrX24+jAWFMhWqFlKofMsBjXoX1KeKT/oVmPEe3esfSkm27tj5emrsI5gNwtYqqEzc5qHsIyOLJSpD4qa1bOp2fK7FRr3Y9VgCcfu01Zc8gvpsMzmwV5EKkFzS2dUYWJbCnOUSlqpbMZKCtgRXGiDkMANzxsZr3EW8K6uQfRTNTQU/Gv2qo0ZasiK0V1pSdLLdyZ2EYBhWVeNlYDIslIlZawcFzxLp4CHpNk5tPBZWnUh9JdH0J65ACT2MGkQXbwEFXwPZUB/VW3hKExHAox8ZhHnnTRqsp58ZyYP1jJmJspsEibCcrZ/P8V1ECTKDmlOXAaTIMuWafGwaxhvKxoZEkDhWshypmPzaFmMSygfJY1h6himiYTvttHDzzARQVBu56HjoBZK/VcCp3JSSaYHQ8U1Azql/7YBpg/GtYsGCcGfTTTq0ezatWuwhEVUYNTPfxcy5wboZgR6puaRbLo8bZhJqR+peyqjyxJ8OZfSf6ds2399fnncCXTITJpbyZi4WZhhfmUBJJNnIPMrXYzEvsESAWjUOyZGmffKuHneGQ1gRnvoK/23iIl5aWaowC7pDi3la7HC9XJY1RIOpY7nqqgnk/NAM+cJgKtCHF9bVRILGufgzbYvldRr6+YSObUz2ttIEehoT/O7GDAJnIpFy48j2aIWrVZ+LFlYS1kWsMy8qSipii9+4cuM30Ayo7Y8b6OQGxpLm9kgUWPaZhJYld1i04KOS9PtAcLiU2cqgMXmEE2A1cMJcmQoHUsbkWZBvCV62XIBnOAtQ2wC2Sx1JiBswwMbJ0ydS0mvaJy/KEpgrWtqaZoBwCedHkBLndpdP7orHa8bnAJ1gpyPbGDa9LFJlLEbR6cmA5cPy+ac7kG/etSSxSnyK2kxeeZUqD/kmuUCNNWtlQCqZD9TPBrf2daGRxzf43cpfSjjXq/EY1FkIfPa2NhId319ahgyduu++x/j+GHDbTRCn3jUkoWYTZdFM1m0Tz++OoHMcebONJ+dsRJJ3C+Gv5Zdg6aKirj/9tsPq7Xg3x9sAnBbjNLitb65Jy5ebHo8AOSvv5HctycpEdx1260xHwpzIW3QDuYIUVqD0+xYoMptly7NrkREnfm92SzUfSXV8eVrVzEx++LjX3khBiiR/M0VKw/rwfo/HfyzD6+J/9meF9+/gXP+Bb427zoYK49CM/TvXkcA3C9w0H/JH/3+j/55AnAKnXft3Zn0M4I3rTjMw2xH7Fs0VRqnX3hBdGMp0rJtW9SpNzNeSYE7OhZZsjGAmbv0VCZND3xLhPks/tzXame4ufvZ/bruTQMu1EspjnZhENQVsCDYQbhr/cYohME488IL0a0DaPgOP2cEtmgY1msOZSA/L4cOTMuDyfbCWC27MHnYT6HN66MBYM/urYTAV6ScxUkYlCEW5Uqc9Uv5Hss8BrHbKYmyXAvXZKWh9ktwoGVDbx/dcCYL0Gghs6IGSI84y4SCARm4PDs9YQdlHfKG8bPTtoJzsWynMaovOz9ntWqJGJAhskxnRyuAw+47wZyvDDDQI8+yrMbGLMIp75WFlgVJZsPtrQVFhd0pVszfM50hJU1kSl6pywNAI/hKoAXwlgToaRHOBG+nMrf/gHNSI8mh92QYURfwTNlXEOMYe94ZHaIAL9PBKWiSkUmbboCkuimbLmR3igDKNmF4DuWMrVYSLS1tgBbKt4eYK5sLBkgGcDws06ZjJKLMbkK/q6oKA9Wqoli/YQtTrJpFHY8yxmVSQHoIYKZxs8plx68NLoIn/l2Q2LAMQ5Zh32x4yWgcLYdaflf/p5ms839MhhUQoXbPTsNBQE0pc9dOW+e3551sbARzacPA+9K4OCY2S2d21LJvauFSJzb/kx0cZl45JjKI2bCHl1z2Rno3ALTcR6XowWo4xxwkCSuOXpyaaCaY23fccVc8/zxMD2yTzK/+buWwsWe96kI6efFfxO5j0fxatIDTUcc45lEO/C4RdHt2701ZnVPMCUv7nr+6uCJ2/B0dB7hHyV1lYyEDOcDcs5HIsbdcXsH9kXzeEO9rM+LcTbovQJ6sueVuz0q9ofPUed8OGCpFsO917sAEt4Z4sAnYZa9BP6Vgy71zaupSokTq5LRbWT6R+6yK72vFZsTnhhuNfgyaxxk3S+Qpog8wt3PnlhSNVUciitejq6s7HWsx168P4OWGQSa/FgyQz4YiJcMwZ3t530FyUIs4/gULG1KTiRtGn0u19Q2xZ8+eZN1SykbMe0XmuJKQ+n5Yd7tMn1n9fOb6QuyVAJbn1dYlKmn35t2x4cWNmfsR6xiQJfPRe4U5B7sveCulCWROdVXc+bWv/ZKf7j/f179iAGfkSNdUc7RMNsXe8T2xMG9xzMtbEHNyyIujE24WwK3F1voj110Y87e8GO8nRH4xTtkZADcUn7tzc+zieVjWuDBuK++KP92qWDbzWoUx5o1VnfHhJ5rTn19/3slxUR27MbqdPv3j7YHzS3pdcPLyOLeyO/7ysY748OWnx76tL8c97TnxR5fMi7+8Y1ucdsqxcWJhR3z6ma74yGWnkc22MZ4dLokPv2pxfOvBl2KqcUFcOz8vPvrIjkOfmB+/d9VJUfdvxnPT5s3xrR08vNnhTPDAet9lp8QSXKSff/il+HYfDw1uoE9fdmz6jd/72sPcBHOigwVr4eLl8YFTaJnu5dge2Zt+fuFpK+M36kbjU/fsDmTVmRe7nw+dkBufeRZzQl7VdHJ99IKF/+YIfvb/PALgfvaxOtze+YH//lepRFGBqeWOndsR6xMSjebLaB0F7Ob+TfSOx6suvyR2EEg9SFpBFQ/wLLRMPVo2wOqM8vCzzDKbwuDCri5F8XwXTRB2t47y0HVx80Fql5pi/GmzmuTXeerlKXLXTqT5YJSzKB51/HE46ReSkTjIrhYPKRYZd+k2XhbxXk1tXezU0qhxkXAZQVvVh/9TP3mtgr1SFgawGCJ0Prd/CLaDZgUzHBPZQjkEFmgGzZC2CbmggMQ6cox9ZI3a55qD3mUI087cxGDNRDX2Of2AOHNe7T4bhhEz3Fo2KgdxugJ0y5YZyww7FGXfDoEqWbVDWa3OEW1NBG4ZyxUWxVntoNoky1vwLTJDLt7JINleAsCEXaiJCfNDLNuketkhcGWDhyQSP5exzDAvChq1VMiAG1nSWaZNLaGeb7JKXr+kIQO0ZZgt/uA5pHzbQ55+XCeZlzJAWA+MqYyh19PSpMDQxT2VLBWy879cSpRzGJ/ebrzA+LgJQKZZsQKC7MQgCmIzvbTamBTb5cfGPZW27CzGq62sgnI25dQBwuxNXgC5w45l7GoSkNfg2aHgC2Q/U2etOjVtUWwksLymEJ//FjzaLOIgpTkl2LPY7Dkf0lI5Dq0trZQ1Fyagl6wzHCebMdRfWuLj+wRsAprU7MGfC3mvTRIu+ilGTjXZoSYe/y6VzmGUsrXroGEgB7ZIBrMCSwwB3ASlwhWkEsiiWg1uamqLPXv3JaG+3zjNeU5wvt0A3gqYu/q68lg4H+E+ZdK6OXVcP5pqbBroohGA9+chDxA0O76WLKdo0nj66Yfo6EXgDwM7ysYg24xPNjHDsOizTOrRy1ZwXlqgWKIsybDLfogzkjG3VO1GYIZBFpj29pp6kGFC+Zo0d0fYHNmd6nfkcx2qafqphiGrhJ0yUqvAzDcNmGn8Wb9+C2VRQC9jYRlWaUDG4APDXO7PXDpm1fnZIW43s5Y7gtpUuk+5xpl7QHCsnUgBgNF7xeeNY+fHaVKtblGmTnBtJIRzcJASfnV1JYAT38u0edKEtwgQBxgFAGpmnVdCswPAs4b5UkBp+WXA284tu9KcGGcuZnM/2mjkS9bc8mkJ3fPmC9/9z/98uC0HP3W8rxjAjcK+tU7uj0cGHo5Pt/5DfHDuu+M1pZdEQ96iQ4H2A/EnX1kT2xjYoqL6qB1rjjY6mMqZIH/9+uXxF996MupOWBk3z8uOG37wcvzVW86NJTPt8Z5vbI8b3nxRXFA9Gp/4xupoIPz4xqOm4523b4wPvOncOCu/P970/W3xpVvOjf/5jUfjWMo3l9W0x2/dcTD++LwF8ZmnDkQWBp9fuX5pvPdLa+Oi80+Ns0ta4gP3tMbnbrooXnh2dTwwUB6fvWJF/M13norJxUfHh89sjK4du+KOjqnYAO1aQ/bcxy9Y9JMBWvPC8/HZzVPxpbecGV+968nYXzovPrh0LN77UHd89tZzYsPTz8YP+8ric1cuiNu+/GKcdc4p8brygXjnj3fEf7/6tHj6kXUxNG9F/N45RfGeL78Qb3jNmfH6xQVx1788EQ/WrYi/BWyyr4onntkbO/j305va4oqLXxVXLj0k6n0FU+sIgHsFg3WYvfW2T/xNYgrm8GBv62hNi5Q6r2kAzhhmlRIQMzi9Lzvl+Ni4Y1MMNh2MMh6eo5QnxvnhICa9vbBjlvp82rs7dvF1h5oR9KflFSZCewZMbS1FsaCpAUvdpKnjVTPUDCs3TidqMQ/mAh6sueystcwoK6tI/lsujILAMYCc3mAu3oK4Mgw7C2j1HxwBuI33AuRwUecz8tVcwa4MGhckILBbDFYtx4xlttbtLHgzaJLm1rO7BnMZK+QxW/YcT7tqbSZYXLhlZL3KaIjo7OpNZqQ22xrAVIKflVqybBgN82EtGbuwW1cq4bgtY9kAIECdZd8EYmlUOF9LSRlBvHYaMHIAr3wWOOOZBljA7BBWk2RJK/lMWRJLpclMrE9i31xlZYb4/QSOZA5k6RJTkpbgtDj6d7KPGU7Q0hBnJdthuTNTKMmUpRODmmGW/PekrEiyQbFclL4svU/gl/mT5+GiLz/odXQx4/oeAkcCPZtMBA6WmwS5HqfnLRBSuyjSsEMwCda5NmrV9u3fCgNK5mxtI78PiwTDqYDdc50V1STtUQJLlo0z5V3/2+YLWZH0Xs/BZhyZuEONJTKIqegtQ2kcloBTCxKOY9OGjXHKyasSMHdsZAz9jFSy5mPUQ/phaSwot3ueGZAD9EjXJaP/dExtSBk1IguQM0HyRDYAoRDmySw2G0Hm1lTQLcu14GdHLW5M4EFG58CBjnj80cczzJ+MpV5lfP4cyqsFDPAKdMqVZRpqo+miSaCEqtTal7ag3dqTuZeYz6aQTOsVCEtlWkRW1mg0Iy3IR/tWaUk2nXema9R7SrCr/+M0pc1pbEX8kNmmJAGpgHsibbqURpi6YkOLY06ZPpnY+iOaGriPhui6NUe4DEauiC7uxtq5gCBtgybQ/UFAMJ8L8Gy788770X3yXGC8tFNJo8qzRwbOsqyM3QTnaHPDMOA2saZqLz0GwVkqBTNftT5ijIpKAOYcdwksZTpvQTyXpI8UlRLmXy7jL+TOMcKPe90GJbukvY+cn56fwHf3biQYXJ9CxlitXS1GxAvIZ13z5HOxaf3m5LE4AbjMRjs8jVm1c0cMWADTWQyrKgP3gy9/+TBbDX76cF8xgBuf6Y+2yQOxfmRdPDbweJxfdl6sKjo15uYupZyqZiMD4EbmzsPs8GBMFdfE2XP6Y/fUnPjMpcfEe//58cilpX9eKReTG/PGVx0bC6fa/g2Aa43/9oVNccGFZ8cb50e845ur44ZLTo+zozd+67GD8ZUbz4o/+udHfgrAWb65anF53Nc+CYA7Nf78G4/FeENDnFkxHF9a2/sTAPeN/dNxwtzS2EXG3IrjVsS1NQNx2yMt8ckbzo2N0LHrc+bGJ1699KcA3N9vy4ov3HBaPPjQs/HAeFW8u6wjPrY1P77+7jNi57p18TdbJuPL16+M3/3qs3Hh+WfGJdWTcdN3X4zfv3JZ3PGjnbH0zDPjnSeUxG1ffzROOe2EuOW4yp8CcI89/FT848E8vuPM+LvbH45Fp50VNx7LDuQVvo4AuFc4YIfR2z/08T8npLw56cxSWSlttjWgFQxwH7FGFcnGGXjJk7DKji+D6Hn4Jw809W/8iiU8PT0GEV0n9g2wVs6mx3KThb8U42RoOTvZ1uZW9GHVyXfMMpJMiAui2rl+7AimYRWq6+sx/wQc8ZAdBkS5+1bbNGsFoQ1A0uEomgeUtBNgPQ1jY6xXd387YAxWgRKL3ZczfL7rtqUlPccKNFEtm5MWvknCutWcKdY30L4RX65BFhT1YqZMJL1Xd0tq5pjbsICy1JzU6SZrKLuwr+lANMxrSP5SsxqrFPMFQE1aP8dG5MAxmM4wy4LNarJcoC2nChC0RjD9QUSWw8L14osvkmO5gjEzxUKmErG5NiWHPNoEUJkFXjCmObLaJl/6s9n4YXcremI7ZvlsfeEsNyfWLgE4QJnGxLJYHGiGXclEnckOCrBSvmqyociUbC2l+h6bIwTqMl4es/mZLqayr2lx5f2Oayq9cowDsB0lCvstaTtXZM+Sv5jlUI6beTJC+V4Gp79nIOnAtqQw97KYYxcxZS09vjy2BCYPlUMT8OSfcYC9wNu/H9fJP2ktM0xOArd8/gBsbuYaHYpxA9AnWSLvKQKlC2Rkhw807YvGuXVEgiEngCl2Hvh7arv8HkvtafwEh5aa+ZP3TgKJLP76BKZGED5LwOh4jQPyC8VENGSceNrZzNU85tNcqrMwgzR1lJKi0IDZrKXsKdip3bv2xj998SupzC84HFc7yM8XkrtbzLgtW7qABpfSlDerliuPSLAXYIeeXr02WfaoT51i41AA45f0aejfuMMoo7YmDaQgyTnjNfc6qteTfRyDNTMJQb2hOkBRkqbOmWvFuR4ad69vLpuJtEHhHG3+GWV8yy1Hw2rbtFHLvVSOTUopgv56tHBFgPYJwN2iBY1Jo1kKkL333ofQtGEdI1MOY2yihs8gAbpzz8p0tlozWDSZMsGW91GKzNNGRv9BwJRjrpZW1tOu0FyAq7+v+bU7xR5sgNTAWVpPulHlG5aGea4I4scoAZfyM6/fOCDuYGtnlCPXkIHLo4RbTxVhQcP8eOzBp2LTxu0p01UbogLTMtjoTVGO1qMuFwZdHVwFjOGdX/vqYbQS/MdDfcUAjmmK91NHdE91xgjdRkW0TVfn1NL1NqvLygC4mWNXxDlNu6LnlFNjeOvaeAkA9zewX3f86Lm4b7oqPnXZUZR6tsRAzYpYntXxbwBcxD/e/VS0FjfEO46biI/e0x5/+ubzYu/65+NbzcXxST7jz25/IlacenJcUdeRGLg3XXBanDvZHH/28nACcLOvpoNb/o8M3DX1ffG7D7XHJ68+M374wLPRX7vwPwC4/7V1Jv76qlXxme89GYtOOC5uOmom3vftTfHe158dm597PnaUL4o/u3hxfPPHz0Rz1by4rLwz/vz5ifiHm86Kx55YHY8PVcYnXpMfH769KT5w5QVxQtXETwG4R+5/Kr7UUhyfvb42/uTr29FPHAFwh/Ud9Qs4+KuuuTq5/PNIzOxOLcG5JrL4JFsKHvA+HC2PCYYs+cv4yG5kSnGZDlPNVe2CVAOWR2kmLbAyK+ll+Yq0A0qyMk3qb9zlZkmL8Wc1LL7y2M3OJONb3ep9IFISYRFRL6OViI0DwyyECpMrKHt2UprzdwvRWO1v2svP0XbxsG3D70mrkGHC4WUU5pTXwQhMRg0ATPd7gWlLU3Mq404CXhQ0JyE1pRxF3zIK6rcsD0motOKML2NRXYXRKourTQ55METlgNE2AKedsLksyAKYPhZ9XyYhTCMMl+USADgSapH6ybu0pGZpVTA6QFeeXJ4L0higs8jyGgBMu5KdO3fG/AXIR9QhsZIVGT+kxkzQoxZNvRXMZtKDpW5UG0goe6O/M2nBWCA79gQbdiTKjOiAL8juxVKlo7Mn5iI1EQQVoQdKC6QgkM+TzVIfpHdXMd8reBYQJBPXJPi3TIXVCmJ5r7mpATKGgrNUGkRnlbpkmSu9nLMaqUayPZOhr2CUayozKcNj+TRlqFKSh1NKjJoMVhPldBva6vQ8g3EtxetLfaJGturwFOMLIP0eQYTefTaB+JmbN21jfE3/MAkjM9YC4BEsK0whcN4mUu4QU5ZvB28CrsSsAXKqaepxLgjgzI+1lDoGKFc4L+D2JassI5q0hWoFBQ9ca49fUCtgdnMhaDYFxG5PO6IXrTgB7STAtA7ml/nVAEgth7Wpwm+sF0Zb82uB1Zc+93k+F6Aso2nzDnOwrnF+lNO9uXTxQmxOiI/S8w12qBjwsXXrrnjoAbo6jTtDEjCC/YndzerAxLJ2YPZxT3DKieHUvNepY4eyWj4NjL23tQ2RUZLBHQPZF3N/CNgFRwIf70XBih2emu9O8n1eh0I1cswFr6vXQ/atnqisEgT9DXMbSSnjmUGDUcPcer5rFMarKh575PHoUcvGPJXVEgwLYjX3TcA7+fg59iaRoDelSSOXSVXIHOtn7qkx9Hwy7GHGWLqA+zuXQUsSBW09kk7NJiJ84tDRGXU3ybOoMLFxGQZ5muMq0bCbP08wLqhGSPLAvBdmPx9mcA73TePcBfHccxti30HKq2YsMxcKuae9/tqFyyCb/FACqKuvpSv4n/6LMXCibtUdIzO9DDIPoawKtG+ZiJrZhaC9B30KJZ46BtZXD5SzYRsNZVKuPLz5OZFp6bLUEcWDEiKauRoV1LEB0zwrx2N/f6a0o46mPK8j/uDzm+KsS0+PVawjzRu3xe1D5fHpSxYSXj0RDTRXzICuO7AbmIeAdvYlfdyCq3ZjJS3uTKRBdnMeQxfi5xlYiRqMGVs5Fr8p39IHE6wOMeTsyxLq326Zjj++/Dgo7ZyYj1WBZPwQ+psulddMioX8XXqx+zjYC13NMVfR8FHmqfMQ3U+Gmy9FwpWaRvL7A714CPEgayiVPp+MJjq43JHnob9QjJ153yt7HWHgXtl4HU7vvu56Eg982GnLwPbXhchXskdg0UgaH4PDk2+S73OhNC8zo81J1p485C0fppoo71QTZVferO1C2unb+SYjwcM9o3dxZ53xh0uJCRaxEnq0185yoIJz2IhDKQNaRiRWw45GFvyBZA6LxxRAboiym15NdsD1kHEqk1ZLx9sUJdUB2JziwtKkAdVINg/WrgegMSg4456tq1hA1YdSKAt1th2jnFcJjEEf3aUaqg4Q5zSZRTA3nW8au6rbsZSXHtqzQnG91WA6OukU13KgmAUxB4ahmAXP8dQCRGZhGO+zLOtMiZDLaKY6OzvYsQtuM+AxW5aMZ4vdmX5+hqH6Q7YJHAAAIABJREFU3+y9CZxmZ1nm/dRe9dZb+17VXdX7koQsDSEJS2QR0J8yhEU+EDAihJ3IFxi/UWccHRgdGNHP+Y2jDIgoOoqIwzqKsoUAISSQpLN1Or1Xd+171Vv7Mv//fapAUSBLd9KJVRg76ap6zznPec55rue6r/u6YL7UKlmqZuyKWFgs4/pz0QDAT6kPFMBM86dduo6s0UZ+FQCVlpTDwDTYQTrt1DfKbGJ86ui7OHqvvUcVYZkhEyIDF6/KAC1lUXa0XJnNi3Dj555MaXXBWEbpnZ8z99Tvy3jM0uUrYI0UDFz1s0SKYsDEHExQXXTW2hmsniq6Gu0MZW7kKT8XWKwruMeyqW4eKhn3VfTPRbxv1ctF4kF0OGNBwVwRiNjYojB/bh3kaZlBNkQs5pZNBSUCkVVuyFoJYAxTW4X7JcZ9Afadu8ODo6ELreH8g8kKl3095zLzZedzMKkMkuxljSCSOaBe0WsTDApCJEhtUomFng7oaRIm6pmH+y67ImLDWjGxzcNYdeIxtkKnZRdAdTmsOyoQ4Y+n//kHf8hYmAeKfpTPz9Ml2dLRhZ9aLhkGn6NcZ4JDR1sT2tUJzIen0z/8/VcCxJTRDCKrFHFuNMVUsqnyHgwBTs0I9TFfM+IONs7nVKCn5YvPtDIIwVD42VHOnidpoIpNXKQkcC+VMUSnNKDHzzTZQY1lVMxNQWAezpLR2oqHYQPnXAN71ca1Ts9MRO5rK/Fh6l/NTv7yF74CUD+dJRnYYS3byPzxGjz3GfzlZEZl7n1PCEKd6wI311SfEUv0MQ/4xw1GlqAi86npMM8R91IAmIF93l1sMpzWOVk0j8fPzPBs+ZclvFt4klJFPeCajuHqUsquzKAt7ej4yJw9dXoEEEyDht334Ila9G7KCdQS1oEVRscGeM5Y67ElefcvXv94Wgr+2bk+ZAZuQ9fw6F71XLrl3vHUs7MztRvDNzSa7povTU/rrjunpyGA2yihPgxMdU7P7fs/fBPAParD/age7FXX/kKUFAxtd+eeGfBmtgd26AmSopXTcpEvSCEFL9sN89SIUoINqWLR8cXvYm8pyQXPxdx/fJP6h15uPuMBSCxhhG7LBcAOQt3p0X8ZNs8CYZNBCOj5BV/kHneRl3CoXyzxArq6t3WFbubwEfJZjecJnydYLK03WGyLlwEusFFTbGpqaUAo4uU9TOe74nq7TlkZU+kCAeiwfJbAplmcV9noFFHrcuEemRoJJmN2mXIsn2NZUq8sbQ5k1kxUCIsJxmpRM1Iu0tDrWhaGCjsmtUOgHOWYjsJCDS/RYUg5yCSHMCC28w5tjmVRGQJBk8kWsgOWOS1PyfBYilU3GAmRluxYWC1pRolIf7UAMKYxAIxgSkoVc7PsVHK+apRc4KZZCF28glVhfE2VkAWdgaWphn0TmHjPdOqXea2BfQtmjd9x4bXBI3JPgz0Nq95geLRKcUFcoMSZZeeijbRkG+eIFonPEeBJ7URFkz9lHz2HBthQ50wVIMYOUAGhejvBvSBsiIYZ9VJi3vDKowRuHmYeRlCXfcGti7Kmtw2I5Cdhr7wGr8symiyPFhArqwA1S/5eIyXMcsqNMoC6msyhPdO8Vr2Y8948X8GQi7+s1iobgypAh4yooMHrksERBAroovwP6Ks291f2medgHHsU56Dspfdeo1u7WRdgV4tJUzhw5Y8BKdl84OeWY753kyywBHPT0dpE34nAg3vKPHj3b/ynSChQM6lGrAJftSbMhRuQJlRjuVFrvBMefQbDC2LZ46S/+POPc05oIBHYe3y1aTKBwfB6HtybiLqTNefPjc5df9+H01JqdM0aU8e9qIcls5Ep00h+r0kmM+dmbgNclmFVZdZlzat4JuwkHeVe2LzQsZWILwCdWaXmpDYCcsp4/tzk2LV918F7KFmfCvlAMRuwUpk3vkqiscYNXNbs4zj77lBmYfe7c0sW2oQPwamAM/NytJPZuC297rJ3is9ngE5ZUEv3am5l+MM3zlIqY8f/vFdTzOkpLIQSyRfVdVgIYexbyQTsAsDVMv7DWAvNLWCgjOm3DGQVi3c1z7tzsQ5Pv1Luh52o9TB273z1zz6q7/KzfbAAcPdMWZBJ6a6ByfRgbETO9klsft4jH4FNAPfIx/B8/YRXv/Y6Tk1mTcYlYxWsbEY5Qvd4tWEs/rEwqhVh4XTxFrzICGkB4CLsS1Nvt9Cm6Byv9YcLHL+jv5rditoDhPifF7KaLl+YAgzZIQXdsi+avWLEFIupW9yIzOE/4t3M/5uDVVCMLCPTjZbm/gcOAlrGwlFdkFMEcJJRkdGqQPezKhiiMOfvrvICnzWGCn1ZUwPmxcFOZAyX1+dZaQ8yD7PAr8TO3YV3FdbNzjw71CL/0pqN6Z2AwIyt4Lqr+Ht98VjEQTCpnpd6JT+zOMeCqWkoC4+lUL3xQhge1+5CRGQZu3iv1+u39Bo+ZusLv0ymxrwyEAaV+/eh9VJPpIcafy+bJqCWgVK/F2BOnzmAjVYnJl5k1Q1r35lNhvdomoXaslVkOPLfkSGqJYwZtoyzbJkLu2NSQ7VC0X+UtLgOz9vIIM91GtBcx0IvgJxX2M7fTdAAYFm6BfuFyAv13gHSjDrKyp2UuPk9x12AEm76XrM5nwA1NZVzMHDVmgNT+vUeCbosXy8YgabBLEAqOp+ZI5nfHSUzxleWcpX7FRuRdd1hNIo4sWMkZIftWsXPULbYcQn2QGAmH6l1jdYsLP6wlJV2HHPuLvT+fLaf0dyXcwuAgAaP76vJ9LpW1pljT8DStNoy2Wk92OAJsZ/Q5oO/53zaAQatlGvnMeTtgkkTrK5SpvfzP/WJv0mNxrTJMDFOfSOTAM4s7kwA19qETQ7MXQumvnZ5yvb2njgd5zcNDnJj4HNnKoPPmV/eh1nAiyxrqd2TSiG4YjsyZaFlqmQfnVuRHEKJXxY0UjRgFn32p2HB8mxUvK4o38OK2nGK7AyNX2WaZJ4+cOJ4fF4tjT8ObiS2cCxjsNwYCtCqYcbtVM+6lJd5X2Qbi7DWsbFCjS3zxYYX55bHsqGkzAQOnjM3FNq5yLhVhqm17B3vHMahynKuWkf+V2mJ3l0B127KhJsDtaHOVbuhnWuxaeT3BODfvO1OmrTKKAG38DOLjC+lYLR8NmOMUAlLpZw3z3WxrCHd+DLPPi81NGk0AFCds2oq3/qSF5+vr/0HdV6PEwbuQV3Lv+of2gRwT9zb/8a3veO73WV2noqfLFH6gl2i9OJLapUdqbvoRf2S+EfmKAMY7JgFTSxEqwSCqwOxtBTMmpSbu2EZCr/Pfy8LHlg0gyXi97QrccHwhW2pyyBzFyKjhKJ8aKkxLDLUG7l4Z4zLiQceSFdccjGLzijlHS0LMnd3PakqYFiCKePY5l+GZxoLlaL4cbrYJrQxgakr47waKe2MA3jUYA30D6cdO7elY8ePRSpFFXYHY5RZNXitp/y1BQHz6dP9JBZ0peEhrVEaAYFouoygsoWV0xydGGVxm8ZgtSfVWOo0RoyyXAsNGSuWhEI3ZLOcZUHGTgEUY+Ji5XiqFYsA7li8FrCFGAzXeCUSLqgxDoAGtUpVlHPFuJYiZQNljTwnWbFg8/jupBYuLDwybCeOn0Tv1hHaLA1WXc/WZPBYIAfw76pkMZTRE0SGlxljEtclaOd3osTL8VxUc1g29JPBaempAwNUBeY2cYQIPrRK5aEfdMH1urwvgsQZJCcbJbpgG+3k4zPMkp1DfxhaJH5HLaKfIVtUDhtqXmVTSzNspWXBjJXx8wJowNpsNLZs2HwIrGvyGDEPc13ldiPKjvE7zJ05yu3Gca0h0clXNTGH8CPlmhvpGjTuSguIsfGRKCk7n1dsWBE+WAb22QBIaVKraa9ZuYr87U52AxT5sAAMx3+OBV77nLDx4Fpk2iaYH0WAt50XHgDo4OUGUK0jsaIWK5FymNk6jl1p2TukBSXp/e/7ryFNsHS9IqtUVYuJb1OA+QakO9u7u9ByHk9bOlvD39Bn5fbv3J4O3nUP5+d9xlsRhjcaFNY3BZ63TJ1gs5hyp+XKZiyqBCA+q0OksVRz7xvQ1QmISyn7C2xjg2PHqRsCgNnQyGjkBM+oSQNUW87mbUFCC2CXqVqeq+UKlDVRXuT5U5NKZ0Hatn2LUCzOR6BeBij/+k1f45q574xfOTYfbtLcOMi8B65mPAyq12syqNH1sukshtneo2qYUr+nNY9zOCQWzEM3VJOT43HPnFflAC03PoJBo7tKYGbNZPaazDGuAaAtEKc1hgyqCvZtzSw6DtfSXBtdpUonJgo8q5WwziEByQCcL6plno9apBe1NDDYOFHHhueJAeAKTHsm94M18n3iLpWP3yvbBHCP33v3o878jW99e4A2S4T1pA7ouZUBCvVwll7snnRhlZGyjJcJli0fxSJrkwNlp0UCoS2NRGi7OjdeonbryYZsaL1yAIcZFjbjqWRjLEn5clCnUok+a2wMfQmL4lZ8FBsBHnYuBuPEP+68fVGusFKqO1mbnwmxcF//SX4O9qKLYGpe4paf5ij5VLHIFFiYV9HvqA2amZpLT77iKrrGqnmps6jp2wUYKgEgVAJILGlOA6Am+ccFTXsBz2eWjro1yqq+nO3ck+1SZ+WCITsQoAAmKaeQHpAlQxnWCpYTAapjJBxMw6Bt3707TY6eiVKSr/wcIGMIgBZeaC5z/Lx2KVOcpwyZjvqymYO48evqHh2djoUdjWjCBC4VBtxzjBzWCVmOKYugpsgKymHjjKkSHFticsF28fbvZhh72RpBwRL3tqMdcIsdSyWlTH9fQCUYkWHVd64CT0otHBwvO4lNMpDVm+H+ar5cw31YxWdM0CObpXbMPy3zmkVZ3wCLBOAcQ4tsSoUaxSwGqSyaPnT2r6WT0nKf0VEythova/yqE4pl7FKNmrW1kSXG1kYG9TSlNzWQ3iuTJJbYANjOKDjM1WhJAvhYg5XEV7OSXE4BWAl6rXJsOyphTOEEAZVm/8o4LZNH2hp+gXZUlrAJUAogW6q2zVKwwNbyvRsD71WMkWMpCwVr5o11vOOTAaE22NgRKsMT2aEs+iXYW+y75AqaZyhHM/btdJbWwqZVwgo3EqdVhXZaOYNg4UMf/ECI+ecZ+2nuW2tXN56La9yvluhO7epoQUNHVivzv4NzV5ftuR6+/4HUd+poxInJnKohs2/DUrwl7tC1eo1sdpyzgm0NsqOTl+fdzYfzoY3O9P5TJ9Cs0UDiZotrE2Q5j6KhgWeoAlba+2fzyCyAe2icJh0+1yDeIoDbLBps48lkvWvRpLd1WDa3gYEyNveqBjZsimf+4B23occz0J6fZx5OUbb3HeJctiQuU+fGUUQVXdPqD90UMdbG8jXQMBFxZgJ7vh/vFhi/eoCXz+pGNrHMZqRKmDai9Q/nOs4ctGP+2LGjGPyeoOmiMQ0iu7ApqJuydgfNIo3YvfQNjgDsCL0vYty4d2aoqlGsCK9BrXdMsCmNMa9h0/SWl7zoR71+z+vvf4+BY/LceeZHJzEclZ7c/DrvRmArDRH3DW9moZ53N+YsnNBbr39bpi/hhasfk4unJTR33bJU2twr0FUDZOfXNAyWNhmCMpMJ8uxah4eHox3fnW0NjILAL9zwtbxgAZK9saNxga7McvRmvb297PCbA7xop+HOXjalGtZLRsAXtJ2PgqrQ27HwTEVEECUjfse8RwX6Mi3j46NRnmxhsZG5U2QtcFQf07qlK/X19qfjR07wO4voXHfR/l8RAENmQ91aJVmbLgYKz2tYNBVJb1hoqM0SBOQBXQMwE7IpeSKBLAFm5bmsHOyxF/CvU9TtAtdEB5pslR5ytbBiE2qKbL6AfXSRtMM1AtcBXTMAmin+cUE041Ntl4BOQbbWHqIRF2DPyYU3mi24J4K6OcCkv6vI3NXDxTjE35Y+vSbLi+usqYvLoqH1/GMDhIxqltupxkimTPuEpTDpDbNlDi5LKsAShIfPFXdYHaP3J7z8jEzjcxcYozo6gC1TCc6i2UFykQU0yrPMJYHDPHpDF/2IRYvvU/LSiwtGSSZSrzgjtwSj8zCLfr8ETdECOjU7jZcAL2rgSmFt1ts7+BnLpyYGZCVUAbUs7vjoYJyf5e8lOleDXdYJJ5oiAJCA2tmFAa5/LECtLHIOMNHZpq4SzeDELGAZFs6SJoyRnyUAspSoebTgVVG9JWz1apPjU3G95ea/ch+8nw6OvmJ6AM7x8xXWR9HAXXApxlVoBqnfwe7AqAGAjUaspcmtjkY48z63YiT84Q9/GAB10ip6lFRX0fXl6UTVvkOdVc+WDo47xHUvpu6urgirHwV4rQLkD911R8ybMmwtcpTznE8TgCvLfSM0SFSZMhGxcOS/MrbqA/2nFh3XHIBRcL0AmFqheU/NpayWmzbnliVaGcIs9B62Gj+3LKs302NaYrVaLbAzQaWWDUERc60FYf8SetI82r1dO3ZyHMr0dphz3AKAbYa5YyKGLOgcDNoMHbZGOnrMAuei/lS2LJ5JnoOJYTpqfc7R2g0QlRXd7HaO2FAyOUXneF28t+oB+4JPrYFCOsD12bCyWKApgvOeYAPmMebZrDVwjlM8t9PIODxWd0tdMHA+2+a6rpWrjaMhg/eJOrcio8YCuDG3g113s8emgvN760ufCABuk4E7C8vsY/sRmwzcYzv+5/Lob3gTTQy8kKuxN5iemY9OM0sWsie+mCzLyEIt8hLX5FYWTo2Vf18DmFlhAZDxMFxcIGD3ZCUlSAW9pjDIiig6b4VpcIEeGRiMhdLSiqLnED/zQm6nS80S6ijlq3pMfFvb0J/AbmgxUEsJc4xFp2fbrigVutM2DkiwNGM3mBmfHNvzCrF7NV3ggKoz/WfSAABOixMX9Z7tPZR+BjPjX87ZBIYZynN2fmsBIaCRZRMkqcsSTMmP5Qwu5/ojMF6RN2yAzRVZLqrJC4yV3W8AK/NRo2MT2CLzYBemHYQOpuA1xssXPotD2KxE56ff5vgwL0uUdfTt8svFKSww1M7xmXYJqhVzURMoD9ItGdhNnz5Lo2rduBlav+RZlP3TMqQdvIJRx8cFUkAhmFGft0AJUdAhODSMPgAj3wyz4TCk9US4Ru1Q+Hd9/wRdaohkOQKAq4vTPHhdRK6m0SB2S8aevwDOUtXCSnmwrzMFSt4AqcwAN/OwC12S1y8na5wTx9FbK6rTHF8wrzh/EmZkRQAXqQvoBzlnzX8VpXtOAca5X3lKlfNYXNirMMP3mynBzgN4V+k21aS2jO83tTYC4GByud/333+IaytLu3fuCXB7wd4L0gOHj6a777qdxdimlazjdN4StaB4Peg9fOXWjYgdX4GkzSJqqYyS8p47RwXGaiWr6WRs7tqN0wIaRoBlNc9GLddQhq5PFm4vJcYxGOKOjs70UaKYjIOaQ4OaB5zM2S3NM2f5cQ6j3EsvvjCN0FW6BT85jZp37N5FeT9jFAV+I5ZD1WPBCrnR8dlUx2X38TAd03VES7XA3Mm2bTQL1ADsZKhjHjFXF+cykG0SkL5ry4bW65XGxJsF/DiPKuzWZXycpwL4asrx8U5gEzAPEPN57USC4PePHz9M921D2rdvn9MKdpQMXq6nGgC0DECbpv66glZQw98yUK0bKsGkrF8pBsSrfLC6VD3btAoRGKt7Ez3Z3R4WJzxfZTCossVu8tx0Wt5fDEZV65RM8xjEqWbFoZ9jbrNRreAfvz1ClFoFY6H+zygtPQTLeUdW5Ntgg1u4RzRLae/DBlM21L2uAfZm6wpAnf+/+IqXnctX9zn/7IfMwEW9e/PrMRsBw+y3ka+Xp5z1j782AdxjdkvO+YFf8cqXhfaqFPZHTU5BKwTLK7Jgttm7OK0Hh+fVKhlnFYt8ZjUiIyMjZbyN4mp3xlpxaHHhizWyJ9f1bCuUdHoodcqQWfKaopPLnfwkL3FBhHYaBaw7/PEDBw6wsNANyEJdj9ZsAGPNOcCQpSvLLLMs9mq+JnjRFgOktEPw5xWNZ7YV2jhkXWmTdgWa00pHorvsOhgANVvN7MwHAYZ6vBmxI3uRR2szCatVgClz0bZJI+8LngWgFS2bRqier4JrWQyF6IKYHCBzkmsqNXGCRd6EBUtxsmCGmFuCGhvGMw72popF1fKwJTs1YP1EN5XpXcWi706+gs+wPDTB+eiZZaSQnYSWNOth3taK6fREw6Ob/9J6uU2A1ErmpHozr9UOTNm+EGczoGbSbsR8hZbJcicLWo7PmECobkn0zJnetKV73RcOxkXWycW7AZH9GEJzS1qNlJfGAOaCPRfG+vr6uJc52AmZVoFAM0yQi9pxhOy1CLu9Hs+viO7PEJ8DiLQ0UZ+0devW1N+HeTMgV2CwTHyTyQtPuewAMVFz6dDdd7E4rsJUTlCOI7YrukBZLNFoOR5uEMzBlf1Y5nwtOUbjAvquOs5tkuaAGkp301rCwPTUN9n4MpB++qdfAaBMqaunC5bJDFyYKO6N0V9V2rQYoQUgHOvrTbd+/Uauf2y9c7YO4DwQZf8RxkF2q62zPTYfAiHZJuPYTF8wYF20Hp53nPQ45cQWvAi7d18AmwaDDcBTKlAG0Fnl9xtg31oba4Jt3rN7T7rxS19IC9z740cPh0dfXqaS57Iy53zEBgYgLBtYzVgKvAQ2MnU2GMlgGi6v0e/k+HAwRXU8n7LmXV1byEyF2QNoCSxl080OlfmcxLDaqDI3VpbkR4jWqwRkSgfbmGIH9YwNC4DPFa1XBMoJL0MjztiEWNKsNVKO87Us7vyUDXcNmYXxbqUkeeTooXTB/v2cTy35qQPIGfTIY34XYGoXi0NmoL+d7L/NFoKtKjZDNrhoAFLGOa8BLkeY6240Zd7cXNl0VEcp9L5D97Fhq4vqgPfIjY0bLYGbDHSU8GGGy/LocGHRfA8JOmdg0VvR9U3z33bky9rmeffMIlnQC9MO4vLG7lRSDduPFk4Zhj5zzgEbJupp7FhepjzMs16rBu5l15zz9/e5PEAAuEPrDNwdDzLM/lye0OZn//AREMDd+O1D6XUv+bHYQWx8bQK4J+7MeeN1b4yOTr271EZ1dW9Pp3mpqomr4WU4g8bKxdOXfIOsF/oyd+cuWO5uFexOAQAWLRcCYgR49SzgNgCEds3Siq37/LvatSJ21pYYLNkdOUrDAAv/LHqhApq2nTu3Aw4GYVNkLgBOfJ7eX4Ilyz92n0bnIzv1ZXMx7YaNRojMgFb9j2USS7OWu7JuzqxJYAuGooOUWTxfd+1NvODVW1nubW/DEZ/rGx4dAQAheuaFX+B6LIPZOWvJr1LTVhdEu2BZ0GwmUMQuM1nGgm/ag8axLuxmyMp2ZEHi60kHljjD+4pyFWPk38uONcA2jiAIl63w7yw5WR6sQQ8UYfR6Y3HsHIt0JWyA4HcYM9ZlvSVhxZYoS9dUoccKXZ4Zqrj62wErezE3ga6qMZ0+M4DtASVJyolaoFTCXC1TliyHIZM5cHwEp52dgsXpOB/LvzJj+oNpFWGwuGVumQ8BkucRuafhMYBmC/3jNEBO4b7AMcrA640qgjatUUYBDz09PenEiWMBvARxba3NYRKrjYeGx/nuCyiZ6gFGhBEl51oYuy4A0uLidLrrzm8DIGBjMWq2GmkuZjXMYu/JE6kHQf8SYegyKJbG6zDFXeZzRkcwMKYM2NLRnPpoalgE4LRt2QuALsFQ98K0fdcWkjZOpdGBU8wDLDpqSKwG2LU3N6TRwWOAOZpThodCJmDXrGbFNviotVI7poed7JYGwTJtegWWsxGyRmyH4xBzapznoypPkHppKyzZXhJGYLm4z+opO2ksWXOTAxARM27tbo7S5TY81E4cOpw+/7lP8QwVKJG2YU8yHN2N9ZT0bDoQOAt2wsoGMD7NxiKYW1gmS9ZdlFiPPHAo7aI5pwCL103DyTQbHsvVI5QfK2m+cPM1DePWyGamEyavj7myTI3UzuImMlYLyeNMxH2ybF5mPjBNTaMTS2n/xVcEKF9YYaNVspT60I+twgwWxgfDd1RA78bIMn2R3c4wWX19/WnrFhsZjMjieXXe872hwT42azmaYraziZyJcVYnZ4PCkvZBTCi1bDYh6P3axWcMDPSF/lHZhXpQNaKakneQAKEfm4kcMtuWjU1S8R3hz6/qZenmBy2lTUeC0w42lnN0z04z/wWu6kBX+f1VgH0p93hiBG/aonzqetJVaSnfmsXx2a1N85aGzvF8MieqqT6oiRPUveVlT4AS6qEZOfKU7ngQGrjvMXCS6/pQqSTZ5OUeLfgggPvyrfelZ12+Pz1pN1lj61+bAO7RugOP/nFe+bPXZpE6sjLG0cCELITpqRmQNhjohK7DvBojWS27w3BEpzxl55uWC1tJC5gEYM3xglXUXW25h0Uo8j353/joaHR8Kn5Xu1PBqqg/U4Ri2xgACPHvZMdy+LlVALp86Z48dTqSD3wHGFLtq8BjmN9ZgnhaHZkvTcGhL2fZhQy4ZfYGkddp2UeAEkzWWCz4EavEoqUNgcya7E8lzJ3XaIi1C6vOD7J9smhzAINVyqlNgC2ZJW0rRrmmiJ3iGk2L4FdikRF8RXktSopZZ2I0hLAolG0EaWvroM1HJAloowH4ZNyyQG2BT6bwEsA1AHbnWVikPAWPfl4r5agJxPaCLLtH1R/6eX6vltJqBIwDlOsb8gG2K2m2sAFgdobSpveM4y7MI9w2xxWWNPJp9fvjmPrBdbLQjwyPRvxZlI1BFmrWvGeOUTtNDzJSjpvgq5lO2UoAnKDV8xCwRa6tXYUwqy6saswEFjIgAkj1bYrVLZEJWJrIzXTuVWEjcfDuQ9zvWhZhXP65/7thoyyL27VrM0meBoA6gN0ZDGDz/H09HZmQg+nb3/o690n202aFzJtuebE07d61F/YEYMf/RmFXj7MWlZY1wgS2pHb0itu7G/g8wBYAv7mpPTRlYAOJAAAgAElEQVRUD9x3Z2ppRK954lAkZITnHuPhz/jvzjsBiiA8TxNJge5FAWV2HTCGAKAyNiGyfpUAkVG/X91MssY2gAy2ITJq/LnGM7UKEAibDaw02usrOCeaFJh3owDpf/j838b8mEEjZmnOOZWD/VJjVcczJevr8Rw7wZjja6h6a00J2i26krknYzB6mvaqd7PxpgDQVNM4CzspiLbMmWP+2906wecpbajnnvaSVlJM7FwTzU2Wjp0f3tuFFUBw166w06jG8LaajZa6vBzzenLwNGHv32Y+LAEImzEORh/LhmI+7Ewyyw69Gi2/b9+xg/lDOgTPouVvH3BlGj67MrtzzA27Q92EeFzZfbVw02zUMiNp3hvrtju+Q5R0CNRk3GYKsrs9AVSdwxvPlhtRtbnO+Wqac7wmTXyVcbSxifE5FBCqTVUrp+ecAE5N5AoNMTsvf1bKUQJfJlO51MQMHP1k29zc2fldyRxVmpFjQr7pJT/96L/Qz+IRMwZOAMfXg2XgeJXhwwQKDqtD4zlot07riQTswr56bJrvWMUpSs/Y1RHizx/8dTq97QP3p5e86LnpOTyXj/7XSvqLj309faWyI33gRbsf/cM/xCMK4GZYFK68eOc/+c1NAPcQB/Jx9OP/z2teH2asmq1GwDcverVgkYdpidTUBQCQ4nN1SWFjweKzqp6Gl2GkB/DyEiyNYZKr75OdiS4WgpPIWuR/VVoGsOhp1DrNy7UFlk6maobdtI0Tk1Oj0dWVpzy0ishcMLZv/0VEIh1e191lu+LwE4NpUs+UabQyI2HfMtGZxsJnV2n4znHOLvraCFiytHSpLkYWY9kSaPhIVUWsVBYSnwnrbYZQJ1audUp0HvIu0r2ABSqv6S3Xp+hZaZtjZAlHzZ+WDZahNBy2pKVWyRxSF3zZi3GEz6OWbGE7XJz1RxN8WmoWDLmIllbUs6ASyQMzYOegi7CLtqDOzxL0qBCXbRNgGYkks2ijieXKiYmRuCcL8zY+4CHHuSjGlulUQ+TYjMJyNuEdZmdvCeBT4BwdlixWMmjR3cqiP6UQnJKpC2IFzILn5ALnOXvtsp3Oh7AfWbJ5QR1f1sDitYV3GOxKFs2lrm+9k5aFrp6yrHhV4bxaKz83011Reqyl9IjIfBjfszJio9QhatZrudFydXUl4nSYJGPC7Mjdv3cXx5wjoaAs2LmB/tMs+jSb0GORx02/AMPbD8PT2tWC7quFCCbndlU6faIvPeOpT0lDA0dSf+9hfqcubYHZGR4a5F6O8Hmq9Y1hMvuV0jtzW/bNLsoBWGrL2wKGbT3bAJN9wWL5PfWDJnc0tbRFV7QpJ/f3T6aBNdhJgIoMbhEMVSMLfbfnZEnZ+8f8bABoWr6tY/4sA1q+fuNXmAdoCCkpWhWxoaMWDafP1BibJrtVa2kIKoFZtZFA0CFbvcR73DJiF8zdAl5xAqyICUNOoAZ1CXZploaQBsDRCKV9m4Zm0QM6pnUI+S276+NYwjxrJz2iwOZhHrC5xtwYLsCid2ynrtmYGjt6UiP3y5zTasYmB2P1xc9+AlsUTLG5NzZPLHFebTCas3TLlvFOUH+n2bSArRrQaKOB9985LAiyKcj/VpuoTY5sr4DLDuzwUgwNHu8A5q3PeGjkzL8NPS4MNCVWU1mUU8g22k0s4NuwPZKVl71UBmI6kSAyOuHDBDqFfU90RTNlwy4akDGL9rK4tC7teuqzUn7LHp5tfBABhvN0X+eYd0pJtBVRc1gPy+c75roX/cTjaCX456eaGflO2rOCke/g1I808qUnKk2uDqWR5UFiRzCPBLw1Qzs3FG+JDje/Bsl7e+PX+tIHX//M1MJ/jyFANrqqCUfkAcoERpNQ2k5Dk2hA0kB698eOp+c/56p0BT/cUYs+Jh7AhTQ0mwmFW3DZrkA8OjbBrpGXZIHdu4LcVrqqFtipDLOzbsXbpZQXe980Ghw+vwahYh+TOPuiDZ/IK3Pe+mYWUhvHKOIlNsCOdwvRW1Oc3wIvupZccRzDfYxfvtDbOMbj4WsTwD0e7tLDO8dr33hDvCjLYNnUT0VUEy/BAqUQF+7QvMFquYC5A85MMzPGR5G8An5F6mH2CZALw1VekL4sIwyb51bfsnoWv3HKE0ZKGf9Tr86FnfiiQEMNGTvWcjoLxtHr1PG8dZL5eOrkGT6jOjRvSvEsl8rwybbJqMkOqoOyBLjxslcA7znIGkXIe5QJLdjIyplJWQqYFNDYPafAeT7KY41oy/Q4sxRmqTi0O/4jMwCAa8aOIGwjNDFlR65gPTNANuBdc1Q9wFhA+G9tSHIuVAAB46A6CEavRR8zgoZIlsQFRmZKtkbNkUyiQMaFaG4RTRrvsQCfYepqE0OWAWkjglo4wYlgSnCsuapNCpazbQ5wEezs6kjHjpwGXVLKMc+U72k8aqlaS4ZKQEJ0A3IeU7AZ0TXJOPmnx3Us1QFl4Ix7qWnp+kZZmwnPc5xmEhe5GQBDpjHSu41FWUsa7lGNHXpKEBmlSOTgvepnZY0AhsG74NLJByifYV74Gdpz2JShh5rXpXGwzROynzYzLONLKJBc1f0fJkctoiHrMi+NlPvH8OerA8TWUWrPaa/B/CohT1uWchYAom+tTnSzlFSb27qhB/DewwAa+2EAodpGOokBsbKYlXZv4vFlo0hbx7bofDx+5GiAb8vpgme1iYL3ZU56YgIm0dItejsZM4HmgQNPTbd863YWfiQKsFUtF14JkwS7Y2wTIzPFfLjtlptpqEFvqr4Q49gKGMgWgFcbZdJl/A3LirTccCQs6S+nAr+T01+NMbW06TxoAgy3YHVhFmdFmd3EyxjpDhJf1Z2aEN3f+Z17ogNchqkcR4EC3omLAF5M29JFF1yU+mDa1Dja+DIKA13LNdoZ3A+QEXhNUAb2vdA3OExHdguG2DmwGxm9+ZbUtX1vKmV8tc0xUqyG+/Tpv/rT1FzPv6wU0vjIUGzq5ti01TBuRlBpqi2LbyKEEgIBk3NP/VrW1ITEgHeHoMvNlE1Vzg+f98jq5dpl3qaQdqgxzeyMnE+CsIxJ14Dc51+dpp8ZDB7zXTuYYTWckRSTYpOi/58yj7BXsSpgAxIgVxDe0t6Vjg30YujseyCXeg48M1W0bed+oKHTH5FxdMOkftLqQj1zxwhCNaVveukTAMA9FAZuYW0yDS6fSrfO3pL+z+Tn0wtqfzxdUf201F7aHbmo/xKA++0/+2Ja2vOk9EuXNaa3/OmN6UXPuTztT2fSr3x5hCD57vRbf3kk/dQLDqS7P/+dVNh/cXr31cXpPX98MHU97enpoqO3pN9bbEl/dk1net8Hbk23tfWkDzxpOb3+y0PpV15+dar86pfTr55ZTS9+xsXpqvmT6Zdum0z/5uqnpNfuYaerApaX63s+dUu68vInpZ+oXU2v+fRd6Xdf/vRUSfj1m78znj557eXBwN3VujP9u32l6fWfuTe96yVPTUN33J3+brY2/fd/s//hrbqP8m9tArhHecAfxcO9+o3vZNGpow1/IGwH6nlxy17J/NgpGC/XsFhAyxKh5bwM2fl20jU6zsvegHOF9bbZW9JwpQ+XfY01eURk7bTnENAZZWWsTRM6JktRsmULAIhaSpV5LEQEb7JkU5ZOWPCz6CS6KFkg3bEr+o8SB8BFJipyNQEJms/6gp7hZW8jgC9sFwiPNQfjtsrOWOAgaLM5wOvQ3FR0IbMYei5ZIUCli/OZ02cAdBjoAkJku5bYZfuzMkoeS3DoGLmoTAHAZDHMaFejZ/6k3aNqk4ZgaQS2NkL4+SOT63mllGcEo+Hgz7gYxZPFWM1EZ5+O/1UAFX9PNmfF0ijspKLtvOBCCxdAj+VsFyEBqwuaC5uAWssEWS3LydN0YDpuahlX0IQJsuzatCOymI2rbKvjYn6q12Q5TtsW2cAJmgw0W21vbmfcZ2h2YOHXbBng6f2xTB52KmoOYRxcSAWilmAVvHuvYi6YH8qcrgCU+bXA/IlGjfVsy8hN5TiK94soa1nCdgFcYWxkH+tgh+ZmAUuUEG1yqaBkWgBQLYbJrqXfTAuojq6Yz5I5nQdMTXMOsjVOkp5tPcAbo58A8Lk6Mi37AHvNEWBeCwNmN6EM5hjXPEYzwhSApppSr/ekAy3ZsaNHo9woALj44ovTzV//Rsw9mZtikKEGw81kmtpQMdB3Ciavi45nLD1w9K+ra0pl1WwKEMHrLdZPJ3YHXoc2dswDDFbY1dz4la+mV7/mFWlk/AQ6uC5SC1I6euT+1EtjST+Mos0u2n1o71JPMoDGwD1o1uoY92pAWxWbIo1p85yztirT6rvmZM4rUm/fML8HYyQJAmgu4R7rUzYH6aAFTysgamqSjVOUaN0gMNewYRlnLFYa29MZmFCbVIoBw/NzNMTUdtG005mKK+zs3k/qFPeAY1dpasyJf/GzH8fcl7Lt0hSNQugzmSd9ssSUb9ta0afx3lC6EBsvzkMNoQDW+VqFWfEk9805a8dt76kzscETpPucRvYsz45zVdY7gCXsp5rZOea4c0dGWD1fZlfUEFrV7D1h1opewIwDzFxrRyvd7ehPnZsh78hK/OqB9e/zOfN7E3PEgtHoxCxNq1iIFDV0UfrmGTGRhY2PrKqM+xrvwC7kBVYk7DJ/w4t//FF8k5/9Q32vhPogNXDzhNgPAOBumvlK+tDwR9Nrm382PSv/nNRRhm7ghwC4e8vq0t768vSdk8Pp2uddntbuuT19bLY5ffjldekd6yXUspu/mN4/05x+72Lae789kf7oF56WmgbuSa/41Ej6tVddlj7757emqmf8WHr7hYX07j+6LTU8+anp2advS786WZeeUjKdxowLYQf7FADcT1ZNpd/5+on03Kv2pG/cfF/qvGhfelV76Q8FcL9xZVP6s099Ix3lYZ5nQs0jhNwEcGd/0m1+4kMbgVe+4R2RpykL5IvPcldIsdicRCcnu8laFjpffDIOirez7E/0VwCMIYxm3Tlv6WoNC5CIGtL1nJefL0lNNrWHUF/j761os4E+SzalqZGYpdDUKQDWIgJPLpMZdJFXx0J51RLe+NhkAC1fwsbiqDXSNsHPE2RlgeZlgM3hAIO+iBXja0Lry3qE7jLBmcz71i1bud4SxNqANICXzRhZ7qulWZonDLtmJ59nB+5x1MHNwXJo4zAAmJXR2kgYEOAaAxRsGQuqnYf63QlyMuNWrptFRgPXsGApro/SoFmTjpnnKBgVfHmesg15PME2SkOO2TDA2vKp90KbAkubloa0c7ExwCQoWTW1RZbCh4dHsgQFwaZu89qXsMgXa+IK22mIu+U7s2PL1QeasGCeqosX4NFzseypoLsAU2SlwP8JJF0MhxD0WzaOBg9+T3bE8mhxmSbBheh2tcsvgu21EFFgz5+eq2a+wYSGp13WDGPHnueq+NyxE3CL2jTCVfcYnYeiRP7RwkIgHOU/QKHdxzKAbi5sTnFxdyEu4ucaYEwdX8fVTsMzZ/rDWyxyeM3C5ByqKN1rQm1Gp6V1QX9TG2wpmZcaveZggUo5l2WTJji+5VIZQVnf4aHhAL6yaGpFKRLzM8vYkPRwLXS8Ana1uVmE7Wvv2sp1YgZLR+OZvjP4iNWFXEFGWm3aNP6Lh+47nJ73vGenpenhtI2Gmw5sdBZoXvjClz4fYNdIqOY2Gj4Axb10LdfXY7oNm3W6byAabvTJ09vODnDZwZaGlrRjayuRbjwjJQupC9BXmJxB0zfMWCJLKq9L5czpYe5nqXmxi4AmNH8rS4DeFWxeKgTHMNxGVTEHeEoZefWlsO8AmfkVWEDK/bl8U2qh8cC0kyYY2Vqe+6994e/T+FBvGBS7QauwIYUO2ymYP5/nPjZIeufpM+n7Jsc7ZZb55jNTA1MtEPPLjdEQ5rmZVYuehZgZuxnRFkRNKO8QQZZ6ucGB4ZiPce1Yxqz4DPoaW4/QCs0m00jDXgGiz7OVAhnzGZtB+Hv9L2Xt1ADK8LqxXeWYM0vqffO8T7BNqqdruaYNAArYNQOW50iLE5lY9bH1bAIE1/77m1/2kw/tZXye/fRD1sCxX05jK/1pcKkv9S33pY7SjtRe1pVaS3Z899K+v4T6LzFw1SfvTh84WZY+9JqO9EsfVAN3dRr/0lfTF9suSL9z0WJ6y2dOputh2HqO3Jpee3A1/eEr96c//UgG4N7QcSa9/ePH0wt/6sq0446b06/Otaf3HqhKQyW16TOfvz3tA8DtGDuc/vhUcfqTV1yWfvMvv5oaL/jRAO43n96U/vtffyON7rkgPXPmVPqbqZpNAHeeTdh/jafzphv+faYrg9EQwAmSqs2lBDTIYFg6qibYWZZFHyhtLhrZsbtztdwwzSIiSMjDnBlBZUyWAm3BhLvhKbRKsjh6QFlunGdREsB1bumM8HE7Bc3vzEoeaNnc8rIwq1vRFmOE4/hS9iVtuUh2Sf2cXmuW9TLWqRSWop8Xd1tovPSKczEQaAgmt+/cke69975Y5JuJIhJoCIoUz7uJ9tq1UzAGyq8IjreZA/CgZ4WgLnNyB8SwqIzTJKCRruOlia0do5at9P+SUctKObJkRC1xzZ67mkABlM0h+tup5wtQZ8kIMOI1lLDQSVtaXo2IItsSASNtLFqWyzye4NFkiErYEkX1Y6OTMb6OlxotwbilJTVw2pwofO/H+iRHaW5sTOYtS0uwEaPSz19f8CMT1EaDiC6DGTQzVvYLULUcBsxcP9dVzThZgtLN3mvR585z1xDZcrEMYAfs7ADl440SfGhoAvRlQFUjYrsoPY5HU0sZncOyt0WWT20cQQ2tNg6wJoukdrKH+3iaxpa1+Sx3NzSbZsWimbQ4GiVyminWYEmruV6BpIu05x2NJv7J/DD9I3zPENl4Hj3Yaswyj4+fPEmHZ1MAxyU2HkAM+Zpo8vEcp0wGYcL4u4KEFnzUCgDIefVTMEFTMFbKCUYARZa61ZVainSTsgYI3LdjK8/HbGwo9GKzGWeUUnUZOsxjRJ3toUO1EcBv1/GF+7bTSHEXZeHTPI+6Hi+jZ+vI/PDQMpYAPA/efT/GvnbXjqZDR46lCy+5JJjJZkCotj5lxejZKilT5+jCtSuXObG8YAatc4R7SuOGGslVmxt4NjQarmA8bQAopYRss4kNtUtLXKP3i41OlNsBXHqk8cATfCFoZmMCoFtFcylrbkOCJryWiuEFmetoF/XkA7Q7/2Zp6BDQmnrR1toRoFZgNUO3rnm/Nju5eckSLooCDOc0n2a+muThfMrsjIRoMtA2LPmM2tm9HJ3OBe6F2jq9HI0Uc3NVyWd4fgMw2Xv37mUzMhCbLCUQtWzYBI5lzA/zT/V6dM5XMVfnYBfraNSYxuakpHVbms9RRl6mQ5qflYGze7+RZ9wSthIuJRo2NrzhxS94XC8pD8tGBA/kVKAtGYtJqsxVdBzhk7PRxDB9Ov2Hvzuj60wM+q+98Knp0/9wS1retjv9wr669O5P35aec8VF6Zn1y+n6/3OIn8JjaUw/GnQRLC6//lOXploe8GOYCf7/t43H4L7txw+kPQ1zUUK9k51cU2VROrCnJ/38Je3p6I3fSr+30Jz+2/MBkMtz6Xf+98G0/ckXpBd3LKb//NkjaYjf72HSb7lge/qp5tL0y1+6/7s3bJLdzrOe9ezUfuT2dLhxS3p+zUj64H3z6dd/+rJ06M570j/MVKdfffb3gOn5fKc3S6jn8915ZOf2mjf84rq4l5IC4uEomQKSXGgtZ8ZCt4inFuBABstsShdm/aFMDnD3GY7/iIaLfKGui6W0zLALrACL5j8CLtkzdaYTk4AyFgwXrpraJkooALnoyLRhwsWWcp4slRor8w41FLbqwQJiaU92aMMsVPDly9wdtWkKAgp9rOwAXLYRQwNeLT187Wd+uqHjU9Ct6z/v/bDKsDzmz0WkFOxRA0yBJa7ItUQPKNuyAJgQSESjBrYMWgdYQhVQGtBtR6G+ddHpCfiJkiLnow2KTBHi2ACOln1kqGZYYGi7iBsoe+DOX8ZCpisTXLtwY27LYiwzpnmv7JpMYCljFX5f+vZxXW0s2mbX2rlnCWd62t+HUeEdWEsZawKgMA8b5PFkRO061Z8v067ZeAE7pxmxNAXnniVncN+4j2uABhmGDJgD3tENWf5VK6S2Sn+4UiKq9CbzM/wZr039kWxeI6B5jLKZ8UOCPRkljyv4tRHA0lgsxNHKy/nCmC1oOsxnC5j17xIQekybZXRR1iJCnZ2+cCWwHYLgmmDwAAB2vVq6ZZ7I0mS5qljOYMQqq7oRWl9CNqf3sBhbmiUNl5l7C2witJExjq2iiM5XS9MiWceFL0F36A1hz9z4SA7aULO4yrgyThfu38tijxeczRlci/fbfFFtJSawtrC0HVouS32wVnmAzBK2HHfTedvVAzuMRm0JsLR7B7pvkyRoDlnjGgphGVIfm6VRGlX8/SrC4BeR8tRQuv/6176WrrryinhGnC8LsEblNATN81yWcA8sO5Yx2TW/ncWEVnuOxTUbdIAdC9iCUCbtwEZlBk3oIADHkq2NKOriDJpva2lEhzmRvvWtm2HfuM+USq98xpVpzwX7qY5RTuceGrem11tRMZuZcrpC63iOAW52dJdqNM3zOYmMgMcKzV43950mJkq9jZToLfG76fAzfP5d393oWGpVjhCGz/ydDLRd1WEdxLV1kUDh35mmoUed7Fro3dhouiGze1kQ7/tnCHa6Z/tObHLG4z7qSTcrKOdhrQWQygLbvDTMO6AsyqeAd+cPWbURjVbfkeboJF5r6GazAdOvYoT3mMbDeuyZs1vPM+mcctze9NInCgP3IEuoG4Yh8bLly06bR/b1YLtQpwLAZSVUNRWP/Otjf/XFNHvguem1dFs/3r82Adzj/Q7+4PP/2de+OevklNmB/bHLywVAkGb5ISwx0L5UwIIssJhYflPXZYeawnyZE1kZAZELpR2DgijBj2U2AcMSpYn9+/ZjoPoAOjiBWxYlZelU81bD0gUoAkRF+Jb13E272NkpanOApTdLk7r8t/CiNq7Jcso999yVLrzwwnTXXXcFcJNxky1samqJl74sSBNMiWa5IjjLbLIpnpPGw8YDiYAWWCzC2sEGA5gtv9y1Rw4mpSBBooyWTJoAbmR0CN2LzBcLveW7FX3N7JCj1BwdsAi0AWKW3WRhFMd3dPaQ33kGkAbroXjNqzKei1KezJdGxIIXwaI2LS5SkSPJ+bno52m4UpjPvwZb52e0I0zX0kRjYoX7LnZqpmroDDTvdBFAYjh4HI4yWDGg1RJkFlWG8a5JDYx/pleUCaMOwpgIFrWPiePCWti9KHi0g9LIJG0yHC9F43MRdC94k8nJxk6QFlYQzINsPMj7xG5DrWUkOrDIWQYVzJoZK9som1WPvm6M0HdTETQ9dl55bc6Jesx721pa0ykYLkvZ47C76pVkaPmxOFfnrakMIvVSNuueR2YcjYlsS0cwwtl1cf+5f47nqqVj5psMc3N7UwC5JfRjlpRLuXbzZgW0Ph8CU6UBtu5krClzGWZ0lmcmrgOQZNOHthuVRlhB4qnvrKIEt4YNhd3PxXyOGscWGgTUbzned997f7r66h9LI4OnuFY1moBco6UAIR7bDU8msk+htROEj41hhs3myCzcO+48mJ508ZNgfccCeDWQ3bnE78PVpUXIhAYA3MTEEKAOs9vWOrwez0CM0GnJUEVzCddSy9w5DRvWyhgESGRu1FXDngEWQ2/KtZWU16SR6aV0yx33p2c+/yfSngsv4m7DfDKX65h/EwMn8UcbSSOn74Ohoow5i10PZcb5Na6FpdXs0SWYuhKsYBYp55cwvpPcd1nOObqDmwBJPqtKMNzkeH9q8w2UOJUHMM8ZA9NMFmBd1c1ZwtbWRgPjPsrJHR1d8XdA8rBDElDavaxUYYHfq+NzOrDhUR+3zLNhWVZgbJfUCBIMpQh+3hTn5LstzznMak3DjczXt6fJIjYN+S7eA3SAF/EssKFdwB2js705Nk6mh7iRqAY4Xv/yJ4KR70O0ETm7S+VcOngCESrhvy1Icn7wl107GI/y8thR80hB49m9gvPh0zYB3PlwF87NOVzzymv5YPVDFQiTsfMwGB7j1FV2lb2Uq2TZVlczN/RuzC7LKBkcPXJf6tnaGS3zWmW4cFlKsdzli9ewd1kTX6q+cGV6ZHJK+Z6xV+qYokTnPk3rD5MT+FtBpOUzGyIsiWgb4M9YqrWUq6ZNPZUxXm7r/f6qmVb8dqkLKS9h1UiWIDUHXWV1KgdgjFOqDWd1UEzGmvjzlt9YhgEOshHqllwwI/IozEX5DHVmXN847EdoqRBS2ygRv482yKB2X9o1LNDFlMiKOPcKGjYsK8toxSKvhp58xEXAzRIRTjJHtRoBs5gJlL2+HMBwijKyQNZsTc8zW6w5BmyXgmg9+ERhLqqNREBNwQDKdjpOjpvnGd15mogCimSwZIY0tl12IY8ILBoQKBGqvdJaJE95ddJoMa5L5KmvnCyki6nMmexRFfmzkxNz0XHs+Mo0tsOa9Q/1h3ZQdsN8+ZVlxlMvLLt2RVMqpvgMw9+59XFt2rA0A6YFqmooBcoyYt4L46sEVkWwQoKuSFXg89RcWiYVhBmYHmV7GGGZo+guNi81WF/+ZF64UAsOBVeCLaUAlp4VmQtOVwE+xcQnCQyKHNd1rWf41HHO2rL4GVqZjKpvNP6MudaM7coAZr8yomVkpWoPIkOjf6LAT9AUEWpckykEloPLwzCZTQBMoFFTJZYciaaCiA1z3jJyXuHjAH8r6XT/WGqnsaGrzZIrzQCwag2U2ScBs/q6FcNqof4LFvmugyfwSOyj2WFbmEPLcGnNERFwkUOMcXVnI5uY+ijn6femwN6KlCkYGh2rlyuiC9Vr8PoEol7D9u070n3KDQL4mtHr80yeKf50BS1kKJeu4Qxx0613pwxdQikAACAASURBVKue8+y0ZUc3JdrqSGCYwhqnv/dE2kW6xYkH7gUQnaRDVt85yv9hzhf/R3MIzwk4vxa7iLU1ZBHzNBlgBGwDEtA+vNeUURQYF5uDIMa0igbYA2YpW5YB6OtgyDXPlrVew+qlnA3Niho2N4Pmp8oqMxfXeE6LtP/RBNyEGeajvolh0M39ufOB+9Isx2uBYazi83KMfd73BwB7Uv88LGSUh1QDFn1+R8HvhWU2bkn21xg4RpCNQiv6xMVo2imKjFTlGu94IkRpPTwj33OzWG1+6sMbgU0A9/DG7fHwWz//prfyAhcPKW4voZQBY9VkN+UcZbl2om6GWdAABtGeT9cjL08XyFgzLaPxj+yZ9h1ZMD1idlgr/Z5ketoRY0/A3gSQ46W6hZDu0VFc7aO9P8uXtORoBNHJ06fjM6oAFiqQi1lULYdYlqtgwcmxQI2MYWlg4kEwgzZfaMSrTQWmvrxka9CeTKOlsfxoxNAkx5lXw6WYx2V+3U8qMwIVHapxy9iiaEhQ2CwzBiCqBghF2gELqJq2DUF1JpQm2xUAF67ugIRJtXraVQCa7Ea1eUMvL7VDjtU8pZhUhJ7M0h8+Xo5j5hdXzaWK8gBLsDT6bclECiRHKfn4JfshqPB8PH9Lh5r1mrc5r50JC48A1sVJsKDdi2WzSXMkBawsZIbby3xq1bHsdfOz6hkX6O7sbO8Mh/wibVf4uUUAgKBagGS3aSS7Si1aBgd5qp8TAJSxAAqQVjj3ghmW3JNWxPJcZMZyMoaWW7UFsf0gA1yyjpShGSNZUBfVjWsTzerfJT630STiovDokml1jmjIKjOyGJFIlPb1sROIc87GGNkxumHq7JjaMexneS6WNGV01F2pn5MRXPJcOKb33H8KAFtL9JFooa1E6DHdYNil6HQ349XynrY6pIewcTGSSfngGKbDGSNHF3B0zxbBwNbHPPe6KmQczaitAKCBeNWb1SDsn8crbYYNzzhGsR1YVhRmRkObqfa+FmBt+b4RmxB1aHYNRzYxFecmvNn6+gfpdB2NeWxnp93gbkIsXXN7QjqkxYVZxOpL1bTV0c2swF5wuxIWPuobieNizoR9EMA2Oj75vqyocVJmgS7DMMukLqP9KqpoTt/8zr3psiuemipqy1Mz+rVudI9HYdjHYUefdvmBdMet32Q+FMKyxt+dhdFsaMzK5RN4IcriR0MK0qR4huikbahYSb33fjsY65qG4tTc0UDDBywXP7vAvHCzt8j5LGHJMrJQkg71ob+t6+J+FaUnE81VhDSjgbomris8S3WYQueiOlBLpJnsm+y5rPQaRsjznM/45FL6m7//fBriHqzpDQmQk/2u4P1TCmjTFqQBgNYE853XYJwNWiXGxiXFSCAoXxd73moil7QlMnrODWMZYFe7knx6/cte8XhYAn7gOYYG7r7pTDxwZ/9Eeu42DAL5uuh3/5yuY3Z1dJ195h3Xpi1Mqm4uepP7Oj/v9yaAOz/vy9k4q7fdcAMCbPIqeSHpq+WCaZnUUpwL7RTCd41wFaxbttCB3kB3ZQ7uak+f6ctKayywNZQC1aecoaFAz6kCrNIkYfTqWFyM/Tl39dIItbzg/O9WtFuKne3YE/xpIWLTgYJ4xfOWLjPvJ0q8vMBlO2b53BpSDVzkbJYQFMzyPnHxFTDJUkVThOCGt3AJ7I6ZqwKFEGEDJMJsNtptEfMLNtb9peRhBEqRIiBNFuL7Vcoupg9MoOVCqM4iark4S6nQegBmyFB5XvC0YUQZVb2R56Ag3UV0EcDG0EapMgKvWSDGAaNbt24J02LLxcFWATqivBxdt9kbUesLv2TWBCkCH4FlePZxX8wGFeh6YEGhIGOVY6h/ko0oZqDmWJjDrkNwqVaPsZflqkfcPoUG0RKRQFRGwWMHCwWo7QckOIblgmXZpwAollhr0DhhXsxCr9N/a2snJrqAWACx/6hJaxbkwuppLlvFcYuxstgwZXVuqRNyo+BY+uUxSwHhXqNmqDYEWEL0/ujXJTC2s3QLTLCdworUBRuZXhATXzoNBSICj/mwUclMXgW7AhXvSZ7mBsuPUsqWPYPMhbUSwJlHKgPq5sCymtm4DZjkKsj3FhgKH+wvAO6BI8cj6i2cObS8YVOh3tFj2knZTzkvY1LViGa5sXCkAbKlLAWqlt7VGVbnuAbAVAdAegnBvPfKztppSp/lAmRTS0qUOAi2mE/4sJlIYmzXNM9OExrDg3femZ759Ketmz5z/dEkkqVnLPLcyirb5GHZ3Punh6As4SCWJrKijms0lcg0U5K1A9OUjUnGWH+7BUx+1aw2NW/F2mSCWLRCau9uBxzl0p5d28N+SIBzH+exo6cbC53TabD3FOCTZhIYPN8LeqIKZsdZ9xvQZcqguWFpgdE9AdtvjFnfySGMmE+mq664FEA9yL0Q7C3TPU7jABKOWhi9YrR91Y1b02ol8gGI6OnptbRnK+bzvBeWKZ/K4k4tjkRMlhszS96THLuC50VT5Xk2UVYElvB5WxLMet28O0bpsncujvPnGJvAEu7B8Dxg3eYmtYQ8jxV0kVdRBs6xaW3m2ioBdg3Y2tRods37ooqJIgtey+++83XvOhuv6MfsMx5yE8Nf3D/2mJ3s5oF/8Ahcs6MuHSYLzpb6q3/rg6mUF0Yxu9m7b3h1/FJ0+RtXhAfS5tfjawR+7g1vCjYGyBG2DLI0xhAJBCxJlbLorvH3hkJXs6M1cF7GTbFw5seGq3uAH324FKiTO2ieIIuXu1KzPNU8NRHNY+dqRFfJCMGwROmMF2YpgFAPsO92K4R4GlExDQyCKDs2PY76HLv4Qp9HbcWXrUyK5yGoFPDoDxfGuCwMdfwOBbMQSJvesAEUohOSnxUc2PLvzwpQBSUuWhGMvV5q1U6iskJmiPITC0CwXoASF1jZFgGmVgi7KD314fs2RPdbmOEKAlmINaytxhpkHC1cWjNyx/OkM5WYKxdRMaS2CDY/rOB5nuW36lmXgRqZNMGm1y24Esz4wLnzN1ZIRkGbDLtwW9EG6p+mNcIs2bIsUdGoEcAuACmmtiykxiVJC7aTGTlIQoGfp3bNRdgmjrgm/q6bhVjvN7Vq0cwC8BPAOf7h77Yew2W3bpmmzfyOuZWNgP9x2EyBi7opDZNN4TC0XtBvB+eRI0eiNNoFGNNI2XKyHYSlRj0xblXcT0vvLoqOSTGfY1OLHn6r/Kw6MfWWFuWC1XOwInOXTFrOT7ZG/aHnLUCxk1EmVwDtuYf5sLm1LMwyy9FvGnYyXgZ6Lg2GAZ7lGEmr/ysptVQL6GN+FHEP18xuZSy0gy+BPfL8BYXeHzWgAmrNqBdgZLPfgaGmqcFzbESfGZ2zBsQDegmGcx8RQHQWrZhaTjVfQxgTCy5tEhHwaTDsWPi8Gp0l6PfeC/NH+NmuLqQPjqMRTzx/UXZnZATmluGjLM8x3Wxp92KklJIFWW/v+RmsdTzPkyd7w9JG8LNtZ3c6TJlRXnoWo/r6ulZGnfzZ/jPYo2DXwflecOFuwExj5JdWcm533XF7evJllxGvN8ozT0OEBtFuALm+cgz3y2gU1MZmBllEO8kX+rQZDzfQP5QGmSOne0+nSy8+ED8vq+tz10LDwUkyb2Xl5wCPnW1NlDZlkH3XLKddO3bT6DLCxoSx4gwbMNe3CcImHz0Cl6kQNLV1RFdsEzq5Ow/egclx1tVUyViMAeYqkJFMca+3kkNb5ERBFjE7iwEx82cUxu5o/3j60tfvTEtkohYDumtosKlG52qDjFNxFsDos225VWPwez7xF4+vxeD7zvYh24hsMnDn5/3eZODOz/tyNs7qtW/9RV46liJRbBmRxMu8lh2lFhNjRt6w41wUobPYuqC6i9++bUuY+LrLb8E93rfXCP9ticXyop8TehMWDkGK8VPh4dTchqZnMhoGjLjSasFw6iVeljIj+pup2xqBSWltbYloKgGfmixLEprXujBXARKLKcuo8yrD5T78m1TRxQsk06XIelUC7jSqkKGSJckAHh2EpiMAXiw32kUqkKgBHGQh7RrE2im4Et2T6r7KKMsYvB3O/tEEQW4kC2wkM7A4yxgpdlYTps5vhZe4epgtsItCC/Vyo1hHLOIlqXbKc9S+wVKxQFIj3/CrYpGUHYr4IJiVZkqHEywsUULlWi1JChBk6UwwkA2soaHC87YTT82d4nltTXIwfI2I5DUl1kJDzzDvicyd5cUYO0BbMz8j6BkbGQ4Btufhz/iV5eKqO0O3ZFqHrJ0gTqYR9k5Lhzo802wUkXX0WixHa74r8+NYy4xpo+H5y5YJNO2IdBPgnHCOCHY8RoDniD5aRnNG2ctmGMCjn2m5UhDgPazj+uZkir3hADvvvQ0nLZjECpTrKemJiAQUoalUJGYJeT1RRCAThsaCfOKstP/Yivmwmw1/x/shM9WGmD3KRy7KlBG1nxHUVVbiCQhYaOX7SyzyblzygFTB4rRJHQACmzy0x1l03vF9gXUl5TXL09NaZahJZAzLtU5RvsCcc4M0DPAWmCln2JAIWCq2qUOPPDc+WnEY5Sar55fjLPBchOmS/TFtRENoO7EdW3OITVrQ4ibLNDbMHW8HnwWtefh7m1ZkRy1NO7dreB7VxFXmeD6Zb8rSRoZwbljRmDqXvnP7rWnbDjzRZAwXJmHISGbgnKfYAEDAxvU6Xm7szT2dQltrJ+sqZWg7pX0+nT+rsJHVmBzbgNyOvOIYVi7DA0MAuEuiuaRMs2fAt6Vf58JKsPB6Gs6gr4O5ZCyda8ocrArYYBOpDmxGIKHRxVHa55kyc3mVcWvBB/IE7GglJe0qfqCF94xmyWofV7hONwYrgOsqxrDRZ4tN1TjygBK8MBfxgZteYPNXlkuf+vRn08VPOZD2XnQRc7gqutbVmPpOdE7bUf/+t7/+bLyiH7PPeMgM3CaAe8zuVRx4eHwaA0jc57/vaxPAPbb35Vwe/RferpGvAAuGAfDlAp65Vyj4zsLrV2LRd4Hm/6P7KEeoK/jKfMTQibBgTlvq1IYi9FC+VKPyFuXG9tbmiJUqpwSjHsoGAYFiZgtCKDemq7IWEXvDsUIYH7E5sBr6NCkuXs9FLDE6h+9XVwI6WCxyNA0IeBTMd3R2RByYgExQonpeVnEOgDdvR2H4u8FY0SVmbuXAQF90olpyVeNnCUxgMQwrIrOXeZZZOsssIuwM1WbD88tFSYhmAMZM24gcq9Y4IK0K3RFrRYDWrR2d6eSJY8Hwmfk4NEyXKUyF/mRanMgAOr6ybQIzWRKNXxX517PohgkxrGUJ4xyNE5y/C7KMjIxnlltLqRTwouDd96emw9FswDm4sKths0HExILwerNLMsx7s98VHLs6NzEe00RJmctq+dtGDIHPEoDN3FIB0DgZm5ZRBbHROJChm/ieTSsGzXtvR2FrPfeIIeNLbz7BrmOf6eo4j4CxWeSZQMJyrue5yIIZP8N/CzT05NP0WNuHMtgVWTU1XY6hY2LZ3WYU2TXBic0SArty9GJLLMTVsLCCV48ZUoDIbc3ApfdFnZpgcMmuaoCl42uXo8ympVCfh2Uaekw30MDX6y5iU+O5CABl0vQWLEFXpVefsWWCVgGnDSs22cQmgrHOAwLn7FZFD1nKvBHM1zp/jWyCtTRzeEIwYpclc3YDnPnv3kHLpzK7U5RWo2zP3HYMnL+WgJc5F+ez/z6NDYodwDKNSgYyz8FshfUaZPlsDArQEzmpehQKA70x/sl1el8pR8pqK/qPeCsZTH7/m9+8OT0dGxE9HSuq1OXBhFmW5RBukAQ+Muyya87lZTJc1fc1aLzNx1vanxzV21CtozpYIvNgyUdhh2Vvt3SQc24jkQy0pt3q30yRkIXWlJp5mWPzEHYzAKclSrzVRPGVI3ewcjC7wMaIsra6RjuM9ZkbQ6pQxSYix2ZtHKZtgSrC2rqUYol7nKvhGaQ8W4XvXgnvuSnsRtIqxtxo7gYBblXYgeUBcoojP/e5z6X9F+9L+y7cTycqjCbvsXmAaTnn10KWbC3vmLe8/EXn8tV9zj/7IScxbAK4c35PfugBDLO/7d7j6ede+Ix40W18bQK4x/a+nMujX/9LN/BixbagqiZ2qZZcBE9qb3xZWyNa4GWmDstsTssuEWbPS1WGRINNgUVXVw82IUdx/c9KUzY1mK+p9shoKfMByyhHCaRcqOzwdBHKFt2l1IGfkyDOcqK6KIX47ogtobruaApczgvZhdUuxTVa++2c8/PKDWgHPHke7vZlwmxqyBvHBGgIzZfRWorwWcTVBCkQtwnBkp5MkHovjYVlO2SZXDQlHi3HGnL+Xed32+fiKwvUntbGgRd4hbFdsAHFnFs1bIZi8mJAhWyIIKMIAGA3plo/z9GOVjVWLsJ2ogowJOEEO3Y2RmlrPZw7uhw1znVBVQso+AvQCcPi4s7fu6iVGaOldxb3xvFzPEwJsBymjYg/rxP+JB2ssgWLgJ1KxtRyeRUlLa06vMcCJoGbY2sZTsBnbqWWKwICPffMcJUZ879lzrQ1UZOmwbH31LBwy84b4fayQIIux1HwNMn3ZeIEX4EEuQaNVLVUiYxWG1FkobgGwYeMluPovVGELxuZvaMsa2LZwbU1U6a31DoMm2j35769u4OBtKnGTl9BlNci06vGbZicTgGQjST6CQq6nYMysF6PrG89gHuEZpIptJwCD8dmEvsOWUzzgyuQjYQdSzRkqI9TImDHLc8Ln2EDkF2SluUTJsV5cn4V7UfG5xpzycB0rS4a0RMyH6nnrY8Rf3qfQyMoW6n/HCVUdZ38jiBX1tPzdz4Es8x9lSXXw017nmBb1eG5sZJEV7IQDTGmRmRA2fM1tcK5KxAUPK7Bigk8w1qmKjOPFvT5PcGgILf3VC9M/LbY9JSVm1pAgDvz2pxkNxB2GFcxt2btEjXTNkCi2jsaGry3sF/qyKawPRHEa+bbjHH38PAkLOhY2r1rRxzH57KcezdJ+XYEreY8c6wYtq1723bGA8kDoG+CZ1/jYjdaS7CQbggqSskeZvPjc6XOdgCpgAy0GxOtb3wGlVigaozNqJYiNdyD8elRLI92pqHTp4gGK0m9x0+lU3jJDi5XpZ4Lr0Cvty3NYEXz7e/cmjroxN+J75/7kRYcLFbQ6Nks1Mhmyk3Gu6592bl8dZ/zz/4uA+cL6va+8c0mhnM+5I/sAAK4L9+K3oFJ+NZXfi/HbRPAPbJxPZ9/+63X/1za1oMAGCXO3XffG4uirvFqQKoQSZtROYBlRDt5kBdg2nn/A0fQrNGRyaJmY0AlnZPqzAp091UDAn1pGoathYilPnf3gjfnlD+nmWt0s7IQC+5cgHfv3RM7dUukBcoqMkwupvWUTYZxS1eDpGannPOxdd8uzUpa90OYjsZrDqChrksTzigxgUK6t25NQ2h68uy21eRZwtOXTdZFTqQOJkAAphbM8qOgIWwm1O5ZhmIBksHwy98NBoUO1w0TWP8+y0MFrHH8ZrNN+dyC2kHF6XQpgjjCrX+CsrHf27EDH7h+fb9gBFkMjelqbtKAdwXtT38suHZ3yjjIiAhPXGQz0AnwMwKKc7GLVCZS4GbpRvG+C7uLh0HxjQjE1eFMweyYganZshFMORY8wbVMjuymEVwFwI2eY2FrwuJaDduiqakspCDGn4koK+0SHFt+0IXecwkwIQNkc4haPICd5+q4eG7R3MLnWaITWOplptZKbZXknbFffrT3xdKjnbRlHM8GGi08PGebCvL6DYZVBgsyYCTjg7VhobRlEgM/14b+z2YFwb5gJsf9kCFV9yc7mAFEmUfnIYkggAM992bXjyvzKgMqCz2J6bHHEeAWY+Zrp0IxgKNyvfwY1W7uVT2pCWXBBAMgmB+aKY/RmCIg8LxlZxfRTtkFHRFzbDq6jJzDBHsV3dQOckR7e9Eg2jTUxCaE0PglyuzqRR3zMTRkAth/HOCuV55l15gfjFc59zkrQWcsn3Pb6xoDYPsZGyHwlv8d9MybL0sc8ae1arE5SfuLKHcL1CIYno0M5yiw93kTgFp2lI3LQuUFdXRf4uc2Oj7AOVOyZIydQ6FJ1QYEZjxsTjgP2TubnNoAaTL82tuoFxsd62ceZGOgD5wpWtMTg2n3Nho6FmhS4V4KwJtbtqDXRC8ISzY+N0aHN8+dpXvOyzg0+D7kC5T5YTQdi8FTJ0NSuwSj6WagjvSYHJsvdaKHDx1OT7788rRs5zFgnB9CX3ecpgw2kXTOtlK+n6Bi0ASrlqu2ySGfHhijc7pzdyTHTPOO6z3+QDDT2/bsJj6sKVi5MA6mTJ6P7teq9B/f/vPn86v/R55bALj79YHjobr9zBMTwPUdvD/9j77V9O9+Yn8qHz2WfuuesvRvd5akPzg6n9559Y4fOUjn0w9sMnDn0914dM7lPf/p7RExMzgwSodZW7AbZ86c4sVcyousDXbI0kX2YvJFXAgGjfcV2rPePgTKlI4aKCF1tnSmE8QBBQhSkaMnGM+9O+/QM8HeUFWBydMnC61JGOCqk4NN43/NxGAJwnQ011DThWCFUpO78+aWpvTA/UfS9h070TiRPRknoBN/PYs3DBSf4edneakuYdnylLMbk/9QZC+LsxFoH1mugAqtQCZhQgQadv75u56zbIPHdaEz5N3yjX5hsnEyFrIQJhloNyHjIzjNeR1KstC+CD4MI3ehz4yIAYEs6nk8uNQTOY41dM9OT8PSwQos4aZv6dEybUm59hMNUY6NMjPIRRsMz9cvtU920hVi0YZ5Y1ESUImEXDTVKNo0IrFlSUxTWRkQ70lo2DRr5hwjksuBinQEuuu43iIyMbULsbTWjuB7ZHgsPP0i8MrP1FNNJoXfjS5GffT4VniIWQpjAMKPTnzjfbB7knPUEsSSaLks5LpnnX/aVewH2+TgZywyL1S0yQMLztWgmcAgYxtRSwACGdWwI+E6FPWrj/Lf7RCUDdZUODR8iuYBeII2y/j+nh3LCt79bNnBaGRgzJ2LWxCu22Wsr5gNHJZJBclmYropsFRo801cHH/nJsM5V4qX2wogeRFtWFOUCuncxLstzsWuVM2q1WJxzBpLqLj1Wwa1Q1uPNUuV6sJWiL3SCHppNmPLspERW2Td27Kx9TxnmtRapnOumvAhUypw/h4jmTFyjlnYtQAkBVSCOYG012ZJUcmB5xV/x4ZNqxTP0cVaHeYKZrvOX3V1li1lrEy8mKHcbLf3KOXPshLuG3lJNnhUKjOI5iTKusaiRSezZV7GLvSHdkoXeM70/4MZt5rP94y6UqxWCrivJsh+eqyAHrMvPeWyvTzbE4ByOlZpFiguoZlkohDP/pINPW4yw3PQ0jzMIHNrkRPOa54NKCvGu9JIrEZ0d8swdr6/fLdwNnSw5zDUPgVoRs4AIKbqGlFzw9iQmG0qez1O2kl7ZCUznxo601xlO2bEbIAE5Gw2Tx27H7uRcgDcLtIzvNew79wvPeCq0dM1sOn49etpEHscf30PwHERZ4uBK5w4mV71xZPpFZfgpnzkdDpc0Zo++OJ9j9kwjWOo+PmxtXTNpV2pggfmbw+eTFOsVFs729LTO6sfs/N6OAceYuK3NmLq+X1fmwzcwxnNx8fv/Pqv3RBiY8s/Lrrmbio0d9G26cBduhYd7mQFQjYoyDjNIuxdZIceujb+3c4/Hend5od1gqH34dMFSyBok/HRbFdgw0vYRdEOO20ZfNmHHxtgxIxImZ9gx/gsWQ87D105ZeXUaEUQPOesfksAp35NUCG4UQvl0hdshIL8WHzVCWXl2vD24pg6rhuZJdsY4eqhc9cLz9dwFg4vGFEHZsKBwCfaDJSMcYiwtoDhMZpI4KSBsL8rYMksMizL0Smpdk3GS2AbDRkyR5b0qtHpCLzsnHQxhVEB9GpI6t9ZPtaCJECC+ibLv7ChApRl9D2ZGbGsIlFHfLYxQC5ulZyrrIHgZXKKJgHAhdc9T9duZHJyAsZM6X+srqoOoGF2qh24gm7LnJEBG/cFfR85luMwlPMs3JUAOIXjlhuzsSQH0vgvGKZKPjPE8TKDUXsX+GjlQvckC5wlTUHIRsldACdQlG2Std3InrRkbrlTRlZwI8heVBhexD0SHKoTg6US9C1gvgwWjZKx1+Ktn+cmuRFZABRbdgzdGou7ejxB4ChspeOQAcYs5cASbOgjGT/ngKVY720AVcEc6EPNoyJ6Wdke2F0D0J0IRkitCpy5b8ExKzewmQWg29SIBQkRT4L0CVi3CrqZzWKN3Fc2BjZEeD0+C3m8AfVCMzpuOZIxBOSysforMru4tuz8TanIdJOOX3xp/EtJ3mcm5qwlU+aj8yK6X6PxxHK0JdVM6xZAC19CzXlL2W3o1Sbot0ztuS2TkqCGr5oBnvcao6tc6xw2Ipa47TTnc30WcnRZC4x9L0QXNePru0SdpSylc1g2TlbeORINHNGBnZXPo0S7rmO0caowM5n2Yk3iBiCkC1x8nsYKO2vdpDFMkYJil6sAXlsen3ObedvpxD1y+EhamOYZg0FTUxulYd4hgirvTwXX77yoowEryupu1MLSBSkBINrO59NYoLSyiSnHZ24WpnGpPM+1MWa8iqZhAntPHefCS1OHkWc8jzz5sL40k3DfG9HA1XGs977rzY+PReAHnOU5AXCG2b/lluH0iWuvSDf/7TfTh+cbAsDd9skvpvesbk0fe35zeu/Hb0/HOvekj7ygNf3dFw6mT47xUGISeGAvO/kjE+lQP+JFvG56cIx+TW0hffQk3TBMrHuWcumj11yQbrv11vS/zpSnP3jZpemPPnlT6m/sTr98aUP6mb+8Nb3zmivTgbmR9KovnEoffP0z0/RNt6UbTpemT750Z3rXH38rXfrcK9MLis6k675wJl3/M89OW++4Of3boer0yVdcnL7xv7+Y3pd60idfvD3dc8ex9N8emEmNi5Np+5P2pzdc3HbesU7ijQAAIABJREFU3uxNAHfe3ppHfGLXv/2toYey7GS5S2BgCUydjHqzRqKLhihhKrr3y5+zeWCNF3wxLEV1ri527HqCyWS4s5dtCuDBS9WXtuyAC34Ez8va+HIXSPA/2SJ39INYSbThtaY2SmNYvwKUCe5Cg5NgNsaDjYrQaj3JAIaRRBBWH5a6MlDiwu3vGre0obuKqC7zTwF7wUig8/FaZR6y5gGYK5kihWobABAwZuaqrIo6IZsLQnMWTRIs+ACSaHSQ3WKHbweaqQ5eq+U/u2GFkzJuMkBF6gJlj+iQlInLUikypkJ2S5ZHPzBHRhsNy3bBAmopwpipl7MkZdOJK2dREawmZbmm+iY+W1d62TI93tTICQxIhdBLTPaET5XtDIbMJgHvhcfkPHJ0w6ortBTrl2PldcrueAE2UZRqsrvuJ6Y+T3d7TTdmIi+W+w/oygBvthjbQCCrZ3m2nq7mZT5PfZ+gRU2WejrnheV2AewJLCJK8euzTJfZgWRNF24GBOLGabm5nGPh1cbB0rCaKuePIeKhGXTDwJgKmqtYXEV0lsct/4YrhJERa7C+zFvJm5UiSrT44GmJI1PlRkZgLmNnWdZ5Vk8MkyH23md1fYJ1mVK1aTaOWNstCHgp70dpNzYENJWgBZTdEtTk1RQy5+bxfItOYP6xLCugz5hqo9zoIGUOGRemnceWzu4oMTdRYh8e4r5YIrWHyPsA0LAxwPlr56hjJcDbaBKRwS3QcOP98HmI5hW3ZDFXfW4A34zpil3RgjrAm+H1S/wpuBW8+QwWMcYlglHni+xcULbZRieeZZNHGKMptXvyT6HlzGQI8XxEIscq5t1bMMEm/swGDMbQ59Wvf9zU4rnpqVhVRQlSLSIgzudekCczr22VTVLGwcle+lxG93Ywtc3YHA1FyoiOSPoqmqPu+8vnLvwn7dJmrozxc3b0utdcFdjbjMVmc3CwP20F/A3xp2XiBePn2Ejlm3rSsptU7u4KLGsp6RVL6F77zpymuQGAS2QZCD60tNU0MI0CKttJsmknmeF//PINj/j9/Fh+QAC4e6WjGPeDg1NnRQN3mCD49x1eSh/6mUv+RQD3k+WD6e/OYEK5bU96f8NAet3tS+n33/i01PXdkSik3/0ILtEXXZ7e9RS7jGbSb//JLembxLP4ov3311yVCkfvTn8OgPv9l16SPvypr6XBhwTg9qdDN92X7lksTm//LoDLpU+8/OJ086e+lH5bAHdlSbrm073pv1z3zLR7/P708389lt7HOXY8lnfrhxx7E8CdpzfmLJzW6173tohGGiZSKUovZkRSmvRFq+5M1qeM3f2xEydCdO6LPIT2vITnKSGqk7HMVk33loyGi6cLnwuhbJeLuYvM7t27KdMOWIGMF7d1RSNtZP4Eae7qh9EAFRuBFXYl65qjdV3axuLhOSo0Fxzt3bcvnUFM7YIiMIwoqchQ1VZENmFjZw8IoEzoecnQqYlSqB5lnrAi0UFfpkN2QoCpQJyxsMNN7Rhbfv8uhOMuhQEejRGTgYBpAkSiU48d+CI7fZk9Bed65xmhFPFUlmFxjLexojDn2MJKOQ4sEgIaGYwiMpYEpWUR+j2GsB3jc5CH5+Q1B6jVy4yFKQMai9g2EMEEU1Bb0wh7s4Azv15r6IP4PTMnJRwFla7+AkXBq1YLsoJ29WlNIcgSwNllK1jcKLcp9hYAy1jkWORmCgAd5oS+fass7tOUnecYx4aGpihVep8rOJbHn2EB1jzW8vkgur9tPT0BEI0Yiw5K2VPmTVjXOA4RucXib6RVlLK9BzK8MECAtjLLu4yPIvmVNUA19zAr3QpsZSRd7DkeY6YlxtHD94SVg3quUucj5quLhLZPwUqWUbr0kMxgslfJt7VJAnG75+F9UxyvH57jMMec3rdvb+o73RtRWWrm9MuzbGtpWEC+CDAvwPjZhVmJJi5nbBQzRcDvHJPRsuPUsVLwrnG2YFrgGOCcczclYcnkgmqZL/NfBVyCe/OAc5HDqy4vQCQ2FgGCmWuCIgGazJRj6rWoWcMZKBqJjMLzSyBkuV1AI+ipFiQBdMzCNeHBfVI1QN7nboZ7KXhxLkbYV9jXWArOOpAzjaOWOMV43WHgTPPPAs0aMqwBSgPkZQ1RHkuAmt3TLI1jw+cwAunXwVzW8W3DEf5zlCGnmP9GkgmM1PpZzp5ivi2hQSteU+uaZcX6FdfDu8kNwRwgWflHabGJGkbDZRsHNzw+M163TJy6vzXTWmCH1Y06Nw/dd09Y6QjgBJM2NdVaPgXQlkH4zADcyijN5hlTu8tXKB03dGCjpHWJZX4A3DSssOy5DR5//XvvPwtv6MfuIzIGrsDIPeQmBhvM3YlqDPtPe1P/9NNfTfdWbUn/5Xnb/zmAGy5KB+heubRwMv1N2Y703tr+9Ma7V9IfXndVav8BAO59f/WVNNPcnX7tqW3p5/7ym+mGF2YA7iMni9O7nrUrffamg2mhredBM3C9zNsXP2NbOvTVU+nqDQDXV55+68d3pru++u30v8p60icuL04v/VxvesuLLklbs8cr7WyvRUZ+fn5tArjz876cjbN67XX/byxUarqW9bSKRVHbDl5s4XtGGY938oK72bCFyHbhLjJaFsRL2/XXnMbokMy0X7I2AoXonuRFaZkqHzvmzDoi2vfXL0AQJ9MUi5EvfW0q+J4v3CihaEEheBHMyQjZbcriIjPiS1ztUejFBDvqbQRj0fGJBsrSCQLmAuWmyIqMjFZZMEX2loT85AyseV4Rz6T7PYDKVIpywFQ1C7JNEUePH4sSmN2JMowmHhTQsck6WtJVJxfMWOi6tGahbMzry78vhdWCMAufLjvelH9p19F7ui/GX2PTHJoaORIZRMs+VgVkMTcWRM2KvWY1evE9AEuwlC5+iO1dYC19WzI0ImrFUiYDJmvZTmn8FCxXM4ySC6mLsMTMIhrGMKTlnMJ+hO/1bO+OxWse0Ci4m0HTZaem41RlQgBgRzbEN/Qi7GupOj/Lj9q/qJsKfZzvbccjy3A1xF3TXtnOYewZZPicWzaYWIDSsNhxXA32DbDjfGAMZSJn8BArRqgkA2hZeWkOiUrPDvy7+kILGN2g3CMF9wUYkGbE5cbNW45sxRtuHobZeSk7JyAYwT9PIJSjicSgekGEi7/3VvbRJpPoWLbEzlVYYq5jcdaTTK2di/u83dLBIprhSQfoXCbyr6YJZRlmsIBw3nE3Is6xNmVjgVxNbVwcM5srPIalc0vqlgQraMxJlMVlDbMmEdgl4uxkXi0x28GsTUoxuwVLnT4HMnv6+UWpfp3ldv4twsyGNhC20XKsgCcz9s02VcobVgA4su5m+erTplWKpWlLp1HyZ/JO0hGq8bLPooAz47hl52T2aHTiHs3babv+d36+ZVLfE3EMxsdEkjwAS1ba37eJxmfDf9+IHvMZ8BiWqGspJ2vrssy4BCiV4WVT6ZM1xdxTZuGmRPAczDT3RZC5wf4ZEbfEPYhGqXV7Gb/nO8jjWt6spyQ7wWc5N43AMsBeG5AwKo/3VnZu02yKphj7EbS38wDbBioOo/jUjWBQXMTGrmfndq84mOEejK97Kb1G9i7A8BN/8sdn4xX9mH3GwyqhLiaEjqvU1/GfKcXxuqpYYJNpyXqxKfjPN55IazhZP70zl/qO9aWDK5XpXc+7NK3efFN6z0xd+v1rLkt3fOVr6eMAuI+8oD599NN3p/sI4N1Ti36juye9cOvKP2Hgbrzp2+nP+tbS1V0V6dP3DqX/70UZgPtBJdSn7ulMbZRUPnNiKl37/CvSJb33/JMSatWunelXnluT3vuBg98DcP+shNqTvnrTofQ/+1fS83vylA8m0nUvf8omA/eYTdV/vQd+7euvD+2WIMMFXxZKPVS8/OxYZNFbgES3k9GX6YZ2zV2ZC1qUL7XrCDGxFgqEPfPCczGp5SUZtYp1EBMVGPU5LA42MLhABUBR2wJ4Cn8wft5lRpsRf8aveNkrRI8XvnozNDCwgpOa3PL7FaGnE064CJRH7qWwrJbS4jhl164tnVGalbHwRR4lLF/8FhYFcwr7/QwBYDBm8xHm7UIjyNQmQvYly06l65HziRJwCPVlLT1/2AuuzfKnJeFgUSydajjBQqA2bHUx8yaz+06tlyyfsUpRTg2cBhiD2XLjKmvh9xW8u/B5fVluLCABBmce4CEb1AQgs1RpB6aNGm4G1ckJ9vxcc2vD24/ztuynplCGSmF6YW6Fko8lJGOyYC8Yt2VKldFBqe0K1zUOeOvAx8/jqm1SQxblOrV1AB6zTi3RhsWJx2G+OMYh2oeJk9FdBDzXAgDtdLWLUrsao6eMxurrHwgAIhCKYqhds8wLS5h2CptAYISV2q0mgLjjl6OBRhuOBcZ+gbnkcY00WsVrrI0y6wygo4LycaaDk00C3PPplZgbq+UUKGolkijFjpBOrvZSMOTxw5yZ8+0gGcD55bwPpkvvPa5FtqaFUl2mN6NcaimREtuSJfloDFEuYEMFzw0AyWaHiAaDpZTZmjVJYt1WRPNqNwmaLs/DfmZd0MXoUImIonkjWCvL8wHQNLDNfN+KdMr1sVpntQSfYa8S5sg2bdDcUg4Ic55yP2R5Mz+6jLV0LmWgLtOmRnMGcDxLRrGZRd2Y4JJ5zVwVJwkkfYYiSoxziudITZs6O8Yz27hlJWF3cN7/bAOG3RDX3ITNhvNYRlKm1i/fFz7zmUE0P4/NkKbi2vxYUtYA2+SP8PqLKLdsMyQ4Cx+/6BLPAJzPhufg5szNEXuzYI8zr0RZwCzr2fPOvs/zymU7z2TqfU0Fm8uf3tcNkGkCjMfVMHsFwDrLhkN7IMfiRO+JdOmTL0trnOuqtj7B8GvhI0MKcfSBDzyuF5aH3IWK81CaXBlMw/wzvjye6kvqU0tpe2os2RIv21v+/pb0wZna9KGX7F8fmKn0Hz98a9pxxRXp2gvzj+pg3fi3N6bP11ySfvMZun4/sb82Gbgn7v297ro304mJPkQAJVnui4yXouVNxfMKx8sj3igrV2Tu9lmJ0Y6uDfDR2bWV1IBC2rV7D0zPmeiUjMWNxUdAE2wBLzVZMf29QglmaVFMxOf5EpWdUdsmu6b+JfOOWqaU2BhMmvovO0L15hqFxfFFrDjel7wvXgGD7Jt5qwrxg+mwNAgw0XE9WEAWzXGYhHDnZ1FTSyN7F9fKyagHVAsnu5KjazR7KVuOxPwVEDLD4pP5ctlNx8JDiSv0QBV0AvLvLiQbhrsuGnqvRSmZ6zcTNLpEYZPCSkUwGxUnNUUuGlmkkgyLPnGzLAya9PqZLiqybgICAY5MknFajv8CrvSVaIcUwSv0FizMo6VTE2eJVOZU5shja75c6YKrvxvjU4SeLkAv1ytrogDbaCsXekGcoK8KgKGGae+evdjHDAdD5WIog6k1iYBojJKXDI/lwihPc86OkWU7waONDeUkWggARkfwAVMoz8+H1o3zs+yqjm2GEqvJBUaYGftkaVQ/t76+06ER83xIY6JDdjTl0ZnJaNkdOaq2iW804UfGaPF97jFj2wCIV0PVqMcYJW3nn4a93pPZeUGMXcKCMOLP9FljnAUYcXzmhAkBmf8g9002cb0c6F3TvkZmjUEM37X/2965xdhV3Wd8zX0897tnbA/22AbHUEK4tEqQXFB5qWhVNUrStKhSalXiIbQhkFSgXlQlkZqojfBDggKENqkE5IEXmrRJ+pCoIVAaEIWQQPDYnjHYnqvnPmfu4+nv91/nBFVtE0CxHdMzUmTHzNl7n7XX3utb3//7vr/XmkEV99c5JPDz+0c2m8AQAC3Dxbjbeky2T5ayjW4QC4QAyzwuLtr1A+ejYSchV9C5XDLoaJPIQdKy1qFnVG8WTm6ux6iWYOHILmyBlYyOGRvx7EYuY7iU2azoZLYEW/y3bBLJ3UsEeWFOkKE2zJrvEs9psFw5I9HrFrDbNs9nx1yQuC71ilEwM1zZf64KFjeYbQCj+C40rc40wRuf9Rly/siWqrmTfTYGRXORYDjLOgSBzjnBpa3S6C3L7wti3UCGppaxC8AYoNP7VpQtuLFTQCuujCtTTZC7svgMyJIKimNTxncsXZ9jEQypmZKaj7jv2+xswcbJ+zJNqPVpdHAHr7oSV7D/je+hwUsJhUwy1/3lh/7hkl443nIJdXVrNo1tvJ6eKTydnpj55/Q77bemGxsOpT7KjvUVPKzln4syAmUAd1GG/YKc9M47bqff5SIlIHpYYlgwSPWll34cL2P7EFbwErPZ9AjO1C6Yh1524oKcyfGx2LEO7O7npbuU9lx+gIW0HnHvOC89w1ftR5pLny44tq6aIbdpmRVR56YvThcBgVq0ieKl6J8m2RsxoOOxHkBjMKnmBftHLhZDVnUe2Bg9XrAAOHf7MlW+onNcRW75ZLsgS6E5CwvjguUvXsLuygVTCtLdXgv+XFBs7+UCpsuyG9bp5GvDkbJvhtQsoC+CURmX3Dy9NsZCXV9UCmHNaljQXPjVNUV5zbKsGqeidk6mhBRSrjuzJKbhq3Hy87Ic9qCVpaui8hAuyWhjBShBRybbJjAtlanVR7FshQ6r3h7ElTmMVF1aQ4M9Qz2sx8ngT1GKpohQZyk0lzEA3JrNlsEIfSP5XrE4c0y/qwDIe2SkizEnlgIVyG8rughL5hEX98UoU9oeiSBV9FoCz9xRIQMxedU6IlL80bWqe7nVRvQ2vQdcK/y3DVYlbj/BleyR6DamiDlzLOiCzND3CYQAnQJye5bWw3Y5N88QDSFL1kaJbHYWEBq6sLr0GkkB7R1E4qB9E0jo7FSDuMzxvFedgFZjWnQmyjo7vzO7DIBgnO2asH/vnjR0/ETERcje6IpcAiSvMn8EFd5bS9thDilqOL3+unBtq6siuoPb5P0RvHnfBVKWQGUZNZQ0E/66KlvkxohnSl2c31PHZ7hgOY6l8mX01ZZ7ZQHDrMN4y75mY4FlVUBElQwckwCAaaCwGxb1iWGw4XsGk3wORi/uMWy6Cc5STRoqfG4Z92wgMog4GyDC22psCRICGV+Zyx5K8/M6ZwVyAeJ0Y8toFX+/aPRxW2gLsOw+fUMH55xyw6R0w02SBF+B/qbbef6WltCgAeaicwYg2tZx7e1dwYpaZnbexbgXNwueU1NTGJTCHPQGKKsVTDLnIzBbeKzcI2lmyro+wa8A3utxjHwOHFtVXB1k582ycRGQ+ru+z0bGJgPEueHxOTJ+SQDn8+89tZXXPz7w5QvyDj9fJ3nLDNwKAG4cAPdU4cn06NnH0+93fiD9euPNZQB3vu7QmzxuGcC9yYG6BH/tgSN/k7731PfT/gMHWRg2cWmzSBF9ILho4gV9ENali6bVgyeOhVBdNqyRHbBMSCcvtqNHXyafijw2FqSeHf3p2LFhFsxRXsKwKmiMesnXuv6G62FBpklTL/Angb8sPr7gQtvGgrUIsNNV50I4i7B63tZY0XS7Ju0CPFoKmTIgmByveYTElpIswZXE8AI4X7yWLuwUoXnAwNIoRmqiYEEQxFn2kNmSObJ8N0+i+jl2z4IUQU4werBB/ejdBgcHQ7cDIghgIhDTTGAJJ0pMsC/WbAKkcT0l4b06v8nJiQAwggpBmOjMxcmOEVaMawwhZiHxd1oxHyzbcJtFvJFFXkNIhKSyiLia5fJRtGyPsowLXJQVCVBeIZNKzZxMxTqaJ0uEmzji1jcEbRo7LA3ySaVCEX9ihwoWLRZV9XsgI65jOYToAtToe6qhA+ZGrVGI2EP0TgcGwKlskO48Q1TtZ1lj3yTGIJqhcxLjHixhGYCrbdjPhlFFQwLqRjyqsXjakNzsuxqZtuizacYagnUWa0GF5ULLkboRg40KZkQgTPaZbcgiYsMFmnZfivCD8fG/rVAu7+caLKsbs1KRxnFwygZXkse2RORMlM645mAHAUdVdgRABxYleNgmS8zm1bkoT3EfZWvcbAhgJ+iPajSFJgQkb2S3keuG/ktmOWI7eP6jxB8OYe451yMLJtNj2VNtnOytGx2ZQJGq97YBZlHWzo1DHWA0j4nN65nj3GuBmWHW/UiABHCzc5ml9N9lmr1GAYdtxtopVYYeFBmAEgRbegmYQyPG71kaDFBsUHF8Nxlo5jif2Rb9QNnw8B0FWUbRyP7lbg8519H5rgYwa9Yyuz5KxqulX00kVRgiquK7uvnIWjvBmR8ulUoDuHIcAWJ0YpHN9vmK0q0RNp7LjY6/o5ZxIRrSW7Jtbea55ngDSJWO8ozWa8awRyrXrdFGsOwzZJutRXSI6wAzj9PX2xMblDBOREhz7hXruDhujqXvtmAHZeS4d7EBUBcoYyl4tgTN310PI2abjarPvZsg9XNqggXBjr+mioePvBNMDAb58vNmcuAsoc5sjqWJDdKZNyZSV3V32l7dl7qrFAqWfy7WCJQB3MUa+fN/3vs+fU8aBLT54p8DOJlbNTY6HiyLie+WzYZHT9KJQeZtI8S+p2k4rQ5o966dLJCjOLJORHeG0QnE7q1dsG17aF0zjTsN0XPoTQgFtpG1gacAixuuu54cpdfJcZoJBsX4BmM4wo2oAxPwoK6t2lIUL3MFwuryBG7qr7aRth56s6Lrzhe4L1s/H6URXjkuaHX83XKYQbVmje3du5e2O+h41MtEzpkluxxU6otcoGiJMsT0cXwu3kUPEBI6QS5PPc0bblZjNujqwLUZaTGNi7aDkl20kLLcxIvchvSW7mS1cjadBg9NBzmLTpekrIGgbEcfbAbfdQYDgWSImiZfnoIDuyxYQPNaKyqz22+F0FehXSsRLsZGxOJDgMLmpgyCDkL0ZxxXEJfbPPFfYQr8IlHuMgDV72nvzmA30cPBZMZYqrnyXJx3foqIl+3dfD86AzAksg1zfFfuRtpF9IKgrADTJYgXWDuXRs6MxqIdMSAufLKQLPzGatQApmanpoMpdTOgBquDvDDZqSnyu6qIE4kwYhfHYslNsLvlMQQS9uXkswa5bsFmSh61A+4nYGi2AFW6NSOVzfKajIlsomBblpfxsBRrRwZZHV3GsraClxbaXG3AfEkBq3krsLHYxu/O2eMWEGfpX72j4oEKmMIl5vKCSM7vqf0mQgYziIsyu1EyXi/XI8MmC6whoRn2bpK8s2gFx5xrYAw0onQTZj0m4AyXrmG6dhxRX5bBoSDJsuWawbt8VtYtVlf1oTHOcSlhM3DulcrtpX648QuyZKHzysyVz4wg2fml+1Pm2NZzHj/YPL6TrHPoKLnvJdOFz0aOjOHc6+YpymZ7nRoY3ujFG87nYru3KGtyvWpSfWbddJVMOjJtq7iElwsykzyf9jQNujjrUtVfbqLFdd5bXlXjqRHGUGrBnyDP+eKz30cG62unhsixJACY7+r4jo+MAI6ZVwJs/s3eq4UVYnB4P5ScsDL24TYPM85maBfNs6yzmwz/bpm3DcbNLipzRJlUwChqdKlxXur+1Zjj3xlTj/HYw188/y/w83iGt8zAOb80MRQ2EY8mHrQKhK6V7qSzFbr8c3FGoAzgLs64X4iz3nvnYRaUNnaMhFxqWOAl9NRTT6f97HANox2HdVhi96tz7/rrrol8IwXag0eP0phaNgu2xqbQvLCmAB415GG1tNIup6Yp/fBHrwK8cBLSK3F3L4sW7NosSas96JFktSxbaHowasNSZwZ7CKv5u4uri70rl4uNi0mp1KFWqhkGzVLOyNjp2JGHA7QoUpY50pBgmbCGfzNN3XN1oJ2Lpud8XmCmbkdWSCDov7kguUApVBcA9eC+W8T1yaoe57dt2AILTzPsXvTMjPIXafeYAtJmbtHVALhcgqlchFVzwRUkRvsndUIwZVFqMlA34jKK5U2ufVtDjjSYnrYjBIu2i5Q6HEX3gA1ZDd1ysVCxiKnds1TZwBi4kOneNNbFRUXxvmydAK4Dndi67b20gHB+e9yq5ZqdOZuayWDrwhk6dmZSxRPHxNzAIrgMY7m5oageQMt9sG2nnSPU1+lONnJhi+4BbTBE52DwXIwra1ojm00gX0mpUnep2sYoR7ogk3FnWK2LcANOPjtNrKzRgBydYSzM5xDqE9HAgULobyPzEjNTuv8RXuu5ZIwEQwBZe3Auwn5s72UzcXYW8KEQvzFdvveydGzw1VyKjp6yOZpGNlLwZmspI10EBLqva2CTBDyyeQP9l6Xnn3k2IlMqyNSrokl6o+VxwQgs3gIbnbqGltSF0WGBhXyW1lsG4kYkSMZIcb9lz2SlGjmPtcotPr8AYNi7f3+U4DRAhwEmHCw5XNbMPDVrTY3myHFfGTdL6xHtwvfo30lwLMeV5ZyBzXbDUypfqkSTRZTxa23vgYmejM2T7K+SgwwuKyPyR83dCkBfcOvcsvSp9tV57tyuAbDKZG3jO60wf3K5MpfddYAK9LoIKjZuxfZ2ZkEm2dNgjDfSzv5udIgTwXIVCs5PjhNtr7zPds5gIwBzVTJQhN0HRkvoXYqFcePlcyyT7DlDy8c4WO6376ogyXJxSXcqM2tJVVftOl0cnLsFjA6yldGJhXOGJAA2rY2NY2MjfW15d8na1QLULZnnQPBqHKX9wfqrqysFPbsRk/FzI6ATO1hQn2eu0QD0iYmJaOkm0+/L7LGH7r8Qr/Dzdo63BeB+9tWMprsffCXd8lu3pN/sG06HHx5Kd3/olrRx7Nl05BVE1jwk737X5enPbtyVhr77ZPrkcRYCdrvLvBi+dPh96ejXn05HVtvSEx/ekz7/4LOp+sZD6eNXz6dPfeXlNOi+gRv4F+8/lPavTqTbvj2U7j98KDW+/OP0R88X0lcOvzed+fp30l+u7UhPfPBg+qfHv5Me2bY/PX4rkSaP/Vt6cd1mgrz8O3cR6nvgvA3qxThwGcBdjFG/MOf83GfuiXJpK+BGjdgoYvXc6zDvhH1ptrd1p+GTrxOlsTOSyqcmR2MhuIyAzuH6N7nmAAAUW0lEQVTjJ2OhWCHkcmDgQJTiurt70xQBslIjmwCbtDafuhFVb1TwMtzIfT11dxnIKXgyzFWDwByLSvTNBIDIUGXXawZu5jm5Iw/RdlEjFdlWlA1lA18/LZDDNcrv5/DbLE52d21OlD8lYbWuTRd2v8M819DXtyO+80yxp6hMl6Umzzc0dIJQ1V7iPk7DRr4ryowaMxYpTVmW9XoW2Kk3Exxr2XZ+zjIYGiGYvq6ePsqpUwFK1eO4GHvsEGMD3kp6oGXYsz7Yt9k54jUQ1ptZBocSifQziPOvvfY9sDk4RAG2e/bsScePDYVhYhdMxhRASBbUUphgWpOGCf7TtCDqoAVZO+45y6+ruB1HCIjdQb/OWRi1NhlNs64AhTpfR06NheBf0b0uzhpCSldXFtIu+kOOTRUAHkQ6UPqzdZoGCs9v+bLFPDu7bHBPdBpOU5Z2IS0oRkecrxjc/qCd9Ge1tLxn90BksbUBvOYWYKEoJy/RXqm5uYd7jgaMY8maunCqt7McXoqSiebrfJcWFtt63uu2ZrI0ad/PPsr3OljHSMmHHqN8uQQ7uCNKiGrIZHBdnLt6Ool6OBWZXbJeMlpuHMbQdCpUt7Rvd4W2Jlp34bDdEjzbAgwG0G4UNinXpav+qYrPGmPS5aLN5sTOG84JWdVlztvg5oX7YoyNJd+lRVpDYQKqRgNnCX+S1l12dnV6hqvT+B6AvOHOy0s6igWCsmq6O3Osh6XCKMsKNYtxOFUYQqLjBCDLcZaxFhTrKLb3rxsaQ7fNdJxjjhkNA8oDb+Xwa8vG8Rl+PzIVOZ5sarRtC9emtJ6MmKrL/BPsFBdnZl5o83Qts99aBTA105nBDYnBwIrI7PS2GCBJ52h2QruRMirF4xrAaxCv2YoRbu0mgmfCDU/u7+pZ38hi9HJk7tTHeq+yWYicQsZctaWzZHunLD0sNd9jGa1i6PkA1m6KLFGvcq/UEZYYe8vBzjcNPP54XoH9T1nKiBli3Blj/wx2khuniclNk++aHGWSjSVufv/+yN9emJf4eTpLEcBFfDIl1Nl0yx5iBfj5lSOPpnNqGXjJfOPjH0m7yF65jAc6E9A/6+d/B3DvqZ9PH/uXnzDqq+nM3Fb61B/elOp/AIA705q+9v6udNejg+mDH7gp1cAs/E8AV4vu52j6wgszqcDLt6l/f/rsVZVvHsC9eyn97rfG01/9wc1p67t0g9gsA7ifdxfL//2XZwQ+edcdsZhYNlFv5Y7cLKhpWvYoxjZyYm4u9+zctXMni+Fs5GLpLLMEGEJfi3xor2Q6ZCE0LqyH7ijSRNMaGVM97Y2UBynnAU4EXgFg2OF30ipJd54LjWUsxfnrhGp7TMtQMnOyGCHED1F71oQ1A5KMQChEVhusgkJuXrKlUoo9V5O9Jo3jEMSxw2/hPSMolUWYmFTPhMYIQbgLriW5LPaI1s2RCF8gYV5gonZmO2G5RmiIHqPshU7IMVBUL0h0ATI0dR66yo4CdXzPiDJhp2/51oV8DWbP+JDQlcF4NABSFgBpsn+yAM2waWazqbPZgFmw/CP7dgXO3hkWXgX4go8tRelcaytN3wVmawTACkrtwahur4XjDL12iq9PGQ8mcIyojmYAswD07PjZ6OXpNRSMa4BJk5l0ITSQ2NZHLoAL3DPH2h6VtUY2YK4oqLnDtbm8Yvac7lLAl7EgLFpXXrk3DQ8Ph6BerVUzRgJjOKZpIbUb4C+40NwyD7CXdTJrbwUNm0ynDkKCYxhHdVVo0Lg/itQVlYe+iTkWIcpRIk+UmjvTiM3KLY9xH4yTUNiu2aCCY0Xosy2oIpqEhH/mkb9rHpz3vxQT4X2UHROkKOQPN7Jjz/2UUbLlmL4TdWDBZOL21VygRs7A2GqiS5xzBh47/wqW/gFnm3xWzZoAIbdW24yG9307umJ+27t0CgDocS0Ha6ow5sONgck5m+jqfKyMXGlvb4pG8eFiDa2X2jXZXJlkn0GZa0q5ACrLs108TwLgLaKujOFoZXN0lnJtbTVtnrhnsrRm660y9oY9m9PXGM5mmEU0Yz6/lsHNXZtk3nbQbsrWXs5T2T0NMAJAr0WmTzCrHsxWbVvcV5mxKkwMVZoojCjhATIeZMW/cw/qAJEaXaRCBWbqPUtmHe+Rz6l6Q0Gv97xgWC+3M5tivHc5GNguD94vgZe/IKPtOATDLkDkXhsVU+Cdo7nIZ3STh0tpRTel1TNsyPz9MIEwB0olYcvpETmjicHysu+fYG8zexgl5NCzMqfiXcE10d0jAsL53dw+UJazIT30+c/+8rzo38aVvK0cuDcD4HqvOpCubJ1Kj/z72XTvh96Xnvz6M+l4z+XpyK1V6a4Hj6U/vu3m1PgcAO612nT413rS08+eSgdvvCa9v2E03fnNifSeqzrT4Mvj6QAM3EeqT6TDT59Nn/7wIQDe99IXt3anv3t3dbrtW8fT7713X6rFfffImXNvMHDzren2a3vTSy8cTc+3wcD99u701W9+H+dsY7qW6JNv15YB3NuYK+WPXKQR+Ogdd4RAXAWNL6WlEOvmUkMwYLyMdu/Zl155hZIpL1XLVSXrvmBPpmo9emfmDCiF4wP79qVjQwRasthvsPBvM9vLlj/EXGzAJLjwRKYVb3QZF38Eb1G6ZDF0EZT5yyARgTYvaUuklm2CjeDFaWlyK9rgmLfFogowckmwNOJLepDMyEqOE/EQvMhlagQUAkodiC6IaoVqapsjhV/tiontOj6nCYN1kXABElyBV2KRyU3iYUlY8GQjBIteSwjiWQTCKWg2FeOSYaA69RwYHLEEABR7aMpi6kQ1L8xrll0wWKW3d0c6duIETCSLP4vYfjR74zTV1j3oQmeMisdTg1NpqdlIDQBWA0zazp1mhyG6t2ctgHieBbamvildd+216eWXfxKszjwlbkvTsmdGRBiR0AJjIwju4N4uMD6LgFZBe070XwcQIP4G4M5RJpQdqadE7PdTDxRLMABFQ4sBtpFDB7CQEZJ9kzUUGG0I1NSEUVJegw2ptXcti53OR52NbgQsG5+D3aumXGlPylJHiBKzIePhgqpuDrl/uKMF3hWAwlpZNI0PBjJHRwt7nHufc7RU5NJZMrcPpuyTcwEmTLBRCpTW0+sC7/zu7u1DD0rOXDiKm5hTndHPdeQ0oBGnr27aJZrS6/o1RDgy1QBiVvFDq8e8tsRvtwTl7n4XzSu2WlNHJgulNk+nZCOMaYGyrP/zwi29VgDQdGxaHuzsbOVzdDpgjFsBVQISriBK5NXo5BoMNlYzx/g4L7b4XMSFoO30mRDAjdOSK7cQMxLHip8aO0rZTUW2y/w/5zdz21KzZhCZSUueG2FOkL3KWWmy2WrKurson6JjDFOAZgzOacxNJYOg21kgKlup8clYG8fbuBf7J1uaBWYFuDZvzvNmAOR7RBlDbsclDo+oEUFhGIV0NdtZwWw7WC7uiffPMqiA1mtW6+h9UPIpWJT5rmWjFG3emAe+e3IWHNdRdO66mdJoY7cJf8wNFMXlPsqZjbO8vh1JhbMsmHrGcCk6UphPmV3jgrstrl+WXc3kQ/fdd5He6r+Y0543APffS6iH0skfPJe+ttSW/mTvevrSs7PpnhKAe70+fexQb/rO906kzl+9Jt19dXaZsL/8aQn19o7J9Ml/PZ5+46bL0/R/HE0/bB/IAO5NllAfuGE93fsNep/C8FU+WWbgfjFTp3yUCzUCH/3YJ+Jlpai/yjZUscOlRBG2xVw2CVOh5RQ1RL5oi640X27R0sYWQrzgIpGc0kcWIZvFZDQBK5dNsSOagl/heALDYDdMlbfFlY7L0IYp0rcrgYuS+Uu540MturooQ7rrDm2XeXWWVGBHWNjOUfrRcadGSSZBx+Suy/phjUivVxcWr12OZfN4/xRw8qPGqI5FPhYKSx8sxNtwJAaYhGEJjY3XwcIXhgZe0IKSJloOqSFz526pzx/1Zf5sA8SxPsTLP9gQfl/2JRYlNEcu5mrBVlYFQLINtv7aTCeHX6fFTxdgzdIM/UW5RiMaTOBXaK2LMspm4YXLWicB5hIg8vJ9e+M+zQDANGgIFCoBFDJdnTAoC3as0K0YbGkefzsUTFPCW6SE7HEaKXt5/4yGiL6XEXBsX0nCgtuIbjB7DrYlAp05l8Bb44XAN3K3YOeM0VCzlNlT9Wrz0UNVxqpKEG+3UBZ7x7oJ/ZwMmOA2jBzh3uQ+FAFYaf5HKavoaJRZcW500X/yzMgZWFjMGyTlR7BssKwweOi71Fa5cZDllSFSy+Ri7fyrBWia9+ff3ZysAbg0ZnRQal6B8VKjVger59FsZC8jaqyG0SSNjI29NDs7NN5oNJEZZA7ylWWg3XBEF4rsJIjoEPVYW9yrsTOnGMeWcEq6kVC3aMxOYxPndY5FJ1VbRjGfAE2W5hzH5mZYVTp0GJczR3l6jbYoG8wFdZfNAKlaXJ92fWhi47Jq1hpga3Z2MbRrAqNFnkc3S7bG2sR04THVABrrYqcDS7vxbBQjb3RfyijKMmlmYYbm514daoxZDu+O+J0Iz/VZFFTr5jY2RQAum5vQyHXEHLS0ucLGRna24MaCjZWbgty5REa1L/q/Op7eX98xoVmDTS315Q3QxfzK2ZDrqZuNlsM8T5yJz6D6TDeSfkaDk3IKGXs3ldlBmw0O4YyVgfZ61YP6HXR3e7/5Xs7hXiKP4h4xFhqXstTBlnTcS54N500j4NQycuQzktvotfje2PDZdePHXLj/81+4UK/x83KeAHCDxVZa/zky8wsooZ6X6ywf9OeMQFkD986dIrd/9BPRmDyb2fLLzQXaHakMly/7PoTTI7SPEQSYLm/pMfoTxsuPUpwtaljA1dhUVVvytCyCcFmNkY3nATH1HKdGhyCgLpqOW4JwQfDcLBC6I2Vrrr/+avR2x0IcrfZuRWcau3i1QoKI6B+qRsaVld9vsG1OhPnm1PYcdWGnBL8QbEEktht264Kpro84DBYoF/ccLuyx7XogeRQ11Bx06osa4OFFVlTJgLEwC0zMbUXLZvlQF52ifkHCKqJpHXayU+Fm408BpzoZd/aTlKTPbTFufM4keZ16lg/NcTPA1EqYLYxsZ6T43QVBAKcuzWgXy2yGxYY7lP/eUNTLO34uNLINi3zvGoNiBTym7wczqm7Q46oNNP+LhZUSkuXg6BNKl5tac+R0usII1gNOXbAsifndLRttme4vQ2lpndJf0BtcoN/dxX2V381tD90IRDJxgDsXxWb7axZNJNUwgrv37I6eqy7YZg7KvHRjarEEOIukxtvrvFJP6LEtB6qD07BiSVVGZWMr57fNT2GCwExgVw6BiHN1cmocPWE3OYVqD3VH5pgTPx8dAELExZwC5HqPnTNquSqcg4axMk5LzBV78lqGz4GwAXvxssC4BdOymXazQZi1t6vZYgAuRjjK4uoC4x5SwpybO0t8RVfat38ArehREvuXAWArGIF6Qosm+yYgX4aVUjc5OW2sDb1wAd+LGBRkC9vbzT8bD2Z5Hp2drbE2uaCdgJ5XfvRiOsCxT1NOLkkRkI+ifdweeYKyqpU8V8P89+a2DsKYkUUwgWXGGrjnhs62AVy9z7Po/ZacP8x9n+eY09x3e7za2M4wZqUKsneyXW5smikrW0pdwZjkM90Mo4dTAwPJQDp2dDC6QBjjM82zXAeTKe5zPkbsSpHNlsGPHsqwbxEM7AQINtWypc9iNlatRSBvBslG4egIdrzNuvMZyN1VuLlcZ+4QwVymg4fZgcbU+GNJ1XntedzE2LHEueAc8B5rnNGg4zWEsxuji7o9u5lkcJcZZ+9xdJ2I4GbNJ+j12HhYim7gwdR84fvhc595BzBwZQB36S/+ZQB36d/D/+sb/Oldfx7dDVxIffmVQEyUUYsREOYmCfIsa5b6IArwBCAuYBFLIQNmFhO6IJ2HRlNA22XbvwwPQGvfvivSq0dP5OR2zwfKsrTkzlYm7eCBKzALDMEkEZoZLYBMNLeso/Xfnbn4CMbH+gwLaWiczDZTe6JYKXbeOCEjf8BWX7o+A5oWS3SOgtlqMDWAkYghWYfd4s9VvocgT5ZAFsDFXXYwVnwYOKMWbFVZQ9kq3H5CXsbNLhbGjqxSepw6O5UG9u4LdtD3uzv8fI6c6r/Momd8hIJ6tWoCCjVcSzAUsegUNV6WQdXQRG/XKMcKmPxTYThZZeqLYLcMDPU+yGgopK5Qv+WCAlAVDFcHk+HiaE5YDaCohXLaeCzisqRq9oC8UZresj1TQFk1XzmmQtbCoW6oUVdUy/Xye3EtnIdyp2HNao8EU9EGTY2UQ8yfRmDYiF49nqyVZbhaxryf6JkXXnwu4mg8XgtmARlTe0taUl5n4VXr5zFLrInl09w3VKbO3rq5hVn0O8WgILPaL6Ci9GyZVEdhC83HZykZC/qdsx5vTWbREh/3xD+jbMcxFbb3kTc4gZGhgJg/WNUQ0iMnAIyJC9S1OXeaAFpqN1t1bnOPdB7qwnSuR+s0Y2a8PgBJI4BGEDE3NxX6xDXK57p8W4krcawXeZ6WOFZ37650apQ5T7jxhtpRGJ08bxhvNhiWFQUMnZ0AP9g18XOUqvnTUGMjSpQE7MPdehptVweO4RkcubLiS9z/OrWEAJdqWpBpwlEz6XXtJTNv+MRQZP6pHeygLJqd1VmIL/sloRq9RWWr7RzBeds4/iitvnI/XDdmea62tanBrMUQczo0fbZM04HtXOxo64ljTcGY2W1FgCiI3eC5slWacSnOw107DQZfi8zIvQNXpKHhk/Es2Zs1mGE+K4hzCIzCCTge91S3R84idmYoGQDFhpFDQ5CbFjWHGqTshCFoFWj747ujBNB8d8jmyiwL/O3z6/PbBRh2Dk0ZCWSFIuYQ99v3H/8/pCSA9nOc03eSus+/vvczl/TCEQzcJf0NyhdfHoHyCJRHoDwC5REoj0B5BP4fjsB/AW7JcHj6dQkCAAAAAElFTkSuQmCC"/>
          <p:cNvSpPr>
            <a:spLocks noChangeAspect="1" noChangeArrowheads="1"/>
          </p:cNvSpPr>
          <p:nvPr/>
        </p:nvSpPr>
        <p:spPr bwMode="auto">
          <a:xfrm>
            <a:off x="31750" y="-84138"/>
            <a:ext cx="5943600" cy="3209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p:nvPr/>
        </p:nvPicPr>
        <p:blipFill>
          <a:blip r:embed="rId4"/>
          <a:stretch>
            <a:fillRect/>
          </a:stretch>
        </p:blipFill>
        <p:spPr>
          <a:xfrm>
            <a:off x="186611" y="646422"/>
            <a:ext cx="2711624" cy="1695665"/>
          </a:xfrm>
          <a:prstGeom prst="rect">
            <a:avLst/>
          </a:prstGeom>
        </p:spPr>
      </p:pic>
      <p:pic>
        <p:nvPicPr>
          <p:cNvPr id="7" name="Рисунок 6"/>
          <p:cNvPicPr/>
          <p:nvPr/>
        </p:nvPicPr>
        <p:blipFill>
          <a:blip r:embed="rId5"/>
          <a:stretch>
            <a:fillRect/>
          </a:stretch>
        </p:blipFill>
        <p:spPr>
          <a:xfrm>
            <a:off x="3180197" y="779278"/>
            <a:ext cx="2655194" cy="1472827"/>
          </a:xfrm>
          <a:prstGeom prst="rect">
            <a:avLst/>
          </a:prstGeom>
        </p:spPr>
      </p:pic>
      <p:pic>
        <p:nvPicPr>
          <p:cNvPr id="8" name="Рисунок 7" descr="C:\Users\User\Downloads\тест.JPG"/>
          <p:cNvPicPr/>
          <p:nvPr/>
        </p:nvPicPr>
        <p:blipFill>
          <a:blip r:embed="rId6">
            <a:extLst>
              <a:ext uri="{28A0092B-C50C-407E-A947-70E740481C1C}">
                <a14:useLocalDpi xmlns:a14="http://schemas.microsoft.com/office/drawing/2010/main" val="0"/>
              </a:ext>
            </a:extLst>
          </a:blip>
          <a:srcRect/>
          <a:stretch>
            <a:fillRect/>
          </a:stretch>
        </p:blipFill>
        <p:spPr bwMode="auto">
          <a:xfrm>
            <a:off x="3625080" y="3273869"/>
            <a:ext cx="2671048" cy="1849258"/>
          </a:xfrm>
          <a:prstGeom prst="rect">
            <a:avLst/>
          </a:prstGeom>
          <a:noFill/>
          <a:ln>
            <a:noFill/>
          </a:ln>
        </p:spPr>
      </p:pic>
      <p:pic>
        <p:nvPicPr>
          <p:cNvPr id="9" name="Рисунок 8" descr="C:\Users\User\Downloads\голуб побажань.JPG"/>
          <p:cNvPicPr/>
          <p:nvPr/>
        </p:nvPicPr>
        <p:blipFill>
          <a:blip r:embed="rId7">
            <a:extLst>
              <a:ext uri="{28A0092B-C50C-407E-A947-70E740481C1C}">
                <a14:useLocalDpi xmlns:a14="http://schemas.microsoft.com/office/drawing/2010/main" val="0"/>
              </a:ext>
            </a:extLst>
          </a:blip>
          <a:srcRect/>
          <a:stretch>
            <a:fillRect/>
          </a:stretch>
        </p:blipFill>
        <p:spPr bwMode="auto">
          <a:xfrm>
            <a:off x="31750" y="3214121"/>
            <a:ext cx="1853208" cy="1881183"/>
          </a:xfrm>
          <a:prstGeom prst="rect">
            <a:avLst/>
          </a:prstGeom>
          <a:noFill/>
          <a:ln>
            <a:noFill/>
          </a:ln>
        </p:spPr>
      </p:pic>
      <p:pic>
        <p:nvPicPr>
          <p:cNvPr id="10" name="Рисунок 9" descr="C:\Users\User\Downloads\Відповіді на кросворд.JPG"/>
          <p:cNvPicPr/>
          <p:nvPr/>
        </p:nvPicPr>
        <p:blipFill>
          <a:blip r:embed="rId8">
            <a:extLst>
              <a:ext uri="{28A0092B-C50C-407E-A947-70E740481C1C}">
                <a14:useLocalDpi xmlns:a14="http://schemas.microsoft.com/office/drawing/2010/main" val="0"/>
              </a:ext>
            </a:extLst>
          </a:blip>
          <a:srcRect/>
          <a:stretch>
            <a:fillRect/>
          </a:stretch>
        </p:blipFill>
        <p:spPr bwMode="auto">
          <a:xfrm>
            <a:off x="1749485" y="2540630"/>
            <a:ext cx="1906270" cy="1876424"/>
          </a:xfrm>
          <a:prstGeom prst="rect">
            <a:avLst/>
          </a:prstGeom>
          <a:noFill/>
          <a:ln>
            <a:noFill/>
          </a:ln>
        </p:spPr>
      </p:pic>
      <p:pic>
        <p:nvPicPr>
          <p:cNvPr id="11" name="Рисунок 10"/>
          <p:cNvPicPr/>
          <p:nvPr/>
        </p:nvPicPr>
        <p:blipFill>
          <a:blip r:embed="rId9"/>
          <a:stretch>
            <a:fillRect/>
          </a:stretch>
        </p:blipFill>
        <p:spPr>
          <a:xfrm>
            <a:off x="6310611" y="653143"/>
            <a:ext cx="2821874" cy="1604424"/>
          </a:xfrm>
          <a:prstGeom prst="rect">
            <a:avLst/>
          </a:prstGeom>
        </p:spPr>
      </p:pic>
      <p:pic>
        <p:nvPicPr>
          <p:cNvPr id="12" name="Рисунок 11"/>
          <p:cNvPicPr/>
          <p:nvPr/>
        </p:nvPicPr>
        <p:blipFill>
          <a:blip r:embed="rId10"/>
          <a:stretch>
            <a:fillRect/>
          </a:stretch>
        </p:blipFill>
        <p:spPr>
          <a:xfrm>
            <a:off x="6292417" y="2336504"/>
            <a:ext cx="2747853" cy="1758239"/>
          </a:xfrm>
          <a:prstGeom prst="rect">
            <a:avLst/>
          </a:prstGeom>
        </p:spPr>
      </p:pic>
      <p:pic>
        <p:nvPicPr>
          <p:cNvPr id="13" name="Рисунок 12"/>
          <p:cNvPicPr/>
          <p:nvPr/>
        </p:nvPicPr>
        <p:blipFill>
          <a:blip r:embed="rId11"/>
          <a:stretch>
            <a:fillRect/>
          </a:stretch>
        </p:blipFill>
        <p:spPr>
          <a:xfrm>
            <a:off x="6310611" y="3723886"/>
            <a:ext cx="2821874" cy="1419614"/>
          </a:xfrm>
          <a:prstGeom prst="rect">
            <a:avLst/>
          </a:prstGeom>
        </p:spPr>
      </p:pic>
      <p:sp>
        <p:nvSpPr>
          <p:cNvPr id="4" name="TextBox 3"/>
          <p:cNvSpPr txBox="1"/>
          <p:nvPr/>
        </p:nvSpPr>
        <p:spPr>
          <a:xfrm>
            <a:off x="186611" y="2028727"/>
            <a:ext cx="1129157" cy="307777"/>
          </a:xfrm>
          <a:prstGeom prst="rect">
            <a:avLst/>
          </a:prstGeom>
          <a:gradFill>
            <a:gsLst>
              <a:gs pos="0">
                <a:srgbClr val="002060"/>
              </a:gs>
              <a:gs pos="63910">
                <a:srgbClr val="00B0F0"/>
              </a:gs>
              <a:gs pos="100000">
                <a:srgbClr val="0070C0"/>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uk-UA" dirty="0"/>
              <a:t>Відеоуроки</a:t>
            </a:r>
            <a:endParaRPr lang="ru-RU" dirty="0"/>
          </a:p>
        </p:txBody>
      </p:sp>
      <p:sp>
        <p:nvSpPr>
          <p:cNvPr id="15" name="TextBox 14"/>
          <p:cNvSpPr txBox="1"/>
          <p:nvPr/>
        </p:nvSpPr>
        <p:spPr>
          <a:xfrm>
            <a:off x="6310611" y="1975241"/>
            <a:ext cx="1129157" cy="307777"/>
          </a:xfrm>
          <a:prstGeom prst="rect">
            <a:avLst/>
          </a:prstGeom>
          <a:gradFill>
            <a:gsLst>
              <a:gs pos="0">
                <a:srgbClr val="002060"/>
              </a:gs>
              <a:gs pos="63910">
                <a:srgbClr val="00B0F0"/>
              </a:gs>
              <a:gs pos="100000">
                <a:srgbClr val="0070C0"/>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uk-UA" dirty="0"/>
              <a:t>Відеоуроки</a:t>
            </a:r>
            <a:endParaRPr lang="ru-RU" dirty="0"/>
          </a:p>
        </p:txBody>
      </p:sp>
      <p:sp>
        <p:nvSpPr>
          <p:cNvPr id="16" name="TextBox 15"/>
          <p:cNvSpPr txBox="1"/>
          <p:nvPr/>
        </p:nvSpPr>
        <p:spPr>
          <a:xfrm>
            <a:off x="3183188" y="1973110"/>
            <a:ext cx="1129157" cy="307777"/>
          </a:xfrm>
          <a:prstGeom prst="rect">
            <a:avLst/>
          </a:prstGeom>
          <a:gradFill>
            <a:gsLst>
              <a:gs pos="0">
                <a:srgbClr val="002060"/>
              </a:gs>
              <a:gs pos="63910">
                <a:srgbClr val="00B0F0"/>
              </a:gs>
              <a:gs pos="100000">
                <a:srgbClr val="0070C0"/>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uk-UA" dirty="0"/>
              <a:t>Відеоуроки</a:t>
            </a:r>
            <a:endParaRPr lang="ru-RU" dirty="0"/>
          </a:p>
        </p:txBody>
      </p:sp>
      <p:sp>
        <p:nvSpPr>
          <p:cNvPr id="17" name="TextBox 16"/>
          <p:cNvSpPr txBox="1"/>
          <p:nvPr/>
        </p:nvSpPr>
        <p:spPr>
          <a:xfrm>
            <a:off x="7783593" y="3537986"/>
            <a:ext cx="1271160" cy="523220"/>
          </a:xfrm>
          <a:prstGeom prst="rect">
            <a:avLst/>
          </a:prstGeom>
          <a:gradFill>
            <a:gsLst>
              <a:gs pos="0">
                <a:srgbClr val="002060"/>
              </a:gs>
              <a:gs pos="63910">
                <a:srgbClr val="00B0F0"/>
              </a:gs>
              <a:gs pos="100000">
                <a:srgbClr val="0070C0"/>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uk-UA" dirty="0"/>
              <a:t>Інтерактивні дошки</a:t>
            </a:r>
            <a:endParaRPr lang="ru-RU" dirty="0"/>
          </a:p>
        </p:txBody>
      </p:sp>
      <p:sp>
        <p:nvSpPr>
          <p:cNvPr id="18" name="TextBox 17"/>
          <p:cNvSpPr txBox="1"/>
          <p:nvPr/>
        </p:nvSpPr>
        <p:spPr>
          <a:xfrm>
            <a:off x="4997025" y="4693430"/>
            <a:ext cx="1221372" cy="307777"/>
          </a:xfrm>
          <a:prstGeom prst="rect">
            <a:avLst/>
          </a:prstGeom>
          <a:gradFill>
            <a:gsLst>
              <a:gs pos="0">
                <a:srgbClr val="002060"/>
              </a:gs>
              <a:gs pos="63910">
                <a:srgbClr val="00B0F0"/>
              </a:gs>
              <a:gs pos="100000">
                <a:srgbClr val="0070C0"/>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uk-UA" dirty="0"/>
              <a:t>Тестування</a:t>
            </a:r>
            <a:endParaRPr lang="ru-RU" dirty="0"/>
          </a:p>
        </p:txBody>
      </p:sp>
      <p:sp>
        <p:nvSpPr>
          <p:cNvPr id="19" name="TextBox 18"/>
          <p:cNvSpPr txBox="1"/>
          <p:nvPr/>
        </p:nvSpPr>
        <p:spPr>
          <a:xfrm>
            <a:off x="2279065" y="4351872"/>
            <a:ext cx="1129157" cy="307777"/>
          </a:xfrm>
          <a:prstGeom prst="rect">
            <a:avLst/>
          </a:prstGeom>
          <a:gradFill>
            <a:gsLst>
              <a:gs pos="0">
                <a:srgbClr val="002060"/>
              </a:gs>
              <a:gs pos="63910">
                <a:srgbClr val="00B0F0"/>
              </a:gs>
              <a:gs pos="100000">
                <a:srgbClr val="0070C0"/>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uk-UA" dirty="0"/>
              <a:t>Кросворди</a:t>
            </a:r>
            <a:endParaRPr lang="ru-RU" dirty="0"/>
          </a:p>
        </p:txBody>
      </p:sp>
      <p:sp>
        <p:nvSpPr>
          <p:cNvPr id="20" name="TextBox 19"/>
          <p:cNvSpPr txBox="1"/>
          <p:nvPr/>
        </p:nvSpPr>
        <p:spPr>
          <a:xfrm>
            <a:off x="114162" y="2679259"/>
            <a:ext cx="1640606" cy="738664"/>
          </a:xfrm>
          <a:prstGeom prst="rect">
            <a:avLst/>
          </a:prstGeom>
          <a:gradFill>
            <a:gsLst>
              <a:gs pos="0">
                <a:srgbClr val="002060"/>
              </a:gs>
              <a:gs pos="63910">
                <a:srgbClr val="00B0F0"/>
              </a:gs>
              <a:gs pos="100000">
                <a:srgbClr val="0070C0"/>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uk-UA" dirty="0"/>
              <a:t>Інтерактивна вправа «Хмаринка слів»</a:t>
            </a:r>
            <a:endParaRPr lang="ru-RU" dirty="0"/>
          </a:p>
        </p:txBody>
      </p:sp>
    </p:spTree>
    <p:extLst>
      <p:ext uri="{BB962C8B-B14F-4D97-AF65-F5344CB8AC3E}">
        <p14:creationId xmlns:p14="http://schemas.microsoft.com/office/powerpoint/2010/main" val="3031000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9" name="Заголовок 8"/>
          <p:cNvSpPr>
            <a:spLocks noGrp="1"/>
          </p:cNvSpPr>
          <p:nvPr>
            <p:ph type="title"/>
          </p:nvPr>
        </p:nvSpPr>
        <p:spPr>
          <a:xfrm>
            <a:off x="597159" y="204788"/>
            <a:ext cx="7567127" cy="457685"/>
          </a:xfrm>
        </p:spPr>
        <p:txBody>
          <a:bodyPr>
            <a:normAutofit/>
          </a:bodyPr>
          <a:lstStyle/>
          <a:p>
            <a:pPr algn="ctr"/>
            <a:r>
              <a:rPr lang="uk-UA" sz="2000" b="1" dirty="0">
                <a:solidFill>
                  <a:schemeClr val="accent2">
                    <a:lumMod val="50000"/>
                  </a:schemeClr>
                </a:solidFill>
              </a:rPr>
              <a:t>В умовах дистанційного освітнього процесу</a:t>
            </a:r>
            <a:endParaRPr lang="ru-RU" sz="2000" b="1" dirty="0">
              <a:solidFill>
                <a:schemeClr val="accent2">
                  <a:lumMod val="50000"/>
                </a:schemeClr>
              </a:solidFill>
            </a:endParaRPr>
          </a:p>
        </p:txBody>
      </p:sp>
      <p:sp>
        <p:nvSpPr>
          <p:cNvPr id="5" name="Текст 4"/>
          <p:cNvSpPr>
            <a:spLocks noGrp="1"/>
          </p:cNvSpPr>
          <p:nvPr>
            <p:ph type="body" idx="1"/>
          </p:nvPr>
        </p:nvSpPr>
        <p:spPr>
          <a:xfrm>
            <a:off x="177281" y="1548882"/>
            <a:ext cx="4049485" cy="3396342"/>
          </a:xfrm>
        </p:spPr>
        <p:txBody>
          <a:bodyPr>
            <a:normAutofit/>
          </a:bodyPr>
          <a:lstStyle/>
          <a:p>
            <a:pPr marL="285750" indent="-171450">
              <a:buFont typeface="Wingdings" panose="05000000000000000000" pitchFamily="2" charset="2"/>
              <a:buChar char="ü"/>
            </a:pPr>
            <a:r>
              <a:rPr lang="uk-UA" sz="1400" b="1" dirty="0">
                <a:latin typeface="Times New Roman" panose="02020603050405020304" pitchFamily="18" charset="0"/>
                <a:cs typeface="Times New Roman" panose="02020603050405020304" pitchFamily="18" charset="0"/>
              </a:rPr>
              <a:t>Рекомендації вчителям та батькам щодо  дистанційного навчання</a:t>
            </a:r>
          </a:p>
          <a:p>
            <a:pPr marL="285750" indent="-171450">
              <a:buFont typeface="Wingdings" panose="05000000000000000000" pitchFamily="2" charset="2"/>
              <a:buChar char="ü"/>
            </a:pPr>
            <a:r>
              <a:rPr lang="uk-UA" sz="1400" b="1" dirty="0">
                <a:latin typeface="Times New Roman" panose="02020603050405020304" pitchFamily="18" charset="0"/>
                <a:cs typeface="Times New Roman" panose="02020603050405020304" pitchFamily="18" charset="0"/>
              </a:rPr>
              <a:t>Рекомендації та поради щодо психологічної та емоційної підтримки всіх УОП</a:t>
            </a:r>
          </a:p>
          <a:p>
            <a:pPr marL="285750" indent="-171450">
              <a:buFont typeface="Wingdings" panose="05000000000000000000" pitchFamily="2" charset="2"/>
              <a:buChar char="ü"/>
            </a:pPr>
            <a:r>
              <a:rPr lang="uk-UA" sz="1400" b="1" dirty="0">
                <a:latin typeface="Times New Roman" panose="02020603050405020304" pitchFamily="18" charset="0"/>
                <a:cs typeface="Times New Roman" panose="02020603050405020304" pitchFamily="18" charset="0"/>
              </a:rPr>
              <a:t>Пам'ятки та правила здобувачам освіти з особистої безпеки в умовах війни</a:t>
            </a:r>
          </a:p>
          <a:p>
            <a:pPr marL="285750" indent="-171450">
              <a:buFont typeface="Wingdings" panose="05000000000000000000" pitchFamily="2" charset="2"/>
              <a:buChar char="ü"/>
            </a:pPr>
            <a:r>
              <a:rPr lang="uk-UA" sz="1400" b="1" dirty="0">
                <a:latin typeface="Times New Roman" panose="02020603050405020304" pitchFamily="18" charset="0"/>
                <a:cs typeface="Times New Roman" panose="02020603050405020304" pitchFamily="18" charset="0"/>
              </a:rPr>
              <a:t>Навчальні програми для учнів 5-6 класів на основі модельних освітніх програм</a:t>
            </a:r>
          </a:p>
          <a:p>
            <a:pPr marL="285750" indent="-171450">
              <a:buFont typeface="Wingdings" panose="05000000000000000000" pitchFamily="2" charset="2"/>
              <a:buChar char="ü"/>
            </a:pPr>
            <a:r>
              <a:rPr lang="uk-UA" sz="1400" b="1" dirty="0">
                <a:latin typeface="Times New Roman" panose="02020603050405020304" pitchFamily="18" charset="0"/>
                <a:cs typeface="Times New Roman" panose="02020603050405020304" pitchFamily="18" charset="0"/>
              </a:rPr>
              <a:t>Вчителями  </a:t>
            </a:r>
            <a:r>
              <a:rPr lang="uk-UA" sz="1400" b="1" dirty="0" err="1">
                <a:latin typeface="Times New Roman" panose="02020603050405020304" pitchFamily="18" charset="0"/>
                <a:cs typeface="Times New Roman" panose="02020603050405020304" pitchFamily="18" charset="0"/>
              </a:rPr>
              <a:t>ствлрено</a:t>
            </a:r>
            <a:r>
              <a:rPr lang="uk-UA" sz="1400" b="1" dirty="0">
                <a:latin typeface="Times New Roman" panose="02020603050405020304" pitchFamily="18" charset="0"/>
                <a:cs typeface="Times New Roman" panose="02020603050405020304" pitchFamily="18" charset="0"/>
              </a:rPr>
              <a:t> власні освітні контенти: </a:t>
            </a:r>
            <a:r>
              <a:rPr lang="uk-UA" sz="1400" b="1" dirty="0" err="1">
                <a:latin typeface="Times New Roman" panose="02020603050405020304" pitchFamily="18" charset="0"/>
                <a:cs typeface="Times New Roman" panose="02020603050405020304" pitchFamily="18" charset="0"/>
              </a:rPr>
              <a:t>відеоуроки</a:t>
            </a:r>
            <a:r>
              <a:rPr lang="uk-UA" sz="1400" b="1" dirty="0">
                <a:latin typeface="Times New Roman" panose="02020603050405020304" pitchFamily="18" charset="0"/>
                <a:cs typeface="Times New Roman" panose="02020603050405020304" pitchFamily="18" charset="0"/>
              </a:rPr>
              <a:t>, навчальні презентації, інтерактивні завдання, тести, вправи, кросворди та ігри.</a:t>
            </a:r>
          </a:p>
          <a:p>
            <a:pPr marL="285750" indent="-171450">
              <a:buFont typeface="Wingdings" panose="05000000000000000000" pitchFamily="2" charset="2"/>
              <a:buChar char="ü"/>
            </a:pPr>
            <a:endParaRPr lang="uk-UA" sz="1200" b="1" dirty="0"/>
          </a:p>
          <a:p>
            <a:pPr marL="285750" indent="-171450">
              <a:buFont typeface="Wingdings" panose="05000000000000000000" pitchFamily="2" charset="2"/>
              <a:buChar char="ü"/>
            </a:pPr>
            <a:endParaRPr lang="uk-UA" sz="1200" dirty="0"/>
          </a:p>
          <a:p>
            <a:pPr marL="114300" indent="0">
              <a:buNone/>
            </a:pPr>
            <a:endParaRPr lang="uk-UA" sz="1200" dirty="0">
              <a:latin typeface="Times New Roman" panose="02020603050405020304" pitchFamily="18" charset="0"/>
              <a:cs typeface="Times New Roman" panose="02020603050405020304" pitchFamily="18" charset="0"/>
            </a:endParaRPr>
          </a:p>
          <a:p>
            <a:pPr marL="114300" indent="0">
              <a:buNone/>
            </a:pPr>
            <a:endParaRPr lang="ru-RU" sz="1200" dirty="0">
              <a:latin typeface="Times New Roman" panose="02020603050405020304" pitchFamily="18" charset="0"/>
              <a:cs typeface="Times New Roman" panose="02020603050405020304" pitchFamily="18" charset="0"/>
            </a:endParaRPr>
          </a:p>
        </p:txBody>
      </p:sp>
      <p:sp>
        <p:nvSpPr>
          <p:cNvPr id="10" name="Текст 9"/>
          <p:cNvSpPr>
            <a:spLocks noGrp="1"/>
          </p:cNvSpPr>
          <p:nvPr>
            <p:ph type="body" idx="2"/>
          </p:nvPr>
        </p:nvSpPr>
        <p:spPr>
          <a:xfrm>
            <a:off x="4371974" y="1380931"/>
            <a:ext cx="4706712" cy="3648269"/>
          </a:xfrm>
        </p:spPr>
        <p:txBody>
          <a:bodyPr>
            <a:normAutofit/>
          </a:bodyPr>
          <a:lstStyle/>
          <a:p>
            <a:r>
              <a:rPr lang="uk-UA" sz="1400" b="1" dirty="0">
                <a:latin typeface="Times New Roman" panose="02020603050405020304" pitchFamily="18" charset="0"/>
                <a:cs typeface="Times New Roman" panose="02020603050405020304" pitchFamily="18" charset="0"/>
              </a:rPr>
              <a:t>Підвищення кваліфікації педагогів  щодо дистанційного навчання в умовах війни. </a:t>
            </a:r>
          </a:p>
          <a:p>
            <a:r>
              <a:rPr lang="uk-UA" sz="1400" b="1" dirty="0">
                <a:latin typeface="Times New Roman" panose="02020603050405020304" pitchFamily="18" charset="0"/>
                <a:cs typeface="Times New Roman" panose="02020603050405020304" pitchFamily="18" charset="0"/>
              </a:rPr>
              <a:t>Підвищення кваліфікації педагогами щодо забезпечення реалізації реформи НУШ</a:t>
            </a:r>
          </a:p>
          <a:p>
            <a:r>
              <a:rPr lang="uk-UA" sz="1400" b="1" dirty="0">
                <a:latin typeface="Times New Roman" panose="02020603050405020304" pitchFamily="18" charset="0"/>
                <a:cs typeface="Times New Roman" panose="02020603050405020304" pitchFamily="18" charset="0"/>
              </a:rPr>
              <a:t>Підвищення цифрової та ІКТ компетентності всіх  учасників освітнього процесу</a:t>
            </a:r>
          </a:p>
          <a:p>
            <a:r>
              <a:rPr lang="uk-UA" sz="1400" b="1" dirty="0">
                <a:latin typeface="Times New Roman" panose="02020603050405020304" pitchFamily="18" charset="0"/>
                <a:cs typeface="Times New Roman" panose="02020603050405020304" pitchFamily="18" charset="0"/>
              </a:rPr>
              <a:t>Набуття та удосконалення досвіду роботи на онлайн платформах дистанційного навчання</a:t>
            </a:r>
          </a:p>
          <a:p>
            <a:r>
              <a:rPr lang="uk-UA" sz="1400" b="1" dirty="0">
                <a:latin typeface="Times New Roman" panose="02020603050405020304" pitchFamily="18" charset="0"/>
                <a:cs typeface="Times New Roman" panose="02020603050405020304" pitchFamily="18" charset="0"/>
              </a:rPr>
              <a:t>Опанування педагогами методиками психологічної та емоційної  підтримки здобувачів освіти</a:t>
            </a:r>
          </a:p>
          <a:p>
            <a:r>
              <a:rPr lang="uk-UA" sz="1400" b="1" dirty="0">
                <a:latin typeface="Times New Roman" panose="02020603050405020304" pitchFamily="18" charset="0"/>
                <a:cs typeface="Times New Roman" panose="02020603050405020304" pitchFamily="18" charset="0"/>
              </a:rPr>
              <a:t>Участь здобувачів освіти у шкільних, обласних заходах та </a:t>
            </a:r>
            <a:r>
              <a:rPr lang="uk-UA" sz="1400" b="1" dirty="0" err="1">
                <a:latin typeface="Times New Roman" panose="02020603050405020304" pitchFamily="18" charset="0"/>
                <a:cs typeface="Times New Roman" panose="02020603050405020304" pitchFamily="18" charset="0"/>
              </a:rPr>
              <a:t>проєктах</a:t>
            </a:r>
            <a:r>
              <a:rPr lang="uk-UA" sz="1400" b="1" dirty="0">
                <a:latin typeface="Times New Roman" panose="02020603050405020304" pitchFamily="18" charset="0"/>
                <a:cs typeface="Times New Roman" panose="02020603050405020304" pitchFamily="18" charset="0"/>
              </a:rPr>
              <a:t> національно-патріотичного спрямування</a:t>
            </a:r>
          </a:p>
          <a:p>
            <a:endParaRPr lang="uk-UA" sz="1200" dirty="0">
              <a:latin typeface="Times New Roman" panose="02020603050405020304" pitchFamily="18" charset="0"/>
              <a:cs typeface="Times New Roman" panose="02020603050405020304" pitchFamily="18" charset="0"/>
            </a:endParaRPr>
          </a:p>
          <a:p>
            <a:endParaRPr lang="uk-UA" sz="1200" dirty="0">
              <a:latin typeface="Times New Roman" panose="02020603050405020304" pitchFamily="18" charset="0"/>
              <a:cs typeface="Times New Roman" panose="02020603050405020304" pitchFamily="18" charset="0"/>
            </a:endParaRPr>
          </a:p>
          <a:p>
            <a:endParaRPr lang="uk-UA" sz="1200" dirty="0">
              <a:latin typeface="Times New Roman" panose="02020603050405020304" pitchFamily="18" charset="0"/>
              <a:cs typeface="Times New Roman" panose="02020603050405020304" pitchFamily="18" charset="0"/>
            </a:endParaRPr>
          </a:p>
          <a:p>
            <a:endParaRPr lang="uk-UA" sz="1200" dirty="0">
              <a:latin typeface="Times New Roman" panose="02020603050405020304" pitchFamily="18" charset="0"/>
              <a:cs typeface="Times New Roman" panose="02020603050405020304" pitchFamily="18" charset="0"/>
            </a:endParaRPr>
          </a:p>
          <a:p>
            <a:endParaRPr lang="ru-RU" sz="1200" dirty="0"/>
          </a:p>
        </p:txBody>
      </p:sp>
      <p:sp>
        <p:nvSpPr>
          <p:cNvPr id="11" name="Текст 10"/>
          <p:cNvSpPr>
            <a:spLocks noGrp="1"/>
          </p:cNvSpPr>
          <p:nvPr>
            <p:ph type="body" idx="3"/>
          </p:nvPr>
        </p:nvSpPr>
        <p:spPr>
          <a:xfrm>
            <a:off x="419877" y="802433"/>
            <a:ext cx="2295331" cy="513183"/>
          </a:xfrm>
          <a:solidFill>
            <a:schemeClr val="accent2"/>
          </a:solidFill>
        </p:spPr>
        <p:txBody>
          <a:bodyPr>
            <a:normAutofit lnSpcReduction="10000"/>
          </a:bodyPr>
          <a:lstStyle/>
          <a:p>
            <a:pPr algn="ctr"/>
            <a:r>
              <a:rPr lang="uk-UA" dirty="0">
                <a:solidFill>
                  <a:schemeClr val="accent2">
                    <a:lumMod val="50000"/>
                  </a:schemeClr>
                </a:solidFill>
              </a:rPr>
              <a:t>Розроблено</a:t>
            </a:r>
            <a:endParaRPr lang="ru-RU" dirty="0">
              <a:solidFill>
                <a:schemeClr val="accent2">
                  <a:lumMod val="50000"/>
                </a:schemeClr>
              </a:solidFill>
            </a:endParaRPr>
          </a:p>
        </p:txBody>
      </p:sp>
      <p:sp>
        <p:nvSpPr>
          <p:cNvPr id="12" name="Текст 11"/>
          <p:cNvSpPr>
            <a:spLocks noGrp="1"/>
          </p:cNvSpPr>
          <p:nvPr>
            <p:ph type="body" idx="4"/>
          </p:nvPr>
        </p:nvSpPr>
        <p:spPr>
          <a:xfrm>
            <a:off x="5169158" y="793102"/>
            <a:ext cx="2267339" cy="503853"/>
          </a:xfrm>
          <a:solidFill>
            <a:schemeClr val="accent2"/>
          </a:solidFill>
        </p:spPr>
        <p:txBody>
          <a:bodyPr>
            <a:normAutofit lnSpcReduction="10000"/>
          </a:bodyPr>
          <a:lstStyle/>
          <a:p>
            <a:pPr algn="ctr"/>
            <a:r>
              <a:rPr lang="uk-UA" dirty="0">
                <a:solidFill>
                  <a:schemeClr val="accent2">
                    <a:lumMod val="50000"/>
                  </a:schemeClr>
                </a:solidFill>
              </a:rPr>
              <a:t>Отримано</a:t>
            </a:r>
            <a:endParaRPr lang="ru-RU" dirty="0">
              <a:solidFill>
                <a:schemeClr val="accent2">
                  <a:lumMod val="50000"/>
                </a:schemeClr>
              </a:solidFill>
            </a:endParaRPr>
          </a:p>
        </p:txBody>
      </p:sp>
    </p:spTree>
    <p:extLst>
      <p:ext uri="{BB962C8B-B14F-4D97-AF65-F5344CB8AC3E}">
        <p14:creationId xmlns:p14="http://schemas.microsoft.com/office/powerpoint/2010/main" val="1183929871"/>
      </p:ext>
    </p:extLst>
  </p:cSld>
  <p:clrMapOvr>
    <a:masterClrMapping/>
  </p:clrMapOvr>
</p:sld>
</file>

<file path=ppt/theme/theme1.xml><?xml version="1.0" encoding="utf-8"?>
<a:theme xmlns:a="http://schemas.openxmlformats.org/drawingml/2006/main" name="Эркер">
  <a:themeElements>
    <a:clrScheme name="Эркер">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1368</Words>
  <Application>Microsoft Office PowerPoint</Application>
  <PresentationFormat>Екран (16:9)</PresentationFormat>
  <Paragraphs>148</Paragraphs>
  <Slides>12</Slides>
  <Notes>11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12</vt:i4>
      </vt:variant>
    </vt:vector>
  </HeadingPairs>
  <TitlesOfParts>
    <vt:vector size="18" baseType="lpstr">
      <vt:lpstr>Arial</vt:lpstr>
      <vt:lpstr>Wingdings</vt:lpstr>
      <vt:lpstr>Noto Sans Symbols</vt:lpstr>
      <vt:lpstr>Times New Roman</vt:lpstr>
      <vt:lpstr>Century Schoolbook</vt:lpstr>
      <vt:lpstr>Эркер</vt:lpstr>
      <vt:lpstr>Презентація PowerPoint</vt:lpstr>
      <vt:lpstr>Презентація PowerPoint</vt:lpstr>
      <vt:lpstr>Працюємо, згуртовуємось, сіємо зерна знань в нових умовах!</vt:lpstr>
      <vt:lpstr>Завдання щодо подолання  викликів в умовах війни</vt:lpstr>
      <vt:lpstr>Завдання щодо подолання  викликів в умовах війни</vt:lpstr>
      <vt:lpstr>Презентація PowerPoint</vt:lpstr>
      <vt:lpstr>Інформаційно-телекомунікаційні системи задіяні в освітньому процесі: </vt:lpstr>
      <vt:lpstr>Позитивний досвід дистанційного навчання: медіа продукти педагогів</vt:lpstr>
      <vt:lpstr>В умовах дистанційного освітнього процесу</vt:lpstr>
      <vt:lpstr>Моменти, які враховуємо при дистанційному навчанні дітей з ООП</vt:lpstr>
      <vt:lpstr>Батьки – парнери у навчанні</vt:lpstr>
      <vt:lpstr>Пріоритетні  напрямки закладу освіти на майбутнє: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Краматорська спеціальна школа № 33 Донецької обласної ради</dc:title>
  <dc:creator>User</dc:creator>
  <cp:lastModifiedBy>Luydmila Boijchenko</cp:lastModifiedBy>
  <cp:revision>83</cp:revision>
  <dcterms:modified xsi:type="dcterms:W3CDTF">2026-01-15T09:11:31Z</dcterms:modified>
</cp:coreProperties>
</file>